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3" r:id="rId4"/>
  </p:sldMasterIdLst>
  <p:notesMasterIdLst>
    <p:notesMasterId r:id="rId9"/>
  </p:notesMasterIdLst>
  <p:sldIdLst>
    <p:sldId id="284" r:id="rId5"/>
    <p:sldId id="285" r:id="rId6"/>
    <p:sldId id="287" r:id="rId7"/>
    <p:sldId id="286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7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1180" y="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heme" Target="theme/theme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viewProps" Target="viewProps.xml"/><Relationship Id="rId5" Type="http://schemas.openxmlformats.org/officeDocument/2006/relationships/slide" Target="slides/slide1.xml"/><Relationship Id="rId10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8B8862-EAA5-4E8E-9A83-C1500F6C3CEA}" type="datetimeFigureOut">
              <a:rPr lang="en-GB" smtClean="0"/>
              <a:t>28/08/2026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BED9DB-254F-465A-96AB-6005792A391D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68092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87368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29132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35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2459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203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340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74457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8274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3457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329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802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F1BC94-A343-B44B-B2B2-5B238D626B8E}" type="datetimeFigureOut">
              <a:rPr lang="en-US" smtClean="0"/>
              <a:t>8/28/2026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FA8593-0BBA-7F48-8F32-2E8CD1832156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7" name="Picture 2" descr="U:\My User Profile\tim.guest\Desktop\Ppt background.jpg">
            <a:extLst>
              <a:ext uri="{FF2B5EF4-FFF2-40B4-BE49-F238E27FC236}">
                <a16:creationId xmlns:a16="http://schemas.microsoft.com/office/drawing/2014/main" id="{90BFADB9-15D0-E251-2E0B-CEEED7876703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275945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xtra.hants.gov.uk/employee/swfannualcensus/run-and-correct-report" TargetMode="External"/><Relationship Id="rId2" Type="http://schemas.openxmlformats.org/officeDocument/2006/relationships/hyperlink" Target="https://extra.hants.gov.uk/employee/swfannualcensu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xtra.hants.gov.uk/employee/swfannualcensus/error-and-warning-guide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https://extra.hants.gov.uk/employee/statutory-employment-check-app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Google Shape;181;p33">
            <a:extLst>
              <a:ext uri="{FF2B5EF4-FFF2-40B4-BE49-F238E27FC236}">
                <a16:creationId xmlns:a16="http://schemas.microsoft.com/office/drawing/2014/main" id="{A13E606D-8FD5-3019-2CC9-434866AD1746}"/>
              </a:ext>
            </a:extLst>
          </p:cNvPr>
          <p:cNvCxnSpPr/>
          <p:nvPr/>
        </p:nvCxnSpPr>
        <p:spPr>
          <a:xfrm>
            <a:off x="0" y="1462325"/>
            <a:ext cx="9144000" cy="0"/>
          </a:xfrm>
          <a:prstGeom prst="straightConnector1">
            <a:avLst/>
          </a:prstGeom>
          <a:noFill/>
          <a:ln w="28575" cap="flat" cmpd="sng">
            <a:solidFill>
              <a:srgbClr val="15473B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45A5E53B-DB57-84D8-8944-8C22BC8A9170}"/>
              </a:ext>
            </a:extLst>
          </p:cNvPr>
          <p:cNvSpPr txBox="1"/>
          <p:nvPr/>
        </p:nvSpPr>
        <p:spPr>
          <a:xfrm>
            <a:off x="1014984" y="1025836"/>
            <a:ext cx="4261104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kern="100" dirty="0">
                <a:solidFill>
                  <a:schemeClr val="accent6">
                    <a:lumMod val="50000"/>
                  </a:schemeClr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</a:rPr>
              <a:t>School Workforce Census</a:t>
            </a:r>
            <a:endParaRPr lang="en-GB" sz="2000" kern="100" dirty="0">
              <a:solidFill>
                <a:schemeClr val="accent6">
                  <a:lumMod val="50000"/>
                </a:schemeClr>
              </a:solidFill>
              <a:effectLst/>
              <a:latin typeface="Arial" panose="020B0604020202020204" pitchFamily="34" charset="0"/>
              <a:ea typeface="Calibri" panose="020F0502020204030204" pitchFamily="34" charset="0"/>
            </a:endParaRPr>
          </a:p>
          <a:p>
            <a:endParaRPr lang="en-GB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FCD1853-E598-50F5-ACFD-B98FFD8416B2}"/>
              </a:ext>
            </a:extLst>
          </p:cNvPr>
          <p:cNvSpPr txBox="1"/>
          <p:nvPr/>
        </p:nvSpPr>
        <p:spPr>
          <a:xfrm>
            <a:off x="593888" y="1773936"/>
            <a:ext cx="8092912" cy="46166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/>
              <a:t>Change of Process – School Workforce Census 2026</a:t>
            </a:r>
            <a:endParaRPr lang="en-GB" sz="2000" dirty="0"/>
          </a:p>
          <a:p>
            <a:r>
              <a:rPr lang="en-GB" sz="2000" dirty="0"/>
              <a:t>From 2026, all schools must complete and submit the School Workforce Census (SWC) via the IBC Portal. </a:t>
            </a:r>
            <a:r>
              <a:rPr lang="en-GB" sz="2000" b="1" dirty="0"/>
              <a:t>Census Day this year is Thursday 5 November.</a:t>
            </a:r>
            <a:endParaRPr lang="en-GB" sz="2000" dirty="0"/>
          </a:p>
          <a:p>
            <a:r>
              <a:rPr lang="en-GB" sz="2000" dirty="0"/>
              <a:t>The SWC is a statutory annual return collecting individual‑level data for all teaching and support staff in regular employment.</a:t>
            </a:r>
          </a:p>
          <a:p>
            <a:endParaRPr lang="en-GB" dirty="0"/>
          </a:p>
          <a:p>
            <a:endParaRPr lang="en-GB" dirty="0"/>
          </a:p>
          <a:p>
            <a:r>
              <a:rPr lang="en-GB" sz="2000" b="1" dirty="0"/>
              <a:t>Why use the IBC Portal?</a:t>
            </a:r>
            <a:endParaRPr lang="en-GB" sz="2000" dirty="0"/>
          </a:p>
          <a:p>
            <a:pPr lvl="0"/>
            <a:r>
              <a:rPr lang="en-GB" sz="2000" dirty="0"/>
              <a:t>Much of the return is pre‑populated using data collected throughout the year</a:t>
            </a:r>
          </a:p>
          <a:p>
            <a:pPr lvl="0"/>
            <a:r>
              <a:rPr lang="en-GB" sz="2000" dirty="0"/>
              <a:t>Reduces manual effort and duplication</a:t>
            </a:r>
          </a:p>
          <a:p>
            <a:pPr lvl="0"/>
            <a:r>
              <a:rPr lang="en-GB" sz="2000" dirty="0"/>
              <a:t>Ensures compliance with current DfE requirements</a:t>
            </a:r>
          </a:p>
          <a:p>
            <a:pPr lvl="0"/>
            <a:r>
              <a:rPr lang="en-GB" sz="2000" dirty="0"/>
              <a:t>Generates a fully compliant census file ready for submission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03801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86687-E087-EC19-E5FE-A5E7F3D98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1216152"/>
            <a:ext cx="3547872" cy="609473"/>
          </a:xfrm>
        </p:spPr>
        <p:txBody>
          <a:bodyPr>
            <a:normAutofit fontScale="90000"/>
          </a:bodyPr>
          <a:lstStyle/>
          <a:p>
            <a:r>
              <a:rPr lang="en-GB" sz="2200" b="1" kern="1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School Workforce Census</a:t>
            </a:r>
            <a:br>
              <a:rPr lang="en-GB" kern="1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02839D-1371-2E82-2AA1-0277245248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GB" sz="2200" b="1" dirty="0"/>
              <a:t>What schools need to do:</a:t>
            </a:r>
            <a:endParaRPr lang="en-GB" sz="2200" dirty="0"/>
          </a:p>
          <a:p>
            <a:pPr lvl="0"/>
            <a:r>
              <a:rPr lang="en-GB" sz="2200" dirty="0"/>
              <a:t>Review the online work instructions for SWC guidance and key dates: </a:t>
            </a:r>
            <a:r>
              <a:rPr lang="en-GB" sz="2200" u="sng" dirty="0">
                <a:hlinkClick r:id="rId2"/>
              </a:rPr>
              <a:t>work instructions</a:t>
            </a:r>
            <a:r>
              <a:rPr lang="en-GB" sz="2200" dirty="0"/>
              <a:t>  </a:t>
            </a:r>
          </a:p>
          <a:p>
            <a:pPr lvl="0"/>
            <a:r>
              <a:rPr lang="en-GB" sz="2200" dirty="0"/>
              <a:t>Find the Schools Workforce Census app in the IBC Portal, select the </a:t>
            </a:r>
            <a:r>
              <a:rPr lang="en-GB" sz="2200" b="1" dirty="0"/>
              <a:t>Open search icon</a:t>
            </a:r>
            <a:r>
              <a:rPr lang="en-GB" sz="2200" dirty="0"/>
              <a:t>, search Apps for “</a:t>
            </a:r>
            <a:r>
              <a:rPr lang="en-GB" sz="2200" b="1" dirty="0"/>
              <a:t>Census</a:t>
            </a:r>
            <a:r>
              <a:rPr lang="en-GB" sz="2200" dirty="0"/>
              <a:t>”, and choose </a:t>
            </a:r>
            <a:r>
              <a:rPr lang="en-GB" sz="2200" b="1" dirty="0"/>
              <a:t>SWF Annual Census</a:t>
            </a:r>
            <a:r>
              <a:rPr lang="en-GB" sz="2200" dirty="0"/>
              <a:t>. </a:t>
            </a:r>
          </a:p>
          <a:p>
            <a:pPr lvl="0"/>
            <a:r>
              <a:rPr lang="en-GB" sz="2200" dirty="0"/>
              <a:t>Run the SWC report in </a:t>
            </a:r>
            <a:r>
              <a:rPr lang="en-GB" sz="2200" b="1" dirty="0"/>
              <a:t>Test Mode</a:t>
            </a:r>
            <a:r>
              <a:rPr lang="en-GB" sz="2200" dirty="0"/>
              <a:t> and resolve any errors: </a:t>
            </a:r>
            <a:r>
              <a:rPr lang="en-GB" sz="2200" u="sng" dirty="0">
                <a:hlinkClick r:id="rId3"/>
              </a:rPr>
              <a:t>School workforce (SWF) run and correct TEST report | Staff and managers</a:t>
            </a:r>
            <a:r>
              <a:rPr lang="en-GB" sz="2200" dirty="0"/>
              <a:t> </a:t>
            </a:r>
          </a:p>
          <a:p>
            <a:pPr lvl="0"/>
            <a:r>
              <a:rPr lang="en-GB" sz="2200" dirty="0"/>
              <a:t>Ensure </a:t>
            </a:r>
            <a:r>
              <a:rPr lang="en-GB" sz="2200" b="1" dirty="0"/>
              <a:t>Fixed‑Term Contract</a:t>
            </a:r>
            <a:r>
              <a:rPr lang="en-GB" sz="2200" dirty="0"/>
              <a:t> data is accurate and up to date: </a:t>
            </a:r>
            <a:r>
              <a:rPr lang="en-GB" sz="2200" u="sng" dirty="0">
                <a:hlinkClick r:id="rId4"/>
              </a:rPr>
              <a:t>https://extra.hants.gov.uk/employee/swfannualcensus/error-and-warning-guide</a:t>
            </a:r>
            <a:r>
              <a:rPr lang="en-GB" sz="2200" dirty="0"/>
              <a:t> </a:t>
            </a:r>
          </a:p>
          <a:p>
            <a:pPr lvl="0"/>
            <a:r>
              <a:rPr lang="en-GB" sz="2200" dirty="0"/>
              <a:t>Encourage employees to enter </a:t>
            </a:r>
            <a:r>
              <a:rPr lang="en-GB" sz="2200" b="1" dirty="0"/>
              <a:t>Ethnicity &amp; Disability </a:t>
            </a:r>
            <a:r>
              <a:rPr lang="en-GB" sz="2200" dirty="0"/>
              <a:t>information into ESS Lite “My Information” to reduce the number of queries in the report.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91594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3A16C1-606B-4E87-3653-F82FDE55C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90422" y="694310"/>
            <a:ext cx="7424928" cy="576706"/>
          </a:xfrm>
        </p:spPr>
        <p:txBody>
          <a:bodyPr>
            <a:normAutofit/>
          </a:bodyPr>
          <a:lstStyle/>
          <a:p>
            <a:r>
              <a:rPr lang="en-GB" sz="2000" b="1" dirty="0">
                <a:latin typeface="+mn-lt"/>
              </a:rPr>
              <a:t>School Workforce Census – Typical clean up actions for schools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E69130-7E80-61E8-F266-A94590168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271016"/>
            <a:ext cx="7886700" cy="5422392"/>
          </a:xfrm>
        </p:spPr>
        <p:txBody>
          <a:bodyPr>
            <a:normAutofit fontScale="47500" lnSpcReduction="20000"/>
          </a:bodyPr>
          <a:lstStyle/>
          <a:p>
            <a:pPr marL="0" indent="0" fontAlgn="base">
              <a:buNone/>
            </a:pPr>
            <a:r>
              <a:rPr lang="en-GB" sz="4200" dirty="0"/>
              <a:t>The IBC have carried out some routine data cleansing but schools will still need to review and update new starter information:</a:t>
            </a:r>
          </a:p>
          <a:p>
            <a:pPr fontAlgn="base"/>
            <a:endParaRPr lang="en-GB" dirty="0"/>
          </a:p>
          <a:p>
            <a:pPr fontAlgn="base"/>
            <a:r>
              <a:rPr lang="en-GB" sz="4200" dirty="0"/>
              <a:t>Missing Teacher number – can use the Statutory Employment check app (</a:t>
            </a:r>
            <a:r>
              <a:rPr lang="en-GB" sz="4200" u="sng" dirty="0">
                <a:hlinkClick r:id="rId2"/>
              </a:rPr>
              <a:t>Statutory Employment Check App | Staff and managers</a:t>
            </a:r>
            <a:r>
              <a:rPr lang="en-GB" sz="4200" dirty="0"/>
              <a:t>) </a:t>
            </a:r>
          </a:p>
          <a:p>
            <a:pPr fontAlgn="base"/>
            <a:r>
              <a:rPr lang="en-GB" sz="4200" dirty="0"/>
              <a:t>Missing NI number </a:t>
            </a:r>
          </a:p>
          <a:p>
            <a:pPr fontAlgn="base"/>
            <a:r>
              <a:rPr lang="en-GB" sz="4200" dirty="0"/>
              <a:t>SWF Staff details for HLTAs to be reviewed and amended as required </a:t>
            </a:r>
          </a:p>
          <a:p>
            <a:pPr fontAlgn="base"/>
            <a:r>
              <a:rPr lang="en-GB" sz="4200" dirty="0"/>
              <a:t>All QTLS and EYTS to be recorded as ‘No’ </a:t>
            </a:r>
          </a:p>
          <a:p>
            <a:pPr fontAlgn="base"/>
            <a:r>
              <a:rPr lang="en-GB" sz="4200" dirty="0"/>
              <a:t>SWF Contract details – Pre-2014 contracts to be confirmed by schools </a:t>
            </a:r>
          </a:p>
          <a:p>
            <a:pPr fontAlgn="base"/>
            <a:r>
              <a:rPr lang="en-GB" sz="4200" dirty="0"/>
              <a:t>Leadership Team indicator – to be updated for any non-leadership teacher positions </a:t>
            </a:r>
          </a:p>
          <a:p>
            <a:pPr fontAlgn="base"/>
            <a:r>
              <a:rPr lang="en-GB" sz="4200" dirty="0"/>
              <a:t>NQT indicator – schools to update this for 1</a:t>
            </a:r>
            <a:r>
              <a:rPr lang="en-GB" sz="4200" baseline="30000" dirty="0"/>
              <a:t>st</a:t>
            </a:r>
            <a:r>
              <a:rPr lang="en-GB" sz="4200" dirty="0"/>
              <a:t> and 2</a:t>
            </a:r>
            <a:r>
              <a:rPr lang="en-GB" sz="4200" baseline="30000" dirty="0"/>
              <a:t>nd</a:t>
            </a:r>
            <a:r>
              <a:rPr lang="en-GB" sz="4200" dirty="0"/>
              <a:t> year NQT/ECT and Status Routes </a:t>
            </a:r>
          </a:p>
          <a:p>
            <a:pPr fontAlgn="base"/>
            <a:r>
              <a:rPr lang="en-GB" sz="4200" dirty="0"/>
              <a:t>SWF Qualifications for Teachers, Leadership Teachers, HLTAs, SBPs </a:t>
            </a:r>
          </a:p>
          <a:p>
            <a:pPr fontAlgn="base"/>
            <a:r>
              <a:rPr lang="en-GB" sz="4200" dirty="0"/>
              <a:t>Date of Arrival in School – this should be reviewed by each school </a:t>
            </a:r>
          </a:p>
          <a:p>
            <a:pPr fontAlgn="base"/>
            <a:r>
              <a:rPr lang="en-GB" sz="4200" dirty="0"/>
              <a:t>Pay Framework for Leadership teachers to be reviewed </a:t>
            </a:r>
          </a:p>
          <a:p>
            <a:pPr fontAlgn="base"/>
            <a:r>
              <a:rPr lang="en-GB" sz="4200" dirty="0"/>
              <a:t>SENCO Qualifications to be updated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054195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EABE7-1FDB-0183-786C-80CDCAA9BF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160" y="681036"/>
            <a:ext cx="7235190" cy="846011"/>
          </a:xfrm>
        </p:spPr>
        <p:txBody>
          <a:bodyPr>
            <a:normAutofit fontScale="90000"/>
          </a:bodyPr>
          <a:lstStyle/>
          <a:p>
            <a:r>
              <a:rPr lang="en-GB" sz="2000" b="1" kern="1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School Workforce Census - Queries</a:t>
            </a:r>
            <a:br>
              <a:rPr lang="en-GB" kern="100" dirty="0">
                <a:solidFill>
                  <a:schemeClr val="accent6">
                    <a:lumMod val="50000"/>
                  </a:schemeClr>
                </a:solidFill>
                <a:latin typeface="Arial" panose="020B0604020202020204" pitchFamily="34" charset="0"/>
                <a:ea typeface="Calibri" panose="020F0502020204030204" pitchFamily="34" charset="0"/>
              </a:rPr>
            </a:b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F5C40-568C-728D-5B53-208D8AAA320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000" dirty="0"/>
              <a:t>If you experience any issues running the test report or need any support with any errors highlighted queries should be raised via an IBC Enquiry</a:t>
            </a:r>
          </a:p>
          <a:p>
            <a:pPr lvl="0"/>
            <a:r>
              <a:rPr lang="en-GB" sz="2000" dirty="0"/>
              <a:t>Type: Employment / Salary / Pay</a:t>
            </a:r>
          </a:p>
          <a:p>
            <a:pPr lvl="0"/>
            <a:r>
              <a:rPr lang="en-GB" sz="2000" dirty="0"/>
              <a:t>Sub‑type: Schools Workforce Census</a:t>
            </a:r>
          </a:p>
          <a:p>
            <a:pPr lvl="0"/>
            <a:r>
              <a:rPr lang="en-GB" sz="2000" dirty="0"/>
              <a:t>Title: Schools Workforce Census 2026</a:t>
            </a:r>
          </a:p>
          <a:p>
            <a:endParaRPr lang="en-GB" sz="2000" dirty="0"/>
          </a:p>
          <a:p>
            <a:r>
              <a:rPr lang="en-GB" sz="2000" dirty="0"/>
              <a:t>Further guidance will be circulated over coming weeks, but early preparation and familiarisation of the portal report and guidance will enable a smoother School Workforce Census submission.</a:t>
            </a:r>
          </a:p>
        </p:txBody>
      </p:sp>
    </p:spTree>
    <p:extLst>
      <p:ext uri="{BB962C8B-B14F-4D97-AF65-F5344CB8AC3E}">
        <p14:creationId xmlns:p14="http://schemas.microsoft.com/office/powerpoint/2010/main" val="1337055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438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02F9809-29B2-4E84-B1F1-ABDCF110A954}">
  <we:reference id="fd624fb9-2cff-43d6-a4a7-5636de2a5b64" version="1.5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57EF31C080A604DB64FBE73D25D6F09" ma:contentTypeVersion="12" ma:contentTypeDescription="Create a new document." ma:contentTypeScope="" ma:versionID="a5f18a03f16803b9f0ef3c320fcc8c20">
  <xsd:schema xmlns:xsd="http://www.w3.org/2001/XMLSchema" xmlns:xs="http://www.w3.org/2001/XMLSchema" xmlns:p="http://schemas.microsoft.com/office/2006/metadata/properties" xmlns:ns2="9143031b-dd1d-4abc-9721-dd112b6dda08" xmlns:ns3="ef7256f0-06b4-4ce3-a50b-a376f0635b58" targetNamespace="http://schemas.microsoft.com/office/2006/metadata/properties" ma:root="true" ma:fieldsID="bc005fa2b6594c65339e76bd14bfc235" ns2:_="" ns3:_="">
    <xsd:import namespace="9143031b-dd1d-4abc-9721-dd112b6dda08"/>
    <xsd:import namespace="ef7256f0-06b4-4ce3-a50b-a376f0635b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143031b-dd1d-4abc-9721-dd112b6dda0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7256f0-06b4-4ce3-a50b-a376f0635b58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5C4C5D5-2A03-46C5-9E28-7D9BCDEE7B1B}">
  <ds:schemaRefs>
    <ds:schemaRef ds:uri="9143031b-dd1d-4abc-9721-dd112b6dda08"/>
    <ds:schemaRef ds:uri="ef7256f0-06b4-4ce3-a50b-a376f0635b58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1BBB8A56-32CC-421E-AF8B-D945E115D082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8C07CDA-2D60-45FB-A10E-B6082A04A12D}">
  <ds:schemaRefs>
    <ds:schemaRef ds:uri="1c1dc284-115d-4e0f-b9a0-f8e7b92c10f7"/>
    <ds:schemaRef ds:uri="b6458b1c-8e5f-44fa-9efe-b8ee6643ace7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140</TotalTime>
  <Words>472</Words>
  <Application>Microsoft Office PowerPoint</Application>
  <PresentationFormat>On-screen Show (4:3)</PresentationFormat>
  <Paragraphs>39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School Workforce Census </vt:lpstr>
      <vt:lpstr>School Workforce Census – Typical clean up actions for schools</vt:lpstr>
      <vt:lpstr>School Workforce Census - Queries </vt:lpstr>
    </vt:vector>
  </TitlesOfParts>
  <Company>oxfordshire county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Design Department</dc:creator>
  <cp:lastModifiedBy>Currell, Sarah - Oxfordshire County Council</cp:lastModifiedBy>
  <cp:revision>28</cp:revision>
  <dcterms:created xsi:type="dcterms:W3CDTF">2012-11-02T14:00:39Z</dcterms:created>
  <dcterms:modified xsi:type="dcterms:W3CDTF">2026-08-28T15:21:02Z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0x010100257EF31C080A604DB64FBE73D25D6F09</vt:lpwstr>
  </property>
</Properties>
</file>