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, Natalie - Oxfordshire County Council" userId="8855e6ba-6c80-4c4d-8adf-82b5553d6fcd" providerId="ADAL" clId="{BD33042B-7EE2-4007-AC4D-752BA9580740}"/>
    <pc:docChg chg="modSld">
      <pc:chgData name="Robb, Natalie - Oxfordshire County Council" userId="8855e6ba-6c80-4c4d-8adf-82b5553d6fcd" providerId="ADAL" clId="{BD33042B-7EE2-4007-AC4D-752BA9580740}" dt="2026-04-14T10:58:51.598" v="2" actId="1076"/>
      <pc:docMkLst>
        <pc:docMk/>
      </pc:docMkLst>
      <pc:sldChg chg="modSp mod">
        <pc:chgData name="Robb, Natalie - Oxfordshire County Council" userId="8855e6ba-6c80-4c4d-8adf-82b5553d6fcd" providerId="ADAL" clId="{BD33042B-7EE2-4007-AC4D-752BA9580740}" dt="2026-04-14T10:58:51.598" v="2" actId="1076"/>
        <pc:sldMkLst>
          <pc:docMk/>
          <pc:sldMk cId="1134956645" sldId="256"/>
        </pc:sldMkLst>
        <pc:spChg chg="mod">
          <ac:chgData name="Robb, Natalie - Oxfordshire County Council" userId="8855e6ba-6c80-4c4d-8adf-82b5553d6fcd" providerId="ADAL" clId="{BD33042B-7EE2-4007-AC4D-752BA9580740}" dt="2026-04-14T10:58:51.598" v="2" actId="1076"/>
          <ac:spMkLst>
            <pc:docMk/>
            <pc:sldMk cId="1134956645" sldId="256"/>
            <ac:spMk id="28" creationId="{7211504A-E16B-1D43-F695-D1F4910E864C}"/>
          </ac:spMkLst>
        </pc:spChg>
        <pc:spChg chg="mod">
          <ac:chgData name="Robb, Natalie - Oxfordshire County Council" userId="8855e6ba-6c80-4c4d-8adf-82b5553d6fcd" providerId="ADAL" clId="{BD33042B-7EE2-4007-AC4D-752BA9580740}" dt="2026-04-14T10:58:46.748" v="1" actId="20577"/>
          <ac:spMkLst>
            <pc:docMk/>
            <pc:sldMk cId="1134956645" sldId="256"/>
            <ac:spMk id="32" creationId="{C97EA02D-1E36-F67B-F283-52B86A10A3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CD05-C5FD-78C9-E2CF-DB3888A5E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18036-A016-65EB-8C4D-EB49754FA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5BBBF-A309-D219-A639-827EC668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FFD6-A9EA-4A73-B525-3B5C51724A7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8B63C-41F4-1C2B-D124-27403D20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0534F-7847-B720-4259-B36DBD39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B45-9376-4ED8-A1FB-8803BF0F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06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5E9F-8903-7CB8-A3CC-07371F49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FFB0E-BD95-1ED9-A974-67AB23128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247C8-F148-6369-A021-9E874660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FFD6-A9EA-4A73-B525-3B5C51724A7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5C9C1-91AB-1AC8-670F-65B4B7D1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9CB5B-A303-C766-2BCA-97B703DA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B45-9376-4ED8-A1FB-8803BF0F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6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E0B451-B007-C13A-3167-974D7B360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9A969-95CE-FDED-DE0E-8062324F8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CA8F5-9E0C-002A-E778-EBA35256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FFD6-A9EA-4A73-B525-3B5C51724A7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4C242-959E-5F4E-C972-19694702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8FD21-C21D-4CEA-DEDE-72FC2439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B45-9376-4ED8-A1FB-8803BF0F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34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220C-7B31-9144-43B6-48CC7C91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D5B03-F6BA-6FB5-48D6-23226A897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D659E-2CD0-44C7-E1E1-C71CDB98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FFD6-A9EA-4A73-B525-3B5C51724A7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A91AA-A312-0142-1C61-DCC752EC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22F97-7677-B60B-EEBA-64A68DD7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B45-9376-4ED8-A1FB-8803BF0F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8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8E82-1D50-2998-08EE-C08FE15B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6D1EE-8FFC-EDBA-1A83-EBF7186B4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DB7B2-1A60-6DB1-070C-6F432383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FFD6-A9EA-4A73-B525-3B5C51724A7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2C108-AE4B-F4FF-6BF1-AEEA3FC0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472F4-F00B-48D6-09AE-43809FF6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B45-9376-4ED8-A1FB-8803BF0F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81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EA95-2488-31F9-9E9E-8F37FBAD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01795-72A3-0A54-6019-FF88AD5C3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B6C00-D04E-8DF4-2BA5-74BAEF8F6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C1371-9925-2908-0E3A-5CEB0CEB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FFD6-A9EA-4A73-B525-3B5C51724A7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161C7-ACD8-3842-F71E-E7D13A13F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C1363-9B22-B63A-0E80-2E33C11B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B45-9376-4ED8-A1FB-8803BF0F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9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647C-D109-6BCE-FD56-BB0775E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1A10A-0C44-0B2C-28B4-16E4B428C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BE7AE-E2F7-9CEE-1FE3-1F89DF4EF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25AFB-C9D7-0359-EA1C-78FB3F1F4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FB3F1-2A61-C04F-4DFB-78B68BC20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4D75DB-CE03-5015-CDC2-1FBEC6E9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FFD6-A9EA-4A73-B525-3B5C51724A7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8F581-3F97-C140-067B-1B6611DF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83D74-FC95-689A-D389-AB7EA321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B45-9376-4ED8-A1FB-8803BF0F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91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33DC-D094-A8DB-D9E5-C2F0DDCC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97EA1-6F9B-59B4-F3D1-5C3A9BA4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FFD6-A9EA-4A73-B525-3B5C51724A7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C946B-7AF8-C203-DA9B-33C3BE1A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8C371-F321-2B90-7CED-9ADC3311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B45-9376-4ED8-A1FB-8803BF0F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2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E3AC9B-E15A-E5D2-3E37-971C38A0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FFD6-A9EA-4A73-B525-3B5C51724A7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59212-1C85-7270-B125-8763D751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ABF18-1683-B467-F94B-8ACC1635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B45-9376-4ED8-A1FB-8803BF0F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3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F1237-E4E6-6C53-B74A-C94937E4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F2E74-985A-9C8B-57F0-BC70E0BE5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4AFF6-3291-11AF-2C74-B38F281A3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CE04A-A042-FA58-3EB8-DCA4062E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FFD6-A9EA-4A73-B525-3B5C51724A7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F0689-236F-6128-E195-C0F1E907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E2E2A-8F57-4210-1234-2D2D7F57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B45-9376-4ED8-A1FB-8803BF0F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24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973E-9A7C-D5E8-2D86-74B6E424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C13191-617F-8BD8-4D76-E5790C59D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1ACEA-A735-D5DC-D8F6-2CC402A5F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751EF-3BDE-4797-A921-EB0FCCA9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FFD6-A9EA-4A73-B525-3B5C51724A7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34EA5-664A-F993-D371-EEE884B2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45CF0-C168-B897-BC49-5FA6C225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B45-9376-4ED8-A1FB-8803BF0F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93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C1B4EC-B71F-5950-6A01-58AA8EC3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02030-0ECC-F22B-22AD-213298557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A7748-5849-AE65-C6F9-5AC9A9F20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A6FFD6-A9EA-4A73-B525-3B5C51724A7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1F0C8-6717-4A9F-625E-CDEB1912F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1A26-4AD2-A774-7614-37EB85DAC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FEAB45-9376-4ED8-A1FB-8803BF0F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45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ycosysite.blogspot.com/p/ampli-2-bto.html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orms.gle/PvqFqY4tpm31JBi48" TargetMode="External"/><Relationship Id="rId5" Type="http://schemas.openxmlformats.org/officeDocument/2006/relationships/hyperlink" Target="mailto:wellschoolsoxfordshire@gmail.com" TargetMode="External"/><Relationship Id="rId4" Type="http://schemas.openxmlformats.org/officeDocument/2006/relationships/hyperlink" Target="https://www.youthsporttrust.org/well-schoo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621D982A-D696-4D04-C98F-7548C8D33D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51" t="6645" r="5373" b="7548"/>
          <a:stretch>
            <a:fillRect/>
          </a:stretch>
        </p:blipFill>
        <p:spPr>
          <a:xfrm>
            <a:off x="4328115" y="99848"/>
            <a:ext cx="2070735" cy="962025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1CD91052-D116-AC03-6B73-05303A738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65" y="33173"/>
            <a:ext cx="1994535" cy="952500"/>
          </a:xfrm>
          <a:prstGeom prst="rect">
            <a:avLst/>
          </a:prstGeom>
        </p:spPr>
      </p:pic>
      <p:pic>
        <p:nvPicPr>
          <p:cNvPr id="8" name="Picture 7" descr="A logo for an active oxford boot camp&#10;&#10;AI-generated content may be incorrect.">
            <a:extLst>
              <a:ext uri="{FF2B5EF4-FFF2-40B4-BE49-F238E27FC236}">
                <a16:creationId xmlns:a16="http://schemas.microsoft.com/office/drawing/2014/main" id="{ADCC0665-0428-CD60-8212-4366C6664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690" y="70003"/>
            <a:ext cx="1847850" cy="992505"/>
          </a:xfrm>
          <a:prstGeom prst="rect">
            <a:avLst/>
          </a:prstGeom>
        </p:spPr>
      </p:pic>
      <p:pic>
        <p:nvPicPr>
          <p:cNvPr id="9" name="Picture 8" descr="A logo for a youth sport trust&#10;&#10;AI-generated content may be incorrect.">
            <a:extLst>
              <a:ext uri="{FF2B5EF4-FFF2-40B4-BE49-F238E27FC236}">
                <a16:creationId xmlns:a16="http://schemas.microsoft.com/office/drawing/2014/main" id="{3E3B11D5-BE8D-555C-4495-9A48394B93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30" t="27919" r="2076" b="26588"/>
          <a:stretch/>
        </p:blipFill>
        <p:spPr>
          <a:xfrm>
            <a:off x="8105730" y="214783"/>
            <a:ext cx="1615440" cy="771525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9DE01AF3-1E40-5981-5B8F-FA37CFE9C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93" y="5660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3299A5F4-71C7-96C7-AAE1-20FD670C8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18" y="1518557"/>
            <a:ext cx="5608638" cy="998538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 Schools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 national movement of over 2,000 schools and trusts committed to improving education outcomes by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prioritising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health and happiness of pupils and staff. In Oxfordshire, we are growing a strong local partnership bringing schools together to share best practice, learn from each other, and respond to local need.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576E32EA-0EE3-04B2-B668-C91A5A127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93" y="990247"/>
            <a:ext cx="3648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 Schools Oxfordshire Partnership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08727DDB-A6ED-5164-030A-F85E2316B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93" y="2638594"/>
            <a:ext cx="56086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⭐</a:t>
            </a: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What Is a Well School?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Well School places wellbeing at the heart of culture, leadership, curriculum and community.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9" descr="A colorful rectangular structure with text&#10;&#10;AI-generated content may be incorrect.">
            <a:extLst>
              <a:ext uri="{FF2B5EF4-FFF2-40B4-BE49-F238E27FC236}">
                <a16:creationId xmlns:a16="http://schemas.microsoft.com/office/drawing/2014/main" id="{8ACDA37F-96E6-D1C5-EDB3-37A700AEC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t="14276" r="15965" b="10033"/>
          <a:stretch>
            <a:fillRect/>
          </a:stretch>
        </p:blipFill>
        <p:spPr bwMode="auto">
          <a:xfrm>
            <a:off x="97018" y="3343275"/>
            <a:ext cx="573087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47926299-A646-B580-C436-9B19EAE3C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18" y="3146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Speech Bubble: Oval 1">
            <a:extLst>
              <a:ext uri="{FF2B5EF4-FFF2-40B4-BE49-F238E27FC236}">
                <a16:creationId xmlns:a16="http://schemas.microsoft.com/office/drawing/2014/main" id="{41CA35F4-D282-4A59-28C1-2AC6502D3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0563" y="785392"/>
            <a:ext cx="2009562" cy="1155927"/>
          </a:xfrm>
          <a:prstGeom prst="wedgeEllipse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wide range of very useful advice, information…”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1ECD3A7D-E735-8C25-7C3D-3C3FB1B55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425" y="2548869"/>
            <a:ext cx="2613025" cy="1388129"/>
          </a:xfrm>
          <a:prstGeom prst="rect">
            <a:avLst/>
          </a:prstGeom>
          <a:solidFill>
            <a:srgbClr val="EAF1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School-led discussions on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Staff and pupil voice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Physical environment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Inclusion &amp; diversity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Community engagement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Leadership &amp; management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A492051F-F079-1826-9CA3-91E2980D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9322" y="2239135"/>
            <a:ext cx="2759075" cy="2440589"/>
          </a:xfrm>
          <a:prstGeom prst="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Schools shared practical action ideas such as: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Movement breaks &amp; active learning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Calm/nurture spaces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Space Makers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programme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Community‑integrated extracurricular offers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Workload and wellbeing‑focused staff policies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BF17EEC-41A1-888B-A644-072768532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49" y="1142903"/>
            <a:ext cx="407389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⭐</a:t>
            </a: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Highlights from the Oxfordshire Partnership Event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2190607-9955-2393-90EB-1C9416BF1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9277" y="1624699"/>
            <a:ext cx="28388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Keynote from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Adrian Bethune (</a:t>
            </a:r>
            <a:r>
              <a:rPr kumimoji="0" lang="en-GB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Teachappy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on the case for Well Schools.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75" name="Picture 27">
            <a:extLst>
              <a:ext uri="{FF2B5EF4-FFF2-40B4-BE49-F238E27FC236}">
                <a16:creationId xmlns:a16="http://schemas.microsoft.com/office/drawing/2014/main" id="{ADC67033-9861-D934-2824-213A8E07C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35" y="1676274"/>
            <a:ext cx="9525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9">
            <a:extLst>
              <a:ext uri="{FF2B5EF4-FFF2-40B4-BE49-F238E27FC236}">
                <a16:creationId xmlns:a16="http://schemas.microsoft.com/office/drawing/2014/main" id="{A33C3F09-894D-DE66-D40F-7C747799A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115" y="4550758"/>
            <a:ext cx="600940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Segoe UI Emoji" panose="020B0502040204020203" pitchFamily="34" charset="0"/>
              </a:rPr>
              <a:t>⭐</a:t>
            </a: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Why Headteachers Are Joining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Headteachers from across the country tell us that Well Schools helps them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Speech Bubble: Oval 1">
            <a:extLst>
              <a:ext uri="{FF2B5EF4-FFF2-40B4-BE49-F238E27FC236}">
                <a16:creationId xmlns:a16="http://schemas.microsoft.com/office/drawing/2014/main" id="{7211504A-E16B-1D43-F695-D1F4910E8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125" y="5083993"/>
            <a:ext cx="2057116" cy="1219200"/>
          </a:xfrm>
          <a:prstGeom prst="wedgeEllipse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“Opportunities to hear about good practice in other schools.”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65765A5F-EF19-AC42-A9E4-7019ADD6D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132" y="51741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5">
            <a:extLst>
              <a:ext uri="{FF2B5EF4-FFF2-40B4-BE49-F238E27FC236}">
                <a16:creationId xmlns:a16="http://schemas.microsoft.com/office/drawing/2014/main" id="{C97EA02D-1E36-F67B-F283-52B86A10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49" y="5200606"/>
            <a:ext cx="44455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Strengthen school culture and ethos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Improve pupil readiness to learn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Support staff morale and workload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Demonstrate impact to governors and Ofsted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Connect with other schools facing similar challenges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Access national expertise and local support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495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229585-D953-3572-6FD9-A16A28716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255" b="11697"/>
          <a:stretch>
            <a:fillRect/>
          </a:stretch>
        </p:blipFill>
        <p:spPr>
          <a:xfrm>
            <a:off x="7195457" y="0"/>
            <a:ext cx="2721430" cy="20696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2B4098-367B-0437-77D2-771538A47D60}"/>
              </a:ext>
            </a:extLst>
          </p:cNvPr>
          <p:cNvSpPr txBox="1"/>
          <p:nvPr/>
        </p:nvSpPr>
        <p:spPr>
          <a:xfrm>
            <a:off x="7334250" y="2069622"/>
            <a:ext cx="4419601" cy="1846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b="1" kern="100" dirty="0">
                <a:effectLst/>
                <a:ea typeface="Calibri" panose="020F0502020204030204" pitchFamily="34" charset="0"/>
              </a:rPr>
              <a:t>Oxfordshire Well Schools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600" kern="100" dirty="0">
                <a:effectLst/>
                <a:ea typeface="Calibri" panose="020F0502020204030204" pitchFamily="34" charset="0"/>
              </a:rPr>
              <a:t>     37 schools completed the Well Check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1600" kern="100" dirty="0">
                <a:effectLst/>
                <a:ea typeface="Calibri" panose="020F0502020204030204" pitchFamily="34" charset="0"/>
              </a:rPr>
              <a:t>8 schools started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1600" kern="100" dirty="0">
                <a:effectLst/>
                <a:ea typeface="Calibri" panose="020F0502020204030204" pitchFamily="34" charset="0"/>
              </a:rPr>
              <a:t>1 accredited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1600" kern="100" dirty="0">
                <a:effectLst/>
                <a:ea typeface="Calibri" panose="020F0502020204030204" pitchFamily="34" charset="0"/>
              </a:rPr>
              <a:t>Participation across </a:t>
            </a:r>
            <a:r>
              <a:rPr lang="en-GB" sz="1600" b="1" kern="100" dirty="0">
                <a:effectLst/>
                <a:ea typeface="Calibri" panose="020F0502020204030204" pitchFamily="34" charset="0"/>
              </a:rPr>
              <a:t>primary &amp; secondary</a:t>
            </a:r>
            <a:r>
              <a:rPr lang="en-GB" sz="1600" kern="100" dirty="0">
                <a:effectLst/>
                <a:ea typeface="Calibri" panose="020F0502020204030204" pitchFamily="34" charset="0"/>
              </a:rPr>
              <a:t> settings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1600" kern="100" dirty="0">
                <a:effectLst/>
                <a:ea typeface="Calibri" panose="020F0502020204030204" pitchFamily="34" charset="0"/>
              </a:rPr>
              <a:t>Free support available from partners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0C7A1-13FA-4F6B-4B53-D6320D73DAC6}"/>
              </a:ext>
            </a:extLst>
          </p:cNvPr>
          <p:cNvSpPr txBox="1"/>
          <p:nvPr/>
        </p:nvSpPr>
        <p:spPr>
          <a:xfrm>
            <a:off x="111578" y="170212"/>
            <a:ext cx="6841672" cy="32932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b="1" kern="100" dirty="0">
                <a:effectLst/>
                <a:ea typeface="Calibri" panose="020F0502020204030204" pitchFamily="34" charset="0"/>
                <a:cs typeface="Segoe UI Emoji" panose="020B0502040204020203" pitchFamily="34" charset="0"/>
              </a:rPr>
              <a:t>⭐</a:t>
            </a:r>
            <a:r>
              <a:rPr lang="en-GB" sz="1600" b="1" kern="100" dirty="0">
                <a:effectLst/>
                <a:ea typeface="Calibri" panose="020F0502020204030204" pitchFamily="34" charset="0"/>
              </a:rPr>
              <a:t> Next Steps for Schools</a:t>
            </a:r>
            <a:endParaRPr lang="en-GB" sz="1600" kern="100" dirty="0">
              <a:effectLst/>
              <a:ea typeface="Calibri" panose="020F0502020204030204" pitchFamily="34" charset="0"/>
            </a:endParaRPr>
          </a:p>
          <a:p>
            <a:pPr>
              <a:buNone/>
              <a:tabLst>
                <a:tab pos="2371725" algn="l"/>
              </a:tabLst>
            </a:pPr>
            <a:r>
              <a:rPr lang="en-GB" sz="1600" kern="100" dirty="0">
                <a:effectLst/>
                <a:ea typeface="Calibri" panose="020F0502020204030204" pitchFamily="34" charset="0"/>
              </a:rPr>
              <a:t> </a:t>
            </a:r>
          </a:p>
          <a:p>
            <a:pPr>
              <a:buNone/>
            </a:pPr>
            <a:r>
              <a:rPr lang="en-GB" sz="1600" b="1" i="1" kern="100" dirty="0">
                <a:effectLst/>
                <a:ea typeface="Calibri" panose="020F0502020204030204" pitchFamily="34" charset="0"/>
              </a:rPr>
              <a:t>Wherever you are on your Well Schools journey, there’s space for you </a:t>
            </a:r>
            <a:r>
              <a:rPr lang="en-GB" sz="1600" b="1" i="1" kern="100">
                <a:effectLst/>
                <a:ea typeface="Calibri" panose="020F0502020204030204" pitchFamily="34" charset="0"/>
              </a:rPr>
              <a:t>in the</a:t>
            </a:r>
            <a:r>
              <a:rPr lang="en-GB" sz="1600" kern="100" dirty="0">
                <a:ea typeface="Calibri" panose="020F0502020204030204" pitchFamily="34" charset="0"/>
              </a:rPr>
              <a:t> </a:t>
            </a:r>
            <a:r>
              <a:rPr lang="en-GB" sz="1600" b="1" i="1" kern="100">
                <a:effectLst/>
                <a:ea typeface="Calibri" panose="020F0502020204030204" pitchFamily="34" charset="0"/>
              </a:rPr>
              <a:t>Well </a:t>
            </a:r>
            <a:r>
              <a:rPr lang="en-GB" sz="1600" b="1" i="1" kern="100" dirty="0">
                <a:effectLst/>
                <a:ea typeface="Calibri" panose="020F0502020204030204" pitchFamily="34" charset="0"/>
              </a:rPr>
              <a:t>Schools Oxfordshire Partnership</a:t>
            </a:r>
            <a:endParaRPr lang="en-GB" sz="1600" kern="100" dirty="0">
              <a:effectLst/>
              <a:ea typeface="Calibri" panose="020F0502020204030204" pitchFamily="34" charset="0"/>
            </a:endParaRPr>
          </a:p>
          <a:p>
            <a:pPr>
              <a:buNone/>
            </a:pPr>
            <a:r>
              <a:rPr lang="en-GB" sz="1600" b="1" kern="100" dirty="0">
                <a:effectLst/>
                <a:ea typeface="Calibri" panose="020F0502020204030204" pitchFamily="34" charset="0"/>
              </a:rPr>
              <a:t> </a:t>
            </a:r>
            <a:endParaRPr lang="en-GB" sz="1600" kern="100" dirty="0">
              <a:effectLst/>
              <a:ea typeface="Calibri" panose="020F0502020204030204" pitchFamily="34" charset="0"/>
            </a:endParaRPr>
          </a:p>
          <a:p>
            <a:pPr>
              <a:buNone/>
            </a:pPr>
            <a:r>
              <a:rPr lang="en-GB" sz="1600" kern="100" dirty="0">
                <a:effectLst/>
                <a:ea typeface="Calibri" panose="020F0502020204030204" pitchFamily="34" charset="0"/>
                <a:cs typeface="Segoe UI Emoji" panose="020B0502040204020203" pitchFamily="34" charset="0"/>
              </a:rPr>
              <a:t>🔗</a:t>
            </a:r>
            <a:r>
              <a:rPr lang="en-GB" sz="1600" kern="100" dirty="0">
                <a:effectLst/>
                <a:ea typeface="Calibri" panose="020F0502020204030204" pitchFamily="34" charset="0"/>
              </a:rPr>
              <a:t> Complete your </a:t>
            </a:r>
            <a:r>
              <a:rPr lang="en-GB" sz="1600" b="1" kern="100" dirty="0">
                <a:effectLst/>
                <a:ea typeface="Calibri" panose="020F0502020204030204" pitchFamily="34" charset="0"/>
              </a:rPr>
              <a:t>FREE Well Check:</a:t>
            </a:r>
            <a:br>
              <a:rPr lang="en-GB" sz="1600" kern="100" dirty="0">
                <a:effectLst/>
                <a:ea typeface="Calibri" panose="020F0502020204030204" pitchFamily="34" charset="0"/>
              </a:rPr>
            </a:br>
            <a:r>
              <a:rPr lang="en-GB" sz="1600" u="sng" kern="100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4"/>
              </a:rPr>
              <a:t>https://</a:t>
            </a:r>
            <a:r>
              <a:rPr lang="en-GB" sz="1600" u="sng" kern="100" dirty="0" err="1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4"/>
              </a:rPr>
              <a:t>www.youthsporttrust.org</a:t>
            </a:r>
            <a:r>
              <a:rPr lang="en-GB" sz="1600" u="sng" kern="100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4"/>
              </a:rPr>
              <a:t>/well-schools</a:t>
            </a:r>
            <a:r>
              <a:rPr lang="en-GB" sz="1600" kern="100" dirty="0">
                <a:effectLst/>
                <a:ea typeface="Calibri" panose="020F0502020204030204" pitchFamily="34" charset="0"/>
              </a:rPr>
              <a:t> </a:t>
            </a:r>
          </a:p>
          <a:p>
            <a:pPr>
              <a:buNone/>
            </a:pPr>
            <a:r>
              <a:rPr lang="en-GB" sz="1600" kern="100" dirty="0">
                <a:effectLst/>
                <a:ea typeface="Calibri" panose="020F0502020204030204" pitchFamily="34" charset="0"/>
              </a:rPr>
              <a:t> </a:t>
            </a:r>
          </a:p>
          <a:p>
            <a:pPr>
              <a:buNone/>
            </a:pPr>
            <a:r>
              <a:rPr lang="en-GB" sz="1600" kern="100" dirty="0">
                <a:effectLst/>
                <a:ea typeface="Calibri" panose="020F0502020204030204" pitchFamily="34" charset="0"/>
                <a:cs typeface="Segoe UI Emoji" panose="020B0502040204020203" pitchFamily="34" charset="0"/>
              </a:rPr>
              <a:t>📧</a:t>
            </a:r>
            <a:r>
              <a:rPr lang="en-GB" sz="1600" kern="100" dirty="0">
                <a:effectLst/>
                <a:ea typeface="Calibri" panose="020F0502020204030204" pitchFamily="34" charset="0"/>
              </a:rPr>
              <a:t> Tell us you’d like to join the partnership:</a:t>
            </a:r>
            <a:br>
              <a:rPr lang="en-GB" sz="1600" kern="100" dirty="0">
                <a:effectLst/>
                <a:ea typeface="Calibri" panose="020F0502020204030204" pitchFamily="34" charset="0"/>
              </a:rPr>
            </a:br>
            <a:r>
              <a:rPr lang="en-GB" sz="1600" u="sng" kern="100" dirty="0" err="1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5"/>
              </a:rPr>
              <a:t>wellschoolsoxfordshire@gmail.com</a:t>
            </a:r>
            <a:r>
              <a:rPr lang="en-GB" sz="1600" kern="100" dirty="0">
                <a:effectLst/>
                <a:ea typeface="Calibri" panose="020F0502020204030204" pitchFamily="34" charset="0"/>
              </a:rPr>
              <a:t> </a:t>
            </a:r>
          </a:p>
          <a:p>
            <a:pPr>
              <a:buNone/>
            </a:pPr>
            <a:r>
              <a:rPr lang="en-GB" sz="1600" kern="100" dirty="0">
                <a:effectLst/>
                <a:ea typeface="Calibri" panose="020F0502020204030204" pitchFamily="34" charset="0"/>
              </a:rPr>
              <a:t> </a:t>
            </a:r>
          </a:p>
          <a:p>
            <a:pPr>
              <a:buNone/>
            </a:pPr>
            <a:r>
              <a:rPr lang="en-GB" sz="1600" kern="100" dirty="0">
                <a:effectLst/>
                <a:ea typeface="Calibri" panose="020F0502020204030204" pitchFamily="34" charset="0"/>
                <a:cs typeface="Segoe UI Emoji" panose="020B0502040204020203" pitchFamily="34" charset="0"/>
              </a:rPr>
              <a:t>📅</a:t>
            </a:r>
            <a:r>
              <a:rPr lang="en-GB" sz="1600" kern="100" dirty="0">
                <a:effectLst/>
                <a:ea typeface="Calibri" panose="020F0502020204030204" pitchFamily="34" charset="0"/>
              </a:rPr>
              <a:t> Book your place for our next session on </a:t>
            </a:r>
            <a:r>
              <a:rPr lang="en-GB" sz="1600" b="1" kern="100" dirty="0">
                <a:effectLst/>
                <a:ea typeface="Calibri" panose="020F0502020204030204" pitchFamily="34" charset="0"/>
              </a:rPr>
              <a:t>Tuesday 9th June</a:t>
            </a:r>
          </a:p>
          <a:p>
            <a:pPr>
              <a:buNone/>
            </a:pPr>
            <a:r>
              <a:rPr lang="en-GB" sz="1600" b="1" kern="100" dirty="0">
                <a:ea typeface="Calibri" panose="020F0502020204030204" pitchFamily="34" charset="0"/>
                <a:hlinkClick r:id="rId6"/>
              </a:rPr>
              <a:t>https://</a:t>
            </a:r>
            <a:r>
              <a:rPr lang="en-GB" sz="1600" b="1" kern="100" dirty="0" err="1">
                <a:ea typeface="Calibri" panose="020F0502020204030204" pitchFamily="34" charset="0"/>
                <a:hlinkClick r:id="rId6"/>
              </a:rPr>
              <a:t>forms.gle</a:t>
            </a:r>
            <a:r>
              <a:rPr lang="en-GB" sz="1600" b="1" kern="100" dirty="0">
                <a:ea typeface="Calibri" panose="020F0502020204030204" pitchFamily="34" charset="0"/>
                <a:hlinkClick r:id="rId6"/>
              </a:rPr>
              <a:t>/</a:t>
            </a:r>
            <a:r>
              <a:rPr lang="en-GB" sz="1600" b="1" kern="100" dirty="0" err="1">
                <a:ea typeface="Calibri" panose="020F0502020204030204" pitchFamily="34" charset="0"/>
                <a:hlinkClick r:id="rId6"/>
              </a:rPr>
              <a:t>PvqFqY4tpm31JBi48</a:t>
            </a:r>
            <a:r>
              <a:rPr lang="en-GB" sz="1600" b="1" kern="100" dirty="0">
                <a:ea typeface="Calibri" panose="020F0502020204030204" pitchFamily="34" charset="0"/>
              </a:rPr>
              <a:t> </a:t>
            </a:r>
            <a:endParaRPr lang="en-GB" sz="1600" b="1" kern="100" dirty="0">
              <a:effectLst/>
              <a:ea typeface="Calibri" panose="020F0502020204030204" pitchFamily="34" charset="0"/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AA634CAA-6973-BBFC-9C06-C66F16F6EDE6}"/>
              </a:ext>
            </a:extLst>
          </p:cNvPr>
          <p:cNvSpPr/>
          <p:nvPr/>
        </p:nvSpPr>
        <p:spPr>
          <a:xfrm>
            <a:off x="7434942" y="4479667"/>
            <a:ext cx="3679372" cy="203132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DEF5F5-9B00-A011-BC1A-718F307B3E23}"/>
              </a:ext>
            </a:extLst>
          </p:cNvPr>
          <p:cNvSpPr txBox="1"/>
          <p:nvPr/>
        </p:nvSpPr>
        <p:spPr>
          <a:xfrm>
            <a:off x="7851322" y="4908685"/>
            <a:ext cx="31378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600" b="0" i="1" kern="1200" dirty="0">
                <a:effectLst/>
              </a:rPr>
              <a:t>“Evidence shows that happier teachers and happier children make for better learning environments”</a:t>
            </a:r>
            <a:endParaRPr lang="en-US" sz="1600" i="1" kern="1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A176C4-F8AF-C00D-9288-B2398C46E5A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44802"/>
          <a:stretch>
            <a:fillRect/>
          </a:stretch>
        </p:blipFill>
        <p:spPr>
          <a:xfrm>
            <a:off x="292866" y="4014028"/>
            <a:ext cx="6780177" cy="249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67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21C90BD8EAD543B5438C5DE55B1B08" ma:contentTypeVersion="3" ma:contentTypeDescription="Create a new document." ma:contentTypeScope="" ma:versionID="fd1e0dc51c61e2992153611f9ba1db1b">
  <xsd:schema xmlns:xsd="http://www.w3.org/2001/XMLSchema" xmlns:xs="http://www.w3.org/2001/XMLSchema" xmlns:p="http://schemas.microsoft.com/office/2006/metadata/properties" xmlns:ns2="f6d5460b-cbbe-46d8-8c9b-d4f2ce803dda" targetNamespace="http://schemas.microsoft.com/office/2006/metadata/properties" ma:root="true" ma:fieldsID="c7f8cce1e3b63a059bbfeda71250af2f" ns2:_="">
    <xsd:import namespace="f6d5460b-cbbe-46d8-8c9b-d4f2ce803d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5460b-cbbe-46d8-8c9b-d4f2ce803d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9F1B6B-5439-406D-9130-6CA0A71775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1C4A8F-FC7D-4240-AEFD-C65C162832F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84951F7-E79E-48D9-A8FC-832F16A993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d5460b-cbbe-46d8-8c9b-d4f2ce803d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353</Words>
  <Application>Microsoft Office PowerPoint</Application>
  <PresentationFormat>Widescreen</PresentationFormat>
  <Paragraphs>49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Robb, Natalie - Oxfordshire County Council</dc:creator>
  <cp:lastModifiedBy>Robb, Natalie - Oxfordshire County Council</cp:lastModifiedBy>
  <cp:revision>3</cp:revision>
  <dcterms:created xsi:type="dcterms:W3CDTF">2026-04-14T10:29:04Z</dcterms:created>
  <dcterms:modified xsi:type="dcterms:W3CDTF">2026-04-17T13:09:34Z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0x010100A221C90BD8EAD543B5438C5DE55B1B08</vt:lpwstr>
  </property>
</Properties>
</file>