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6" r:id="rId5"/>
    <p:sldMasterId id="2147483708" r:id="rId6"/>
  </p:sldMasterIdLst>
  <p:notesMasterIdLst>
    <p:notesMasterId r:id="rId52"/>
  </p:notesMasterIdLst>
  <p:sldIdLst>
    <p:sldId id="375" r:id="rId7"/>
    <p:sldId id="381" r:id="rId8"/>
    <p:sldId id="2145706481" r:id="rId9"/>
    <p:sldId id="2145706483" r:id="rId10"/>
    <p:sldId id="268" r:id="rId11"/>
    <p:sldId id="267" r:id="rId12"/>
    <p:sldId id="266" r:id="rId13"/>
    <p:sldId id="270" r:id="rId14"/>
    <p:sldId id="2145706475" r:id="rId15"/>
    <p:sldId id="2145706484" r:id="rId16"/>
    <p:sldId id="2145706485" r:id="rId17"/>
    <p:sldId id="258" r:id="rId18"/>
    <p:sldId id="283" r:id="rId19"/>
    <p:sldId id="284" r:id="rId20"/>
    <p:sldId id="2145706486" r:id="rId21"/>
    <p:sldId id="2145706487" r:id="rId22"/>
    <p:sldId id="2145706488" r:id="rId23"/>
    <p:sldId id="2145706489" r:id="rId24"/>
    <p:sldId id="2145706490" r:id="rId25"/>
    <p:sldId id="2145706477" r:id="rId26"/>
    <p:sldId id="2145706491" r:id="rId27"/>
    <p:sldId id="2145706492" r:id="rId28"/>
    <p:sldId id="259" r:id="rId29"/>
    <p:sldId id="2145706493" r:id="rId30"/>
    <p:sldId id="4339" r:id="rId31"/>
    <p:sldId id="4340" r:id="rId32"/>
    <p:sldId id="310" r:id="rId33"/>
    <p:sldId id="256" r:id="rId34"/>
    <p:sldId id="257" r:id="rId35"/>
    <p:sldId id="2145706494" r:id="rId36"/>
    <p:sldId id="262" r:id="rId37"/>
    <p:sldId id="265" r:id="rId38"/>
    <p:sldId id="263" r:id="rId39"/>
    <p:sldId id="264" r:id="rId40"/>
    <p:sldId id="260" r:id="rId41"/>
    <p:sldId id="261" r:id="rId42"/>
    <p:sldId id="2145706482" r:id="rId43"/>
    <p:sldId id="4315" r:id="rId44"/>
    <p:sldId id="4316" r:id="rId45"/>
    <p:sldId id="4326" r:id="rId46"/>
    <p:sldId id="4320" r:id="rId47"/>
    <p:sldId id="4327" r:id="rId48"/>
    <p:sldId id="4328" r:id="rId49"/>
    <p:sldId id="2145706472" r:id="rId50"/>
    <p:sldId id="30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1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0741" autoAdjust="0"/>
  </p:normalViewPr>
  <p:slideViewPr>
    <p:cSldViewPr snapToGrid="0">
      <p:cViewPr varScale="1">
        <p:scale>
          <a:sx n="66" d="100"/>
          <a:sy n="66" d="100"/>
        </p:scale>
        <p:origin x="1099"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9F9C4C-DAFB-4E2B-AA05-50387395F88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8CF49DA-5575-49AE-AE17-8338A1DE5144}">
      <dgm:prSet/>
      <dgm:spPr/>
      <dgm:t>
        <a:bodyPr/>
        <a:lstStyle/>
        <a:p>
          <a:pPr>
            <a:lnSpc>
              <a:spcPct val="100000"/>
            </a:lnSpc>
          </a:pPr>
          <a:r>
            <a:rPr lang="en-GB"/>
            <a:t>The National Funding Formula continues to be implemented by DfE for 2026-27 &amp; OCC continues to mirror the National Funding Formula for 2026-27.</a:t>
          </a:r>
          <a:endParaRPr lang="en-US"/>
        </a:p>
      </dgm:t>
    </dgm:pt>
    <dgm:pt modelId="{51C0C855-9FB6-43BE-A9A3-659B2BDC8CBE}" type="parTrans" cxnId="{E6A2D093-411A-49FD-AC60-6730CA312A8D}">
      <dgm:prSet/>
      <dgm:spPr/>
      <dgm:t>
        <a:bodyPr/>
        <a:lstStyle/>
        <a:p>
          <a:endParaRPr lang="en-US"/>
        </a:p>
      </dgm:t>
    </dgm:pt>
    <dgm:pt modelId="{E048DBAD-E28E-4116-8ECA-9177DFC845A5}" type="sibTrans" cxnId="{E6A2D093-411A-49FD-AC60-6730CA312A8D}">
      <dgm:prSet/>
      <dgm:spPr/>
      <dgm:t>
        <a:bodyPr/>
        <a:lstStyle/>
        <a:p>
          <a:endParaRPr lang="en-US"/>
        </a:p>
      </dgm:t>
    </dgm:pt>
    <dgm:pt modelId="{5FCC29BD-0907-4E58-93B0-E2FC19DD35CB}">
      <dgm:prSet/>
      <dgm:spPr/>
      <dgm:t>
        <a:bodyPr/>
        <a:lstStyle/>
        <a:p>
          <a:pPr>
            <a:lnSpc>
              <a:spcPct val="100000"/>
            </a:lnSpc>
          </a:pPr>
          <a:r>
            <a:rPr lang="en-GB"/>
            <a:t>DSG Schools block funding for 2026-27 is £573.7m, compared to £549.6m in 2025-26 an increase of £24.1m. This includes SBSG and NICs grant rolled into the NFF for 2026-27.</a:t>
          </a:r>
          <a:endParaRPr lang="en-US"/>
        </a:p>
      </dgm:t>
    </dgm:pt>
    <dgm:pt modelId="{A3A863DE-BF53-4090-A4DD-99FE4703D521}" type="parTrans" cxnId="{3997B217-7FA3-4389-8325-A730FE97E3B0}">
      <dgm:prSet/>
      <dgm:spPr/>
      <dgm:t>
        <a:bodyPr/>
        <a:lstStyle/>
        <a:p>
          <a:endParaRPr lang="en-US"/>
        </a:p>
      </dgm:t>
    </dgm:pt>
    <dgm:pt modelId="{6971E6E9-651F-42A0-89D7-11369EF6A930}" type="sibTrans" cxnId="{3997B217-7FA3-4389-8325-A730FE97E3B0}">
      <dgm:prSet/>
      <dgm:spPr/>
      <dgm:t>
        <a:bodyPr/>
        <a:lstStyle/>
        <a:p>
          <a:endParaRPr lang="en-US"/>
        </a:p>
      </dgm:t>
    </dgm:pt>
    <dgm:pt modelId="{DE153F1D-B01D-4A78-BA85-03E6A7976375}">
      <dgm:prSet/>
      <dgm:spPr/>
      <dgm:t>
        <a:bodyPr/>
        <a:lstStyle/>
        <a:p>
          <a:pPr>
            <a:lnSpc>
              <a:spcPct val="100000"/>
            </a:lnSpc>
          </a:pPr>
          <a:r>
            <a:rPr lang="en-GB"/>
            <a:t>Schools forum agreed the block transfer request of £400k from schools block into the high needs block for 2026-27 for the Special Schools Outreach programme.</a:t>
          </a:r>
          <a:endParaRPr lang="en-US"/>
        </a:p>
      </dgm:t>
    </dgm:pt>
    <dgm:pt modelId="{6E5F7FCC-A81B-4177-9660-C81857556891}" type="parTrans" cxnId="{57B3CB4F-2385-4648-9121-D0A1D70FD7A5}">
      <dgm:prSet/>
      <dgm:spPr/>
      <dgm:t>
        <a:bodyPr/>
        <a:lstStyle/>
        <a:p>
          <a:endParaRPr lang="en-US"/>
        </a:p>
      </dgm:t>
    </dgm:pt>
    <dgm:pt modelId="{7042E5B1-8C16-4469-B9E4-CAB65920C686}" type="sibTrans" cxnId="{57B3CB4F-2385-4648-9121-D0A1D70FD7A5}">
      <dgm:prSet/>
      <dgm:spPr/>
      <dgm:t>
        <a:bodyPr/>
        <a:lstStyle/>
        <a:p>
          <a:endParaRPr lang="en-US"/>
        </a:p>
      </dgm:t>
    </dgm:pt>
    <dgm:pt modelId="{F2C13993-CC20-4ED7-9EA9-D23BCABF1A97}" type="pres">
      <dgm:prSet presAssocID="{8E9F9C4C-DAFB-4E2B-AA05-50387395F880}" presName="root" presStyleCnt="0">
        <dgm:presLayoutVars>
          <dgm:dir/>
          <dgm:resizeHandles val="exact"/>
        </dgm:presLayoutVars>
      </dgm:prSet>
      <dgm:spPr/>
    </dgm:pt>
    <dgm:pt modelId="{E63697ED-9B06-4423-8B4A-1C2852F853D8}" type="pres">
      <dgm:prSet presAssocID="{B8CF49DA-5575-49AE-AE17-8338A1DE5144}" presName="compNode" presStyleCnt="0"/>
      <dgm:spPr/>
    </dgm:pt>
    <dgm:pt modelId="{305F010B-D3E1-410B-9A58-029CF4EA96B2}" type="pres">
      <dgm:prSet presAssocID="{B8CF49DA-5575-49AE-AE17-8338A1DE5144}" presName="bgRect" presStyleLbl="bgShp" presStyleIdx="0" presStyleCnt="3"/>
      <dgm:spPr/>
    </dgm:pt>
    <dgm:pt modelId="{34AA8417-7537-4364-92E0-0683A74D578F}" type="pres">
      <dgm:prSet presAssocID="{B8CF49DA-5575-49AE-AE17-8338A1DE514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ble"/>
        </a:ext>
      </dgm:extLst>
    </dgm:pt>
    <dgm:pt modelId="{7CB425D5-D3BB-4A70-B828-C04A751E38ED}" type="pres">
      <dgm:prSet presAssocID="{B8CF49DA-5575-49AE-AE17-8338A1DE5144}" presName="spaceRect" presStyleCnt="0"/>
      <dgm:spPr/>
    </dgm:pt>
    <dgm:pt modelId="{47669742-9B51-4820-BAE5-1BEC4BCD5A84}" type="pres">
      <dgm:prSet presAssocID="{B8CF49DA-5575-49AE-AE17-8338A1DE5144}" presName="parTx" presStyleLbl="revTx" presStyleIdx="0" presStyleCnt="3">
        <dgm:presLayoutVars>
          <dgm:chMax val="0"/>
          <dgm:chPref val="0"/>
        </dgm:presLayoutVars>
      </dgm:prSet>
      <dgm:spPr/>
    </dgm:pt>
    <dgm:pt modelId="{B495FF1A-B956-493F-850F-E3C680588E17}" type="pres">
      <dgm:prSet presAssocID="{E048DBAD-E28E-4116-8ECA-9177DFC845A5}" presName="sibTrans" presStyleCnt="0"/>
      <dgm:spPr/>
    </dgm:pt>
    <dgm:pt modelId="{8E467376-975B-4332-BEA0-7346451A1390}" type="pres">
      <dgm:prSet presAssocID="{5FCC29BD-0907-4E58-93B0-E2FC19DD35CB}" presName="compNode" presStyleCnt="0"/>
      <dgm:spPr/>
    </dgm:pt>
    <dgm:pt modelId="{7E9838FF-276D-4339-8011-C93DE377DBB9}" type="pres">
      <dgm:prSet presAssocID="{5FCC29BD-0907-4E58-93B0-E2FC19DD35CB}" presName="bgRect" presStyleLbl="bgShp" presStyleIdx="1" presStyleCnt="3"/>
      <dgm:spPr/>
    </dgm:pt>
    <dgm:pt modelId="{C9C93F78-59C2-40A5-89E5-A57A69008D89}" type="pres">
      <dgm:prSet presAssocID="{5FCC29BD-0907-4E58-93B0-E2FC19DD35C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oolhouse"/>
        </a:ext>
      </dgm:extLst>
    </dgm:pt>
    <dgm:pt modelId="{442261E3-C043-4643-82A1-C57E60693C28}" type="pres">
      <dgm:prSet presAssocID="{5FCC29BD-0907-4E58-93B0-E2FC19DD35CB}" presName="spaceRect" presStyleCnt="0"/>
      <dgm:spPr/>
    </dgm:pt>
    <dgm:pt modelId="{B5C116E0-8D7C-4970-9FD3-5F21BA1D6009}" type="pres">
      <dgm:prSet presAssocID="{5FCC29BD-0907-4E58-93B0-E2FC19DD35CB}" presName="parTx" presStyleLbl="revTx" presStyleIdx="1" presStyleCnt="3">
        <dgm:presLayoutVars>
          <dgm:chMax val="0"/>
          <dgm:chPref val="0"/>
        </dgm:presLayoutVars>
      </dgm:prSet>
      <dgm:spPr/>
    </dgm:pt>
    <dgm:pt modelId="{1A3EED8B-E32C-40B9-A23D-BDA20E3351EB}" type="pres">
      <dgm:prSet presAssocID="{6971E6E9-651F-42A0-89D7-11369EF6A930}" presName="sibTrans" presStyleCnt="0"/>
      <dgm:spPr/>
    </dgm:pt>
    <dgm:pt modelId="{A32DAE47-116A-4A60-BA54-D86CD769BC8A}" type="pres">
      <dgm:prSet presAssocID="{DE153F1D-B01D-4A78-BA85-03E6A7976375}" presName="compNode" presStyleCnt="0"/>
      <dgm:spPr/>
    </dgm:pt>
    <dgm:pt modelId="{419A2A40-76B0-4659-AFA1-FCF7D2D2EC18}" type="pres">
      <dgm:prSet presAssocID="{DE153F1D-B01D-4A78-BA85-03E6A7976375}" presName="bgRect" presStyleLbl="bgShp" presStyleIdx="2" presStyleCnt="3"/>
      <dgm:spPr/>
    </dgm:pt>
    <dgm:pt modelId="{9125281F-0A02-4CF5-AE7D-8CB70AEE8E42}" type="pres">
      <dgm:prSet presAssocID="{DE153F1D-B01D-4A78-BA85-03E6A79763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4EFC5165-A9F0-47AC-91AE-75C6B222DC09}" type="pres">
      <dgm:prSet presAssocID="{DE153F1D-B01D-4A78-BA85-03E6A7976375}" presName="spaceRect" presStyleCnt="0"/>
      <dgm:spPr/>
    </dgm:pt>
    <dgm:pt modelId="{5783037A-B3F7-44FB-AD58-47E85C86EBCC}" type="pres">
      <dgm:prSet presAssocID="{DE153F1D-B01D-4A78-BA85-03E6A7976375}" presName="parTx" presStyleLbl="revTx" presStyleIdx="2" presStyleCnt="3">
        <dgm:presLayoutVars>
          <dgm:chMax val="0"/>
          <dgm:chPref val="0"/>
        </dgm:presLayoutVars>
      </dgm:prSet>
      <dgm:spPr/>
    </dgm:pt>
  </dgm:ptLst>
  <dgm:cxnLst>
    <dgm:cxn modelId="{021A3C09-7141-4BF4-9051-9482E56A0820}" type="presOf" srcId="{DE153F1D-B01D-4A78-BA85-03E6A7976375}" destId="{5783037A-B3F7-44FB-AD58-47E85C86EBCC}" srcOrd="0" destOrd="0" presId="urn:microsoft.com/office/officeart/2018/2/layout/IconVerticalSolidList"/>
    <dgm:cxn modelId="{3997B217-7FA3-4389-8325-A730FE97E3B0}" srcId="{8E9F9C4C-DAFB-4E2B-AA05-50387395F880}" destId="{5FCC29BD-0907-4E58-93B0-E2FC19DD35CB}" srcOrd="1" destOrd="0" parTransId="{A3A863DE-BF53-4090-A4DD-99FE4703D521}" sibTransId="{6971E6E9-651F-42A0-89D7-11369EF6A930}"/>
    <dgm:cxn modelId="{47CD0F2D-DC47-40F0-9B62-FE0AE04D376C}" type="presOf" srcId="{5FCC29BD-0907-4E58-93B0-E2FC19DD35CB}" destId="{B5C116E0-8D7C-4970-9FD3-5F21BA1D6009}" srcOrd="0" destOrd="0" presId="urn:microsoft.com/office/officeart/2018/2/layout/IconVerticalSolidList"/>
    <dgm:cxn modelId="{57B3CB4F-2385-4648-9121-D0A1D70FD7A5}" srcId="{8E9F9C4C-DAFB-4E2B-AA05-50387395F880}" destId="{DE153F1D-B01D-4A78-BA85-03E6A7976375}" srcOrd="2" destOrd="0" parTransId="{6E5F7FCC-A81B-4177-9660-C81857556891}" sibTransId="{7042E5B1-8C16-4469-B9E4-CAB65920C686}"/>
    <dgm:cxn modelId="{15CA9281-B334-41D1-BAEB-FB6BFF6CFE6A}" type="presOf" srcId="{8E9F9C4C-DAFB-4E2B-AA05-50387395F880}" destId="{F2C13993-CC20-4ED7-9EA9-D23BCABF1A97}" srcOrd="0" destOrd="0" presId="urn:microsoft.com/office/officeart/2018/2/layout/IconVerticalSolidList"/>
    <dgm:cxn modelId="{E6A2D093-411A-49FD-AC60-6730CA312A8D}" srcId="{8E9F9C4C-DAFB-4E2B-AA05-50387395F880}" destId="{B8CF49DA-5575-49AE-AE17-8338A1DE5144}" srcOrd="0" destOrd="0" parTransId="{51C0C855-9FB6-43BE-A9A3-659B2BDC8CBE}" sibTransId="{E048DBAD-E28E-4116-8ECA-9177DFC845A5}"/>
    <dgm:cxn modelId="{DA091ED4-5F22-404F-B905-C9AEFD0A1EB1}" type="presOf" srcId="{B8CF49DA-5575-49AE-AE17-8338A1DE5144}" destId="{47669742-9B51-4820-BAE5-1BEC4BCD5A84}" srcOrd="0" destOrd="0" presId="urn:microsoft.com/office/officeart/2018/2/layout/IconVerticalSolidList"/>
    <dgm:cxn modelId="{E688F095-D6D7-46E2-A9E1-3396965A26B9}" type="presParOf" srcId="{F2C13993-CC20-4ED7-9EA9-D23BCABF1A97}" destId="{E63697ED-9B06-4423-8B4A-1C2852F853D8}" srcOrd="0" destOrd="0" presId="urn:microsoft.com/office/officeart/2018/2/layout/IconVerticalSolidList"/>
    <dgm:cxn modelId="{1B9584CD-D2B1-44C2-BD5F-7C19125214DB}" type="presParOf" srcId="{E63697ED-9B06-4423-8B4A-1C2852F853D8}" destId="{305F010B-D3E1-410B-9A58-029CF4EA96B2}" srcOrd="0" destOrd="0" presId="urn:microsoft.com/office/officeart/2018/2/layout/IconVerticalSolidList"/>
    <dgm:cxn modelId="{9ADE9436-F6F5-49A3-81EC-68A12EA41A04}" type="presParOf" srcId="{E63697ED-9B06-4423-8B4A-1C2852F853D8}" destId="{34AA8417-7537-4364-92E0-0683A74D578F}" srcOrd="1" destOrd="0" presId="urn:microsoft.com/office/officeart/2018/2/layout/IconVerticalSolidList"/>
    <dgm:cxn modelId="{1ADCA39A-C1B0-45F8-A057-D72FC0399059}" type="presParOf" srcId="{E63697ED-9B06-4423-8B4A-1C2852F853D8}" destId="{7CB425D5-D3BB-4A70-B828-C04A751E38ED}" srcOrd="2" destOrd="0" presId="urn:microsoft.com/office/officeart/2018/2/layout/IconVerticalSolidList"/>
    <dgm:cxn modelId="{438C4EEF-864E-4B85-81BD-2E6A185003EF}" type="presParOf" srcId="{E63697ED-9B06-4423-8B4A-1C2852F853D8}" destId="{47669742-9B51-4820-BAE5-1BEC4BCD5A84}" srcOrd="3" destOrd="0" presId="urn:microsoft.com/office/officeart/2018/2/layout/IconVerticalSolidList"/>
    <dgm:cxn modelId="{809A32EA-3697-48BA-9B56-7631AEDF9F7A}" type="presParOf" srcId="{F2C13993-CC20-4ED7-9EA9-D23BCABF1A97}" destId="{B495FF1A-B956-493F-850F-E3C680588E17}" srcOrd="1" destOrd="0" presId="urn:microsoft.com/office/officeart/2018/2/layout/IconVerticalSolidList"/>
    <dgm:cxn modelId="{E9A2B68E-2EFA-4CE0-B0FF-F4801E61C4CF}" type="presParOf" srcId="{F2C13993-CC20-4ED7-9EA9-D23BCABF1A97}" destId="{8E467376-975B-4332-BEA0-7346451A1390}" srcOrd="2" destOrd="0" presId="urn:microsoft.com/office/officeart/2018/2/layout/IconVerticalSolidList"/>
    <dgm:cxn modelId="{A541C13A-55F8-4B1C-BC57-4564E8DF2058}" type="presParOf" srcId="{8E467376-975B-4332-BEA0-7346451A1390}" destId="{7E9838FF-276D-4339-8011-C93DE377DBB9}" srcOrd="0" destOrd="0" presId="urn:microsoft.com/office/officeart/2018/2/layout/IconVerticalSolidList"/>
    <dgm:cxn modelId="{F2EBF362-477F-43BF-9165-892168F9431B}" type="presParOf" srcId="{8E467376-975B-4332-BEA0-7346451A1390}" destId="{C9C93F78-59C2-40A5-89E5-A57A69008D89}" srcOrd="1" destOrd="0" presId="urn:microsoft.com/office/officeart/2018/2/layout/IconVerticalSolidList"/>
    <dgm:cxn modelId="{CAEA61D8-07F9-4DE7-89ED-411F243FF2ED}" type="presParOf" srcId="{8E467376-975B-4332-BEA0-7346451A1390}" destId="{442261E3-C043-4643-82A1-C57E60693C28}" srcOrd="2" destOrd="0" presId="urn:microsoft.com/office/officeart/2018/2/layout/IconVerticalSolidList"/>
    <dgm:cxn modelId="{C4BCE1F4-D26A-4023-A8D1-AA9BD7A52EE9}" type="presParOf" srcId="{8E467376-975B-4332-BEA0-7346451A1390}" destId="{B5C116E0-8D7C-4970-9FD3-5F21BA1D6009}" srcOrd="3" destOrd="0" presId="urn:microsoft.com/office/officeart/2018/2/layout/IconVerticalSolidList"/>
    <dgm:cxn modelId="{5EF2219F-0EDF-4AC4-A9FF-10E59F43E40B}" type="presParOf" srcId="{F2C13993-CC20-4ED7-9EA9-D23BCABF1A97}" destId="{1A3EED8B-E32C-40B9-A23D-BDA20E3351EB}" srcOrd="3" destOrd="0" presId="urn:microsoft.com/office/officeart/2018/2/layout/IconVerticalSolidList"/>
    <dgm:cxn modelId="{7758F1EE-D250-460D-B1D0-1B07783B15D3}" type="presParOf" srcId="{F2C13993-CC20-4ED7-9EA9-D23BCABF1A97}" destId="{A32DAE47-116A-4A60-BA54-D86CD769BC8A}" srcOrd="4" destOrd="0" presId="urn:microsoft.com/office/officeart/2018/2/layout/IconVerticalSolidList"/>
    <dgm:cxn modelId="{B1861ABD-C246-411C-A4D7-A0A962E8B5F3}" type="presParOf" srcId="{A32DAE47-116A-4A60-BA54-D86CD769BC8A}" destId="{419A2A40-76B0-4659-AFA1-FCF7D2D2EC18}" srcOrd="0" destOrd="0" presId="urn:microsoft.com/office/officeart/2018/2/layout/IconVerticalSolidList"/>
    <dgm:cxn modelId="{7E18CFD2-B77C-476C-8A08-775F5F5FA3A2}" type="presParOf" srcId="{A32DAE47-116A-4A60-BA54-D86CD769BC8A}" destId="{9125281F-0A02-4CF5-AE7D-8CB70AEE8E42}" srcOrd="1" destOrd="0" presId="urn:microsoft.com/office/officeart/2018/2/layout/IconVerticalSolidList"/>
    <dgm:cxn modelId="{E3FFEC77-0682-4FE4-A1FC-B2DA34C95CFD}" type="presParOf" srcId="{A32DAE47-116A-4A60-BA54-D86CD769BC8A}" destId="{4EFC5165-A9F0-47AC-91AE-75C6B222DC09}" srcOrd="2" destOrd="0" presId="urn:microsoft.com/office/officeart/2018/2/layout/IconVerticalSolidList"/>
    <dgm:cxn modelId="{978D7330-356E-44E3-9CCA-289B4B9DABE0}" type="presParOf" srcId="{A32DAE47-116A-4A60-BA54-D86CD769BC8A}" destId="{5783037A-B3F7-44FB-AD58-47E85C86EB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E86745-EAAB-4C71-9DA6-97E43C9BBD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D890451-84C7-4D8B-88C5-585249847D61}">
      <dgm:prSet/>
      <dgm:spPr/>
      <dgm:t>
        <a:bodyPr/>
        <a:lstStyle/>
        <a:p>
          <a:r>
            <a:rPr lang="en-GB"/>
            <a:t>Funding Formula was approved by the DfE on 16</a:t>
          </a:r>
          <a:r>
            <a:rPr lang="en-GB" baseline="30000"/>
            <a:t>th</a:t>
          </a:r>
          <a:r>
            <a:rPr lang="en-GB"/>
            <a:t> February 2026.</a:t>
          </a:r>
          <a:endParaRPr lang="en-US"/>
        </a:p>
      </dgm:t>
    </dgm:pt>
    <dgm:pt modelId="{D0BF591D-7D72-434F-9F7D-E36687AD3ADC}" type="parTrans" cxnId="{EB586F43-1EB0-452C-859D-29996398479D}">
      <dgm:prSet/>
      <dgm:spPr/>
      <dgm:t>
        <a:bodyPr/>
        <a:lstStyle/>
        <a:p>
          <a:endParaRPr lang="en-US"/>
        </a:p>
      </dgm:t>
    </dgm:pt>
    <dgm:pt modelId="{CA0DC567-3DB8-4DCA-9B0F-DEB12355B201}" type="sibTrans" cxnId="{EB586F43-1EB0-452C-859D-29996398479D}">
      <dgm:prSet/>
      <dgm:spPr/>
      <dgm:t>
        <a:bodyPr/>
        <a:lstStyle/>
        <a:p>
          <a:endParaRPr lang="en-US"/>
        </a:p>
      </dgm:t>
    </dgm:pt>
    <dgm:pt modelId="{35D11C50-B362-4FE8-ADE1-CCFE02794B55}">
      <dgm:prSet/>
      <dgm:spPr/>
      <dgm:t>
        <a:bodyPr/>
        <a:lstStyle/>
        <a:p>
          <a:r>
            <a:rPr lang="en-GB" dirty="0"/>
            <a:t>Funding figures are published on the intranet (for maintained </a:t>
          </a:r>
          <a:r>
            <a:rPr lang="en-GB" dirty="0">
              <a:solidFill>
                <a:schemeClr val="accent1"/>
              </a:solidFill>
            </a:rPr>
            <a:t>and academies</a:t>
          </a:r>
          <a:r>
            <a:rPr lang="en-GB" dirty="0"/>
            <a:t>) and have been loaded onto the BPS for Primary and Secondary schools. </a:t>
          </a:r>
          <a:endParaRPr lang="en-US" dirty="0"/>
        </a:p>
      </dgm:t>
    </dgm:pt>
    <dgm:pt modelId="{79AF8AF0-7029-4043-B2CB-EEEABEFC2648}" type="parTrans" cxnId="{DDB36927-22B9-46C9-AD19-C500B938AF6E}">
      <dgm:prSet/>
      <dgm:spPr/>
      <dgm:t>
        <a:bodyPr/>
        <a:lstStyle/>
        <a:p>
          <a:endParaRPr lang="en-US"/>
        </a:p>
      </dgm:t>
    </dgm:pt>
    <dgm:pt modelId="{CEBF6C4C-5CFF-4A2D-8636-733758443C0A}" type="sibTrans" cxnId="{DDB36927-22B9-46C9-AD19-C500B938AF6E}">
      <dgm:prSet/>
      <dgm:spPr/>
      <dgm:t>
        <a:bodyPr/>
        <a:lstStyle/>
        <a:p>
          <a:endParaRPr lang="en-US"/>
        </a:p>
      </dgm:t>
    </dgm:pt>
    <dgm:pt modelId="{27C32132-A228-4A8C-B770-4868CC08401F}">
      <dgm:prSet/>
      <dgm:spPr/>
      <dgm:t>
        <a:bodyPr/>
        <a:lstStyle/>
        <a:p>
          <a:r>
            <a:rPr lang="en-GB" dirty="0"/>
            <a:t>LA to inform mainstream schools of their budgets no later than 28</a:t>
          </a:r>
          <a:r>
            <a:rPr lang="en-GB" baseline="30000" dirty="0"/>
            <a:t>th</a:t>
          </a:r>
          <a:r>
            <a:rPr lang="en-GB" dirty="0"/>
            <a:t> February 2026.</a:t>
          </a:r>
          <a:endParaRPr lang="en-US" dirty="0"/>
        </a:p>
      </dgm:t>
    </dgm:pt>
    <dgm:pt modelId="{B7D5CEF5-061E-48CB-BE65-0A2943E825EC}" type="parTrans" cxnId="{ECC92D3D-1679-4561-B208-29AB4B132587}">
      <dgm:prSet/>
      <dgm:spPr/>
      <dgm:t>
        <a:bodyPr/>
        <a:lstStyle/>
        <a:p>
          <a:endParaRPr lang="en-US"/>
        </a:p>
      </dgm:t>
    </dgm:pt>
    <dgm:pt modelId="{55B641C9-9356-4692-8322-293CD525FBFD}" type="sibTrans" cxnId="{ECC92D3D-1679-4561-B208-29AB4B132587}">
      <dgm:prSet/>
      <dgm:spPr/>
      <dgm:t>
        <a:bodyPr/>
        <a:lstStyle/>
        <a:p>
          <a:endParaRPr lang="en-US"/>
        </a:p>
      </dgm:t>
    </dgm:pt>
    <dgm:pt modelId="{FAE60825-767B-49C1-81E5-2136847F94F2}">
      <dgm:prSet/>
      <dgm:spPr/>
      <dgm:t>
        <a:bodyPr/>
        <a:lstStyle/>
        <a:p>
          <a:r>
            <a:rPr lang="en-GB" dirty="0"/>
            <a:t>LA to inform special schools of their budgets no later than 31</a:t>
          </a:r>
          <a:r>
            <a:rPr lang="en-GB" baseline="30000" dirty="0"/>
            <a:t>st</a:t>
          </a:r>
          <a:r>
            <a:rPr lang="en-GB" dirty="0"/>
            <a:t> March 2026.</a:t>
          </a:r>
          <a:endParaRPr lang="en-US" dirty="0"/>
        </a:p>
      </dgm:t>
    </dgm:pt>
    <dgm:pt modelId="{5280FA25-DBCF-4A59-B7F4-A8B2F675DA25}" type="parTrans" cxnId="{F46ABFCD-F71B-4B6F-8297-23EC8146A6C0}">
      <dgm:prSet/>
      <dgm:spPr/>
      <dgm:t>
        <a:bodyPr/>
        <a:lstStyle/>
        <a:p>
          <a:endParaRPr lang="en-US"/>
        </a:p>
      </dgm:t>
    </dgm:pt>
    <dgm:pt modelId="{B233FEA4-A794-47F7-AA79-F039CDC13B2D}" type="sibTrans" cxnId="{F46ABFCD-F71B-4B6F-8297-23EC8146A6C0}">
      <dgm:prSet/>
      <dgm:spPr/>
      <dgm:t>
        <a:bodyPr/>
        <a:lstStyle/>
        <a:p>
          <a:endParaRPr lang="en-US"/>
        </a:p>
      </dgm:t>
    </dgm:pt>
    <dgm:pt modelId="{2B6DFC0B-FB52-4702-B43C-E05870516647}">
      <dgm:prSet/>
      <dgm:spPr/>
      <dgm:t>
        <a:bodyPr/>
        <a:lstStyle/>
        <a:p>
          <a:r>
            <a:rPr lang="en-GB"/>
            <a:t>1</a:t>
          </a:r>
          <a:r>
            <a:rPr lang="en-GB" baseline="30000"/>
            <a:t>st</a:t>
          </a:r>
          <a:r>
            <a:rPr lang="en-GB"/>
            <a:t> May 2026 – Maintained schools return budgets.</a:t>
          </a:r>
          <a:endParaRPr lang="en-US"/>
        </a:p>
      </dgm:t>
    </dgm:pt>
    <dgm:pt modelId="{0A20B8D0-2472-47F8-A83A-6CC70F421CA4}" type="parTrans" cxnId="{0A6BF3C7-498C-4802-96A1-01DB6EC8F0E9}">
      <dgm:prSet/>
      <dgm:spPr/>
      <dgm:t>
        <a:bodyPr/>
        <a:lstStyle/>
        <a:p>
          <a:endParaRPr lang="en-US"/>
        </a:p>
      </dgm:t>
    </dgm:pt>
    <dgm:pt modelId="{25274267-76E9-45B0-980A-4E5B6A149063}" type="sibTrans" cxnId="{0A6BF3C7-498C-4802-96A1-01DB6EC8F0E9}">
      <dgm:prSet/>
      <dgm:spPr/>
      <dgm:t>
        <a:bodyPr/>
        <a:lstStyle/>
        <a:p>
          <a:endParaRPr lang="en-US"/>
        </a:p>
      </dgm:t>
    </dgm:pt>
    <dgm:pt modelId="{FA36722E-B826-4544-BE41-C12A9767CEDF}">
      <dgm:prSet/>
      <dgm:spPr/>
      <dgm:t>
        <a:bodyPr/>
        <a:lstStyle/>
        <a:p>
          <a:r>
            <a:rPr lang="en-GB"/>
            <a:t>8</a:t>
          </a:r>
          <a:r>
            <a:rPr lang="en-GB" baseline="30000"/>
            <a:t>th</a:t>
          </a:r>
          <a:r>
            <a:rPr lang="en-GB"/>
            <a:t> May 2026 – Special schools return budgets.</a:t>
          </a:r>
          <a:endParaRPr lang="en-US"/>
        </a:p>
      </dgm:t>
    </dgm:pt>
    <dgm:pt modelId="{64D0DDE4-05F4-4F05-9E9E-E4ED7BCFDAF2}" type="parTrans" cxnId="{93916BFA-D72B-491D-B4B0-D9887CF75D08}">
      <dgm:prSet/>
      <dgm:spPr/>
      <dgm:t>
        <a:bodyPr/>
        <a:lstStyle/>
        <a:p>
          <a:endParaRPr lang="en-US"/>
        </a:p>
      </dgm:t>
    </dgm:pt>
    <dgm:pt modelId="{866CFCA4-B442-4104-A372-3A5CCD0D44B6}" type="sibTrans" cxnId="{93916BFA-D72B-491D-B4B0-D9887CF75D08}">
      <dgm:prSet/>
      <dgm:spPr/>
      <dgm:t>
        <a:bodyPr/>
        <a:lstStyle/>
        <a:p>
          <a:endParaRPr lang="en-US"/>
        </a:p>
      </dgm:t>
    </dgm:pt>
    <dgm:pt modelId="{D78C6A11-E25B-477A-9C80-6BA4650BA35F}" type="pres">
      <dgm:prSet presAssocID="{07E86745-EAAB-4C71-9DA6-97E43C9BBD03}" presName="vert0" presStyleCnt="0">
        <dgm:presLayoutVars>
          <dgm:dir/>
          <dgm:animOne val="branch"/>
          <dgm:animLvl val="lvl"/>
        </dgm:presLayoutVars>
      </dgm:prSet>
      <dgm:spPr/>
    </dgm:pt>
    <dgm:pt modelId="{B85C4D7F-6D30-4BE7-A44E-F464E2080DC3}" type="pres">
      <dgm:prSet presAssocID="{BD890451-84C7-4D8B-88C5-585249847D61}" presName="thickLine" presStyleLbl="alignNode1" presStyleIdx="0" presStyleCnt="6"/>
      <dgm:spPr/>
    </dgm:pt>
    <dgm:pt modelId="{0E74DB66-DF15-4326-9E7B-34985C07686B}" type="pres">
      <dgm:prSet presAssocID="{BD890451-84C7-4D8B-88C5-585249847D61}" presName="horz1" presStyleCnt="0"/>
      <dgm:spPr/>
    </dgm:pt>
    <dgm:pt modelId="{FD9BFBA1-E0B7-48AC-81EF-196D109471AA}" type="pres">
      <dgm:prSet presAssocID="{BD890451-84C7-4D8B-88C5-585249847D61}" presName="tx1" presStyleLbl="revTx" presStyleIdx="0" presStyleCnt="6"/>
      <dgm:spPr/>
    </dgm:pt>
    <dgm:pt modelId="{EC3C69E5-51B8-4343-9AE2-FAAD69010622}" type="pres">
      <dgm:prSet presAssocID="{BD890451-84C7-4D8B-88C5-585249847D61}" presName="vert1" presStyleCnt="0"/>
      <dgm:spPr/>
    </dgm:pt>
    <dgm:pt modelId="{31F83513-7A17-4E96-956B-95D3516A35E7}" type="pres">
      <dgm:prSet presAssocID="{35D11C50-B362-4FE8-ADE1-CCFE02794B55}" presName="thickLine" presStyleLbl="alignNode1" presStyleIdx="1" presStyleCnt="6"/>
      <dgm:spPr/>
    </dgm:pt>
    <dgm:pt modelId="{3E347196-BE8C-409D-9A28-06FF11F85C04}" type="pres">
      <dgm:prSet presAssocID="{35D11C50-B362-4FE8-ADE1-CCFE02794B55}" presName="horz1" presStyleCnt="0"/>
      <dgm:spPr/>
    </dgm:pt>
    <dgm:pt modelId="{43C2DCCB-F0C5-4880-A14C-7DBA405D59B5}" type="pres">
      <dgm:prSet presAssocID="{35D11C50-B362-4FE8-ADE1-CCFE02794B55}" presName="tx1" presStyleLbl="revTx" presStyleIdx="1" presStyleCnt="6"/>
      <dgm:spPr/>
    </dgm:pt>
    <dgm:pt modelId="{7FE247A5-E71D-4123-8CE9-3A91B8F1E126}" type="pres">
      <dgm:prSet presAssocID="{35D11C50-B362-4FE8-ADE1-CCFE02794B55}" presName="vert1" presStyleCnt="0"/>
      <dgm:spPr/>
    </dgm:pt>
    <dgm:pt modelId="{B5B04865-4281-4E2E-9123-A792583291A0}" type="pres">
      <dgm:prSet presAssocID="{27C32132-A228-4A8C-B770-4868CC08401F}" presName="thickLine" presStyleLbl="alignNode1" presStyleIdx="2" presStyleCnt="6"/>
      <dgm:spPr/>
    </dgm:pt>
    <dgm:pt modelId="{7ADA2E28-1F25-4230-AEB6-C2CC5ED63497}" type="pres">
      <dgm:prSet presAssocID="{27C32132-A228-4A8C-B770-4868CC08401F}" presName="horz1" presStyleCnt="0"/>
      <dgm:spPr/>
    </dgm:pt>
    <dgm:pt modelId="{CB759B0B-C3DF-43DE-BD16-2BC6C12995E0}" type="pres">
      <dgm:prSet presAssocID="{27C32132-A228-4A8C-B770-4868CC08401F}" presName="tx1" presStyleLbl="revTx" presStyleIdx="2" presStyleCnt="6"/>
      <dgm:spPr/>
    </dgm:pt>
    <dgm:pt modelId="{A81B880D-1AFC-4A9B-AB4F-E38DAAAE151F}" type="pres">
      <dgm:prSet presAssocID="{27C32132-A228-4A8C-B770-4868CC08401F}" presName="vert1" presStyleCnt="0"/>
      <dgm:spPr/>
    </dgm:pt>
    <dgm:pt modelId="{667FBC93-98A3-41AE-8F7D-D0DC1E7D7F1D}" type="pres">
      <dgm:prSet presAssocID="{FAE60825-767B-49C1-81E5-2136847F94F2}" presName="thickLine" presStyleLbl="alignNode1" presStyleIdx="3" presStyleCnt="6"/>
      <dgm:spPr/>
    </dgm:pt>
    <dgm:pt modelId="{3942F5A3-0DFC-4959-A9AD-9380A88F4B0D}" type="pres">
      <dgm:prSet presAssocID="{FAE60825-767B-49C1-81E5-2136847F94F2}" presName="horz1" presStyleCnt="0"/>
      <dgm:spPr/>
    </dgm:pt>
    <dgm:pt modelId="{8B9CC25A-2DF3-4AD7-ABB1-6A6E959A86DC}" type="pres">
      <dgm:prSet presAssocID="{FAE60825-767B-49C1-81E5-2136847F94F2}" presName="tx1" presStyleLbl="revTx" presStyleIdx="3" presStyleCnt="6"/>
      <dgm:spPr/>
    </dgm:pt>
    <dgm:pt modelId="{BD0B256B-A083-4DB4-9470-16BF3DBE1345}" type="pres">
      <dgm:prSet presAssocID="{FAE60825-767B-49C1-81E5-2136847F94F2}" presName="vert1" presStyleCnt="0"/>
      <dgm:spPr/>
    </dgm:pt>
    <dgm:pt modelId="{ABDBD313-CFAA-401C-8C3B-35A5E1432DF8}" type="pres">
      <dgm:prSet presAssocID="{2B6DFC0B-FB52-4702-B43C-E05870516647}" presName="thickLine" presStyleLbl="alignNode1" presStyleIdx="4" presStyleCnt="6"/>
      <dgm:spPr/>
    </dgm:pt>
    <dgm:pt modelId="{C93EB448-1368-4D29-99B3-E05AA2CDB55D}" type="pres">
      <dgm:prSet presAssocID="{2B6DFC0B-FB52-4702-B43C-E05870516647}" presName="horz1" presStyleCnt="0"/>
      <dgm:spPr/>
    </dgm:pt>
    <dgm:pt modelId="{4A3A2AEF-7D84-418F-B1B0-DCCA4995CF3F}" type="pres">
      <dgm:prSet presAssocID="{2B6DFC0B-FB52-4702-B43C-E05870516647}" presName="tx1" presStyleLbl="revTx" presStyleIdx="4" presStyleCnt="6"/>
      <dgm:spPr/>
    </dgm:pt>
    <dgm:pt modelId="{BE2F7317-FBE4-412F-ABD9-04EB17C06DE0}" type="pres">
      <dgm:prSet presAssocID="{2B6DFC0B-FB52-4702-B43C-E05870516647}" presName="vert1" presStyleCnt="0"/>
      <dgm:spPr/>
    </dgm:pt>
    <dgm:pt modelId="{A9F38728-A83D-4F6F-9BE1-F1195E628B47}" type="pres">
      <dgm:prSet presAssocID="{FA36722E-B826-4544-BE41-C12A9767CEDF}" presName="thickLine" presStyleLbl="alignNode1" presStyleIdx="5" presStyleCnt="6"/>
      <dgm:spPr/>
    </dgm:pt>
    <dgm:pt modelId="{D197DCB9-50EF-4F2D-B7D2-146F3F3964F2}" type="pres">
      <dgm:prSet presAssocID="{FA36722E-B826-4544-BE41-C12A9767CEDF}" presName="horz1" presStyleCnt="0"/>
      <dgm:spPr/>
    </dgm:pt>
    <dgm:pt modelId="{0C697B4A-8ACE-4C63-8DD2-76B22355C5F5}" type="pres">
      <dgm:prSet presAssocID="{FA36722E-B826-4544-BE41-C12A9767CEDF}" presName="tx1" presStyleLbl="revTx" presStyleIdx="5" presStyleCnt="6"/>
      <dgm:spPr/>
    </dgm:pt>
    <dgm:pt modelId="{CCA9C981-AE55-40EF-8D78-865501E328CF}" type="pres">
      <dgm:prSet presAssocID="{FA36722E-B826-4544-BE41-C12A9767CEDF}" presName="vert1" presStyleCnt="0"/>
      <dgm:spPr/>
    </dgm:pt>
  </dgm:ptLst>
  <dgm:cxnLst>
    <dgm:cxn modelId="{DDB36927-22B9-46C9-AD19-C500B938AF6E}" srcId="{07E86745-EAAB-4C71-9DA6-97E43C9BBD03}" destId="{35D11C50-B362-4FE8-ADE1-CCFE02794B55}" srcOrd="1" destOrd="0" parTransId="{79AF8AF0-7029-4043-B2CB-EEEABEFC2648}" sibTransId="{CEBF6C4C-5CFF-4A2D-8636-733758443C0A}"/>
    <dgm:cxn modelId="{C27FB327-ACD3-4A43-9127-4309845F3754}" type="presOf" srcId="{2B6DFC0B-FB52-4702-B43C-E05870516647}" destId="{4A3A2AEF-7D84-418F-B1B0-DCCA4995CF3F}" srcOrd="0" destOrd="0" presId="urn:microsoft.com/office/officeart/2008/layout/LinedList"/>
    <dgm:cxn modelId="{C9F0B235-56FD-4C3A-8065-D4BA23B6F35C}" type="presOf" srcId="{07E86745-EAAB-4C71-9DA6-97E43C9BBD03}" destId="{D78C6A11-E25B-477A-9C80-6BA4650BA35F}" srcOrd="0" destOrd="0" presId="urn:microsoft.com/office/officeart/2008/layout/LinedList"/>
    <dgm:cxn modelId="{ECC92D3D-1679-4561-B208-29AB4B132587}" srcId="{07E86745-EAAB-4C71-9DA6-97E43C9BBD03}" destId="{27C32132-A228-4A8C-B770-4868CC08401F}" srcOrd="2" destOrd="0" parTransId="{B7D5CEF5-061E-48CB-BE65-0A2943E825EC}" sibTransId="{55B641C9-9356-4692-8322-293CD525FBFD}"/>
    <dgm:cxn modelId="{EB586F43-1EB0-452C-859D-29996398479D}" srcId="{07E86745-EAAB-4C71-9DA6-97E43C9BBD03}" destId="{BD890451-84C7-4D8B-88C5-585249847D61}" srcOrd="0" destOrd="0" parTransId="{D0BF591D-7D72-434F-9F7D-E36687AD3ADC}" sibTransId="{CA0DC567-3DB8-4DCA-9B0F-DEB12355B201}"/>
    <dgm:cxn modelId="{7A224F47-C85E-4D24-BBA9-CB3F7631FC8D}" type="presOf" srcId="{FA36722E-B826-4544-BE41-C12A9767CEDF}" destId="{0C697B4A-8ACE-4C63-8DD2-76B22355C5F5}" srcOrd="0" destOrd="0" presId="urn:microsoft.com/office/officeart/2008/layout/LinedList"/>
    <dgm:cxn modelId="{2EB82A99-2BE3-4B38-BE69-EF882F53C8EE}" type="presOf" srcId="{35D11C50-B362-4FE8-ADE1-CCFE02794B55}" destId="{43C2DCCB-F0C5-4880-A14C-7DBA405D59B5}" srcOrd="0" destOrd="0" presId="urn:microsoft.com/office/officeart/2008/layout/LinedList"/>
    <dgm:cxn modelId="{943D37B5-E9F8-43C1-A666-0B11181AFF49}" type="presOf" srcId="{27C32132-A228-4A8C-B770-4868CC08401F}" destId="{CB759B0B-C3DF-43DE-BD16-2BC6C12995E0}" srcOrd="0" destOrd="0" presId="urn:microsoft.com/office/officeart/2008/layout/LinedList"/>
    <dgm:cxn modelId="{0A6BF3C7-498C-4802-96A1-01DB6EC8F0E9}" srcId="{07E86745-EAAB-4C71-9DA6-97E43C9BBD03}" destId="{2B6DFC0B-FB52-4702-B43C-E05870516647}" srcOrd="4" destOrd="0" parTransId="{0A20B8D0-2472-47F8-A83A-6CC70F421CA4}" sibTransId="{25274267-76E9-45B0-980A-4E5B6A149063}"/>
    <dgm:cxn modelId="{8A9FCDCC-6465-4826-889D-32B521602FDD}" type="presOf" srcId="{BD890451-84C7-4D8B-88C5-585249847D61}" destId="{FD9BFBA1-E0B7-48AC-81EF-196D109471AA}" srcOrd="0" destOrd="0" presId="urn:microsoft.com/office/officeart/2008/layout/LinedList"/>
    <dgm:cxn modelId="{F46ABFCD-F71B-4B6F-8297-23EC8146A6C0}" srcId="{07E86745-EAAB-4C71-9DA6-97E43C9BBD03}" destId="{FAE60825-767B-49C1-81E5-2136847F94F2}" srcOrd="3" destOrd="0" parTransId="{5280FA25-DBCF-4A59-B7F4-A8B2F675DA25}" sibTransId="{B233FEA4-A794-47F7-AA79-F039CDC13B2D}"/>
    <dgm:cxn modelId="{E5DB3DD5-093B-4AC4-BD29-2641ADC07636}" type="presOf" srcId="{FAE60825-767B-49C1-81E5-2136847F94F2}" destId="{8B9CC25A-2DF3-4AD7-ABB1-6A6E959A86DC}" srcOrd="0" destOrd="0" presId="urn:microsoft.com/office/officeart/2008/layout/LinedList"/>
    <dgm:cxn modelId="{93916BFA-D72B-491D-B4B0-D9887CF75D08}" srcId="{07E86745-EAAB-4C71-9DA6-97E43C9BBD03}" destId="{FA36722E-B826-4544-BE41-C12A9767CEDF}" srcOrd="5" destOrd="0" parTransId="{64D0DDE4-05F4-4F05-9E9E-E4ED7BCFDAF2}" sibTransId="{866CFCA4-B442-4104-A372-3A5CCD0D44B6}"/>
    <dgm:cxn modelId="{38743D04-293A-4A25-873B-89BE48A33A5B}" type="presParOf" srcId="{D78C6A11-E25B-477A-9C80-6BA4650BA35F}" destId="{B85C4D7F-6D30-4BE7-A44E-F464E2080DC3}" srcOrd="0" destOrd="0" presId="urn:microsoft.com/office/officeart/2008/layout/LinedList"/>
    <dgm:cxn modelId="{79CFF343-EC08-4CFD-AFC3-442D838F8900}" type="presParOf" srcId="{D78C6A11-E25B-477A-9C80-6BA4650BA35F}" destId="{0E74DB66-DF15-4326-9E7B-34985C07686B}" srcOrd="1" destOrd="0" presId="urn:microsoft.com/office/officeart/2008/layout/LinedList"/>
    <dgm:cxn modelId="{982D2B70-813B-4D9C-BA70-CCBD71CBBA35}" type="presParOf" srcId="{0E74DB66-DF15-4326-9E7B-34985C07686B}" destId="{FD9BFBA1-E0B7-48AC-81EF-196D109471AA}" srcOrd="0" destOrd="0" presId="urn:microsoft.com/office/officeart/2008/layout/LinedList"/>
    <dgm:cxn modelId="{7B76D18D-3E21-4B2E-A48B-86AD6D9F3657}" type="presParOf" srcId="{0E74DB66-DF15-4326-9E7B-34985C07686B}" destId="{EC3C69E5-51B8-4343-9AE2-FAAD69010622}" srcOrd="1" destOrd="0" presId="urn:microsoft.com/office/officeart/2008/layout/LinedList"/>
    <dgm:cxn modelId="{C839DB9A-4B79-41DC-8919-C50183A504FF}" type="presParOf" srcId="{D78C6A11-E25B-477A-9C80-6BA4650BA35F}" destId="{31F83513-7A17-4E96-956B-95D3516A35E7}" srcOrd="2" destOrd="0" presId="urn:microsoft.com/office/officeart/2008/layout/LinedList"/>
    <dgm:cxn modelId="{87FC867D-0935-4FA4-8B76-3FAFACC2DEFC}" type="presParOf" srcId="{D78C6A11-E25B-477A-9C80-6BA4650BA35F}" destId="{3E347196-BE8C-409D-9A28-06FF11F85C04}" srcOrd="3" destOrd="0" presId="urn:microsoft.com/office/officeart/2008/layout/LinedList"/>
    <dgm:cxn modelId="{6799B426-9482-40F9-9B17-F8808A8706CA}" type="presParOf" srcId="{3E347196-BE8C-409D-9A28-06FF11F85C04}" destId="{43C2DCCB-F0C5-4880-A14C-7DBA405D59B5}" srcOrd="0" destOrd="0" presId="urn:microsoft.com/office/officeart/2008/layout/LinedList"/>
    <dgm:cxn modelId="{F4556403-5B70-4110-8020-B9FCB5C4A13D}" type="presParOf" srcId="{3E347196-BE8C-409D-9A28-06FF11F85C04}" destId="{7FE247A5-E71D-4123-8CE9-3A91B8F1E126}" srcOrd="1" destOrd="0" presId="urn:microsoft.com/office/officeart/2008/layout/LinedList"/>
    <dgm:cxn modelId="{FBE4CE10-6EA8-45C3-8687-6F3C95FEC085}" type="presParOf" srcId="{D78C6A11-E25B-477A-9C80-6BA4650BA35F}" destId="{B5B04865-4281-4E2E-9123-A792583291A0}" srcOrd="4" destOrd="0" presId="urn:microsoft.com/office/officeart/2008/layout/LinedList"/>
    <dgm:cxn modelId="{35C4D9CA-D6B0-4EC0-A53B-0C0BEC5C42EC}" type="presParOf" srcId="{D78C6A11-E25B-477A-9C80-6BA4650BA35F}" destId="{7ADA2E28-1F25-4230-AEB6-C2CC5ED63497}" srcOrd="5" destOrd="0" presId="urn:microsoft.com/office/officeart/2008/layout/LinedList"/>
    <dgm:cxn modelId="{4F6049E4-2C8D-40C8-9D0F-CB5B575F8184}" type="presParOf" srcId="{7ADA2E28-1F25-4230-AEB6-C2CC5ED63497}" destId="{CB759B0B-C3DF-43DE-BD16-2BC6C12995E0}" srcOrd="0" destOrd="0" presId="urn:microsoft.com/office/officeart/2008/layout/LinedList"/>
    <dgm:cxn modelId="{0D7414D3-6530-4113-AFF4-48AD12989325}" type="presParOf" srcId="{7ADA2E28-1F25-4230-AEB6-C2CC5ED63497}" destId="{A81B880D-1AFC-4A9B-AB4F-E38DAAAE151F}" srcOrd="1" destOrd="0" presId="urn:microsoft.com/office/officeart/2008/layout/LinedList"/>
    <dgm:cxn modelId="{DB656D84-280C-4086-B898-4039BFCEF884}" type="presParOf" srcId="{D78C6A11-E25B-477A-9C80-6BA4650BA35F}" destId="{667FBC93-98A3-41AE-8F7D-D0DC1E7D7F1D}" srcOrd="6" destOrd="0" presId="urn:microsoft.com/office/officeart/2008/layout/LinedList"/>
    <dgm:cxn modelId="{2C889B86-6759-474D-A1BB-8EB3EF0F10EA}" type="presParOf" srcId="{D78C6A11-E25B-477A-9C80-6BA4650BA35F}" destId="{3942F5A3-0DFC-4959-A9AD-9380A88F4B0D}" srcOrd="7" destOrd="0" presId="urn:microsoft.com/office/officeart/2008/layout/LinedList"/>
    <dgm:cxn modelId="{A384A423-1FA7-4DFE-B79C-4461AD68F685}" type="presParOf" srcId="{3942F5A3-0DFC-4959-A9AD-9380A88F4B0D}" destId="{8B9CC25A-2DF3-4AD7-ABB1-6A6E959A86DC}" srcOrd="0" destOrd="0" presId="urn:microsoft.com/office/officeart/2008/layout/LinedList"/>
    <dgm:cxn modelId="{040E4095-6FA8-47F9-9F0B-E832A3C3517A}" type="presParOf" srcId="{3942F5A3-0DFC-4959-A9AD-9380A88F4B0D}" destId="{BD0B256B-A083-4DB4-9470-16BF3DBE1345}" srcOrd="1" destOrd="0" presId="urn:microsoft.com/office/officeart/2008/layout/LinedList"/>
    <dgm:cxn modelId="{6C0CF507-69F4-4F27-ACE1-7EB4FA53765D}" type="presParOf" srcId="{D78C6A11-E25B-477A-9C80-6BA4650BA35F}" destId="{ABDBD313-CFAA-401C-8C3B-35A5E1432DF8}" srcOrd="8" destOrd="0" presId="urn:microsoft.com/office/officeart/2008/layout/LinedList"/>
    <dgm:cxn modelId="{643EAEAF-D914-44DF-892C-0100B2BB5B73}" type="presParOf" srcId="{D78C6A11-E25B-477A-9C80-6BA4650BA35F}" destId="{C93EB448-1368-4D29-99B3-E05AA2CDB55D}" srcOrd="9" destOrd="0" presId="urn:microsoft.com/office/officeart/2008/layout/LinedList"/>
    <dgm:cxn modelId="{5723853B-6A9C-49BF-BA30-4EFBED085BFF}" type="presParOf" srcId="{C93EB448-1368-4D29-99B3-E05AA2CDB55D}" destId="{4A3A2AEF-7D84-418F-B1B0-DCCA4995CF3F}" srcOrd="0" destOrd="0" presId="urn:microsoft.com/office/officeart/2008/layout/LinedList"/>
    <dgm:cxn modelId="{BBE332B6-D7C1-4B64-A2DD-62E213A9ADE9}" type="presParOf" srcId="{C93EB448-1368-4D29-99B3-E05AA2CDB55D}" destId="{BE2F7317-FBE4-412F-ABD9-04EB17C06DE0}" srcOrd="1" destOrd="0" presId="urn:microsoft.com/office/officeart/2008/layout/LinedList"/>
    <dgm:cxn modelId="{2338D96A-5DD3-4F89-ABCC-55351BE33E14}" type="presParOf" srcId="{D78C6A11-E25B-477A-9C80-6BA4650BA35F}" destId="{A9F38728-A83D-4F6F-9BE1-F1195E628B47}" srcOrd="10" destOrd="0" presId="urn:microsoft.com/office/officeart/2008/layout/LinedList"/>
    <dgm:cxn modelId="{B0D8AB7D-94D1-4CAE-A7FC-C5AEECFC7094}" type="presParOf" srcId="{D78C6A11-E25B-477A-9C80-6BA4650BA35F}" destId="{D197DCB9-50EF-4F2D-B7D2-146F3F3964F2}" srcOrd="11" destOrd="0" presId="urn:microsoft.com/office/officeart/2008/layout/LinedList"/>
    <dgm:cxn modelId="{586A7AD7-E856-4A9D-A9DF-2200A99998ED}" type="presParOf" srcId="{D197DCB9-50EF-4F2D-B7D2-146F3F3964F2}" destId="{0C697B4A-8ACE-4C63-8DD2-76B22355C5F5}" srcOrd="0" destOrd="0" presId="urn:microsoft.com/office/officeart/2008/layout/LinedList"/>
    <dgm:cxn modelId="{5C01EB08-65FE-48DB-AD80-707E56F1C4EE}" type="presParOf" srcId="{D197DCB9-50EF-4F2D-B7D2-146F3F3964F2}" destId="{CCA9C981-AE55-40EF-8D78-865501E328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19DA4A-393B-42A0-9B66-36BF496DFC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D8CEB0D7-E75A-47E5-891A-B1CC3B471B88}">
      <dgm:prSet phldrT="[Text]" phldr="0"/>
      <dgm:spPr/>
      <dgm:t>
        <a:bodyPr/>
        <a:lstStyle/>
        <a:p>
          <a:r>
            <a:rPr lang="en-GB" dirty="0"/>
            <a:t>Early years providers (nurseries, pre-school, children minders, out of school provision)</a:t>
          </a:r>
        </a:p>
      </dgm:t>
    </dgm:pt>
    <dgm:pt modelId="{08BE8E75-ECD2-403F-8749-D4B83F5B3892}" type="parTrans" cxnId="{EC4B8103-86B3-4F92-81DB-BECC43D81F6F}">
      <dgm:prSet/>
      <dgm:spPr/>
      <dgm:t>
        <a:bodyPr/>
        <a:lstStyle/>
        <a:p>
          <a:endParaRPr lang="en-GB"/>
        </a:p>
      </dgm:t>
    </dgm:pt>
    <dgm:pt modelId="{83309C01-3BC2-4980-8D0C-59AF2E306D1D}" type="sibTrans" cxnId="{EC4B8103-86B3-4F92-81DB-BECC43D81F6F}">
      <dgm:prSet/>
      <dgm:spPr/>
      <dgm:t>
        <a:bodyPr/>
        <a:lstStyle/>
        <a:p>
          <a:endParaRPr lang="en-GB"/>
        </a:p>
      </dgm:t>
    </dgm:pt>
    <dgm:pt modelId="{54E6C42B-C639-4236-ACEA-009F957808DA}">
      <dgm:prSet phldrT="[Text]" phldr="0"/>
      <dgm:spPr/>
      <dgm:t>
        <a:bodyPr/>
        <a:lstStyle/>
        <a:p>
          <a:r>
            <a:rPr lang="en-GB" dirty="0"/>
            <a:t>Primary setting</a:t>
          </a:r>
        </a:p>
      </dgm:t>
    </dgm:pt>
    <dgm:pt modelId="{30177088-DE31-47D4-BF2A-692263D8B524}" type="parTrans" cxnId="{44E5B6BA-3098-407F-B3AE-7320F6A2C8C4}">
      <dgm:prSet/>
      <dgm:spPr/>
      <dgm:t>
        <a:bodyPr/>
        <a:lstStyle/>
        <a:p>
          <a:endParaRPr lang="en-GB"/>
        </a:p>
      </dgm:t>
    </dgm:pt>
    <dgm:pt modelId="{7DCEC7C7-0FAC-4D5D-B081-120C05BAF506}" type="sibTrans" cxnId="{44E5B6BA-3098-407F-B3AE-7320F6A2C8C4}">
      <dgm:prSet/>
      <dgm:spPr/>
      <dgm:t>
        <a:bodyPr/>
        <a:lstStyle/>
        <a:p>
          <a:endParaRPr lang="en-GB"/>
        </a:p>
      </dgm:t>
    </dgm:pt>
    <dgm:pt modelId="{3FAFEA5B-66E6-4C73-B185-ADA69D9B2633}">
      <dgm:prSet phldrT="[Text]" phldr="0"/>
      <dgm:spPr/>
      <dgm:t>
        <a:bodyPr/>
        <a:lstStyle/>
        <a:p>
          <a:r>
            <a:rPr lang="en-GB" dirty="0"/>
            <a:t>Secondary</a:t>
          </a:r>
        </a:p>
      </dgm:t>
    </dgm:pt>
    <dgm:pt modelId="{F0F10467-AC16-466A-8252-B68C09FC10DE}" type="parTrans" cxnId="{74B542AE-CC1B-421D-B8A8-95C20214D3D8}">
      <dgm:prSet/>
      <dgm:spPr/>
      <dgm:t>
        <a:bodyPr/>
        <a:lstStyle/>
        <a:p>
          <a:endParaRPr lang="en-GB"/>
        </a:p>
      </dgm:t>
    </dgm:pt>
    <dgm:pt modelId="{D0708D15-456B-489A-9B9A-896E4D7DE575}" type="sibTrans" cxnId="{74B542AE-CC1B-421D-B8A8-95C20214D3D8}">
      <dgm:prSet/>
      <dgm:spPr/>
      <dgm:t>
        <a:bodyPr/>
        <a:lstStyle/>
        <a:p>
          <a:endParaRPr lang="en-GB"/>
        </a:p>
      </dgm:t>
    </dgm:pt>
    <dgm:pt modelId="{39BB44BE-E641-4084-8B7A-BE38577F97BB}">
      <dgm:prSet phldrT="[Text]" phldr="0"/>
      <dgm:spPr/>
      <dgm:t>
        <a:bodyPr/>
        <a:lstStyle/>
        <a:p>
          <a:r>
            <a:rPr lang="en-GB" dirty="0"/>
            <a:t>Special school</a:t>
          </a:r>
        </a:p>
      </dgm:t>
    </dgm:pt>
    <dgm:pt modelId="{CC20DAFC-10A2-4B87-82A3-767423449AA9}" type="parTrans" cxnId="{1F309030-F774-4785-9B1B-8C304BFC28DA}">
      <dgm:prSet/>
      <dgm:spPr/>
      <dgm:t>
        <a:bodyPr/>
        <a:lstStyle/>
        <a:p>
          <a:endParaRPr lang="en-GB"/>
        </a:p>
      </dgm:t>
    </dgm:pt>
    <dgm:pt modelId="{AECC6296-ADE3-425A-B452-16DA85D0C706}" type="sibTrans" cxnId="{1F309030-F774-4785-9B1B-8C304BFC28DA}">
      <dgm:prSet/>
      <dgm:spPr/>
      <dgm:t>
        <a:bodyPr/>
        <a:lstStyle/>
        <a:p>
          <a:endParaRPr lang="en-GB"/>
        </a:p>
      </dgm:t>
    </dgm:pt>
    <dgm:pt modelId="{3D5A7E99-7F72-4DF2-AA18-CB8004B8BF33}">
      <dgm:prSet phldrT="[Text]" phldr="0"/>
      <dgm:spPr/>
      <dgm:t>
        <a:bodyPr/>
        <a:lstStyle/>
        <a:p>
          <a:r>
            <a:rPr lang="en-GB" dirty="0"/>
            <a:t>Independent schools</a:t>
          </a:r>
        </a:p>
      </dgm:t>
    </dgm:pt>
    <dgm:pt modelId="{75FB2059-5E4B-4430-B280-3139E351B76C}" type="parTrans" cxnId="{3FA3AE9C-8CD4-4381-AED9-A62AD55EEB9E}">
      <dgm:prSet/>
      <dgm:spPr/>
      <dgm:t>
        <a:bodyPr/>
        <a:lstStyle/>
        <a:p>
          <a:endParaRPr lang="en-GB"/>
        </a:p>
      </dgm:t>
    </dgm:pt>
    <dgm:pt modelId="{0509AAF5-03F9-43F4-AE20-15E3DF4D95B2}" type="sibTrans" cxnId="{3FA3AE9C-8CD4-4381-AED9-A62AD55EEB9E}">
      <dgm:prSet/>
      <dgm:spPr/>
      <dgm:t>
        <a:bodyPr/>
        <a:lstStyle/>
        <a:p>
          <a:endParaRPr lang="en-GB"/>
        </a:p>
      </dgm:t>
    </dgm:pt>
    <dgm:pt modelId="{1B4C6961-142F-429D-BE09-D3B65F117514}">
      <dgm:prSet/>
      <dgm:spPr/>
      <dgm:t>
        <a:bodyPr/>
        <a:lstStyle/>
        <a:p>
          <a:r>
            <a:rPr lang="en-GB" dirty="0"/>
            <a:t>Academy Trust</a:t>
          </a:r>
        </a:p>
      </dgm:t>
    </dgm:pt>
    <dgm:pt modelId="{49899EF1-F000-4132-A862-92BC77BFDC57}" type="parTrans" cxnId="{EE933480-9719-4A4C-AFC1-25275D223D44}">
      <dgm:prSet/>
      <dgm:spPr/>
      <dgm:t>
        <a:bodyPr/>
        <a:lstStyle/>
        <a:p>
          <a:endParaRPr lang="en-GB"/>
        </a:p>
      </dgm:t>
    </dgm:pt>
    <dgm:pt modelId="{70BC9AB8-1D45-4160-A020-15FB451CBC28}" type="sibTrans" cxnId="{EE933480-9719-4A4C-AFC1-25275D223D44}">
      <dgm:prSet/>
      <dgm:spPr/>
      <dgm:t>
        <a:bodyPr/>
        <a:lstStyle/>
        <a:p>
          <a:endParaRPr lang="en-GB"/>
        </a:p>
      </dgm:t>
    </dgm:pt>
    <dgm:pt modelId="{0D99DE31-7D08-4A9A-9BB5-720043BE9CCB}">
      <dgm:prSet/>
      <dgm:spPr/>
      <dgm:t>
        <a:bodyPr/>
        <a:lstStyle/>
        <a:p>
          <a:r>
            <a:rPr lang="en-GB" dirty="0"/>
            <a:t>College and Further education</a:t>
          </a:r>
        </a:p>
      </dgm:t>
    </dgm:pt>
    <dgm:pt modelId="{A3EEFC7A-FF4F-4BA5-A26A-2CEA407B0BD8}" type="parTrans" cxnId="{34DB5F06-B420-4F0D-A9FA-7B490F3F1A76}">
      <dgm:prSet/>
      <dgm:spPr/>
      <dgm:t>
        <a:bodyPr/>
        <a:lstStyle/>
        <a:p>
          <a:endParaRPr lang="en-GB"/>
        </a:p>
      </dgm:t>
    </dgm:pt>
    <dgm:pt modelId="{260EDDB4-285B-4ADE-9A34-DAC4F85B3B2D}" type="sibTrans" cxnId="{34DB5F06-B420-4F0D-A9FA-7B490F3F1A76}">
      <dgm:prSet/>
      <dgm:spPr/>
      <dgm:t>
        <a:bodyPr/>
        <a:lstStyle/>
        <a:p>
          <a:endParaRPr lang="en-GB"/>
        </a:p>
      </dgm:t>
    </dgm:pt>
    <dgm:pt modelId="{84DD4727-290E-4AAA-BEBA-24526C60A86C}">
      <dgm:prSet/>
      <dgm:spPr/>
      <dgm:t>
        <a:bodyPr/>
        <a:lstStyle/>
        <a:p>
          <a:r>
            <a:rPr lang="en-GB" dirty="0"/>
            <a:t>LADO/ESAT</a:t>
          </a:r>
        </a:p>
      </dgm:t>
    </dgm:pt>
    <dgm:pt modelId="{E37A6142-0507-410E-A570-C2D2A6660D1C}" type="parTrans" cxnId="{1052D95D-7553-4090-9397-1D71B43EA3D2}">
      <dgm:prSet/>
      <dgm:spPr/>
      <dgm:t>
        <a:bodyPr/>
        <a:lstStyle/>
        <a:p>
          <a:endParaRPr lang="en-GB"/>
        </a:p>
      </dgm:t>
    </dgm:pt>
    <dgm:pt modelId="{106303F7-6C9A-4054-B7BD-3E4257747F99}" type="sibTrans" cxnId="{1052D95D-7553-4090-9397-1D71B43EA3D2}">
      <dgm:prSet/>
      <dgm:spPr/>
      <dgm:t>
        <a:bodyPr/>
        <a:lstStyle/>
        <a:p>
          <a:endParaRPr lang="en-GB"/>
        </a:p>
      </dgm:t>
    </dgm:pt>
    <dgm:pt modelId="{7D04377D-30B8-40D4-B04B-D49DF7C23FE8}">
      <dgm:prSet/>
      <dgm:spPr/>
      <dgm:t>
        <a:bodyPr/>
        <a:lstStyle/>
        <a:p>
          <a:r>
            <a:rPr lang="en-GB" dirty="0"/>
            <a:t>Headteacher of virtual school</a:t>
          </a:r>
        </a:p>
      </dgm:t>
    </dgm:pt>
    <dgm:pt modelId="{EF1CB78D-31E8-4EC7-ADFF-878A634997DE}" type="parTrans" cxnId="{5319F137-D3B0-4FCB-A019-495B3ABAA51E}">
      <dgm:prSet/>
      <dgm:spPr/>
      <dgm:t>
        <a:bodyPr/>
        <a:lstStyle/>
        <a:p>
          <a:endParaRPr lang="en-GB"/>
        </a:p>
      </dgm:t>
    </dgm:pt>
    <dgm:pt modelId="{AF1D0D48-61AF-4E0F-9BFF-C40DC3F86EB0}" type="sibTrans" cxnId="{5319F137-D3B0-4FCB-A019-495B3ABAA51E}">
      <dgm:prSet/>
      <dgm:spPr/>
      <dgm:t>
        <a:bodyPr/>
        <a:lstStyle/>
        <a:p>
          <a:endParaRPr lang="en-GB"/>
        </a:p>
      </dgm:t>
    </dgm:pt>
    <dgm:pt modelId="{5C40AE9A-F738-48DE-9489-65547DA073C5}">
      <dgm:prSet/>
      <dgm:spPr/>
      <dgm:t>
        <a:bodyPr/>
        <a:lstStyle/>
        <a:p>
          <a:r>
            <a:rPr lang="en-GB" dirty="0"/>
            <a:t>Clinical Education Lead – School nursing</a:t>
          </a:r>
        </a:p>
      </dgm:t>
    </dgm:pt>
    <dgm:pt modelId="{057D01A1-1C03-409F-9540-93CE3FE4E785}" type="parTrans" cxnId="{C13B6933-A266-4144-BE80-7552B87B5DE8}">
      <dgm:prSet/>
      <dgm:spPr/>
      <dgm:t>
        <a:bodyPr/>
        <a:lstStyle/>
        <a:p>
          <a:endParaRPr lang="en-GB"/>
        </a:p>
      </dgm:t>
    </dgm:pt>
    <dgm:pt modelId="{CEFC4074-F71B-4E1B-B2CA-2413155DC3BF}" type="sibTrans" cxnId="{C13B6933-A266-4144-BE80-7552B87B5DE8}">
      <dgm:prSet/>
      <dgm:spPr/>
      <dgm:t>
        <a:bodyPr/>
        <a:lstStyle/>
        <a:p>
          <a:endParaRPr lang="en-GB"/>
        </a:p>
      </dgm:t>
    </dgm:pt>
    <dgm:pt modelId="{8886F80D-D299-4692-9D5C-FB5B748017C5}">
      <dgm:prSet/>
      <dgm:spPr/>
      <dgm:t>
        <a:bodyPr/>
        <a:lstStyle/>
        <a:p>
          <a:r>
            <a:rPr lang="en-GB" dirty="0"/>
            <a:t>Safer Schools Officer</a:t>
          </a:r>
        </a:p>
      </dgm:t>
    </dgm:pt>
    <dgm:pt modelId="{66DD6DD5-4026-4B47-8A07-97F57DE94DB4}" type="parTrans" cxnId="{3094E65B-742A-4EF8-9569-99921832F89D}">
      <dgm:prSet/>
      <dgm:spPr/>
      <dgm:t>
        <a:bodyPr/>
        <a:lstStyle/>
        <a:p>
          <a:endParaRPr lang="en-GB"/>
        </a:p>
      </dgm:t>
    </dgm:pt>
    <dgm:pt modelId="{A6E120B1-FC8D-48A2-8E18-2436C962DC70}" type="sibTrans" cxnId="{3094E65B-742A-4EF8-9569-99921832F89D}">
      <dgm:prSet/>
      <dgm:spPr/>
      <dgm:t>
        <a:bodyPr/>
        <a:lstStyle/>
        <a:p>
          <a:endParaRPr lang="en-GB"/>
        </a:p>
      </dgm:t>
    </dgm:pt>
    <dgm:pt modelId="{E6EA1D05-AC5C-4D86-9C4C-E890CB4BAB1A}">
      <dgm:prSet/>
      <dgm:spPr/>
      <dgm:t>
        <a:bodyPr/>
        <a:lstStyle/>
        <a:p>
          <a:r>
            <a:rPr lang="en-GB" dirty="0"/>
            <a:t>Governos Service Officer</a:t>
          </a:r>
        </a:p>
      </dgm:t>
    </dgm:pt>
    <dgm:pt modelId="{A8CEF664-01FA-4C52-B46C-5E11EFD5F34B}" type="parTrans" cxnId="{B135E886-6D46-4249-9E9F-C7159C1E131D}">
      <dgm:prSet/>
      <dgm:spPr/>
      <dgm:t>
        <a:bodyPr/>
        <a:lstStyle/>
        <a:p>
          <a:endParaRPr lang="en-GB"/>
        </a:p>
      </dgm:t>
    </dgm:pt>
    <dgm:pt modelId="{9824852A-D931-42C3-B7C9-86BFCF77C84E}" type="sibTrans" cxnId="{B135E886-6D46-4249-9E9F-C7159C1E131D}">
      <dgm:prSet/>
      <dgm:spPr/>
      <dgm:t>
        <a:bodyPr/>
        <a:lstStyle/>
        <a:p>
          <a:endParaRPr lang="en-GB"/>
        </a:p>
      </dgm:t>
    </dgm:pt>
    <dgm:pt modelId="{3FF0DD39-7177-408A-966B-C4BFCC8D286C}">
      <dgm:prSet/>
      <dgm:spPr/>
      <dgm:t>
        <a:bodyPr/>
        <a:lstStyle/>
        <a:p>
          <a:r>
            <a:rPr lang="en-GB" dirty="0"/>
            <a:t>Assistant Director – School standards and effectiveness</a:t>
          </a:r>
        </a:p>
      </dgm:t>
    </dgm:pt>
    <dgm:pt modelId="{AD0853CB-F210-443E-BFEB-69F73663B267}" type="parTrans" cxnId="{D902D5C8-79EF-411E-A23D-81AD815D4517}">
      <dgm:prSet/>
      <dgm:spPr/>
      <dgm:t>
        <a:bodyPr/>
        <a:lstStyle/>
        <a:p>
          <a:endParaRPr lang="en-GB"/>
        </a:p>
      </dgm:t>
    </dgm:pt>
    <dgm:pt modelId="{C227DE4A-CCCD-4E11-B6C0-ED081E90AEC2}" type="sibTrans" cxnId="{D902D5C8-79EF-411E-A23D-81AD815D4517}">
      <dgm:prSet/>
      <dgm:spPr/>
      <dgm:t>
        <a:bodyPr/>
        <a:lstStyle/>
        <a:p>
          <a:endParaRPr lang="en-GB"/>
        </a:p>
      </dgm:t>
    </dgm:pt>
    <dgm:pt modelId="{5749C1C3-A7A4-4E86-8FED-EC5B60A95235}">
      <dgm:prSet/>
      <dgm:spPr/>
      <dgm:t>
        <a:bodyPr/>
        <a:lstStyle/>
        <a:p>
          <a:r>
            <a:rPr lang="en-GB" dirty="0"/>
            <a:t>ALP –</a:t>
          </a:r>
        </a:p>
      </dgm:t>
    </dgm:pt>
    <dgm:pt modelId="{6BA18E15-9C07-4C22-B4AC-F02958AFBBFF}" type="parTrans" cxnId="{98831B5D-9C6A-4BBD-87CF-4CFC9A6B8261}">
      <dgm:prSet/>
      <dgm:spPr/>
      <dgm:t>
        <a:bodyPr/>
        <a:lstStyle/>
        <a:p>
          <a:endParaRPr lang="en-GB"/>
        </a:p>
      </dgm:t>
    </dgm:pt>
    <dgm:pt modelId="{AA3E089D-D00A-448A-AADC-D7BBCA0410E9}" type="sibTrans" cxnId="{98831B5D-9C6A-4BBD-87CF-4CFC9A6B8261}">
      <dgm:prSet/>
      <dgm:spPr/>
      <dgm:t>
        <a:bodyPr/>
        <a:lstStyle/>
        <a:p>
          <a:endParaRPr lang="en-GB"/>
        </a:p>
      </dgm:t>
    </dgm:pt>
    <dgm:pt modelId="{4035E796-5372-4F7C-9B7A-9159F676674C}">
      <dgm:prSet/>
      <dgm:spPr/>
      <dgm:t>
        <a:bodyPr/>
        <a:lstStyle/>
        <a:p>
          <a:r>
            <a:rPr lang="en-GB" dirty="0"/>
            <a:t>Public health - vacant</a:t>
          </a:r>
        </a:p>
      </dgm:t>
    </dgm:pt>
    <dgm:pt modelId="{0BA0E45D-03FB-4C7D-988C-F96E5CF4117C}" type="parTrans" cxnId="{D073736A-4A18-46C1-AE45-DE43468A0CFF}">
      <dgm:prSet/>
      <dgm:spPr/>
      <dgm:t>
        <a:bodyPr/>
        <a:lstStyle/>
        <a:p>
          <a:endParaRPr lang="en-GB"/>
        </a:p>
      </dgm:t>
    </dgm:pt>
    <dgm:pt modelId="{F3200FE3-5008-4DD6-80CA-C18F304715AE}" type="sibTrans" cxnId="{D073736A-4A18-46C1-AE45-DE43468A0CFF}">
      <dgm:prSet/>
      <dgm:spPr/>
      <dgm:t>
        <a:bodyPr/>
        <a:lstStyle/>
        <a:p>
          <a:endParaRPr lang="en-GB"/>
        </a:p>
      </dgm:t>
    </dgm:pt>
    <dgm:pt modelId="{A2D51FD5-FD6C-49AE-8B36-52708C15D228}" type="pres">
      <dgm:prSet presAssocID="{E019DA4A-393B-42A0-9B66-36BF496DFCFA}" presName="diagram" presStyleCnt="0">
        <dgm:presLayoutVars>
          <dgm:dir/>
          <dgm:resizeHandles val="exact"/>
        </dgm:presLayoutVars>
      </dgm:prSet>
      <dgm:spPr/>
    </dgm:pt>
    <dgm:pt modelId="{5F4772FD-DB59-484B-8A87-8CA8D8A9461B}" type="pres">
      <dgm:prSet presAssocID="{D8CEB0D7-E75A-47E5-891A-B1CC3B471B88}" presName="node" presStyleLbl="node1" presStyleIdx="0" presStyleCnt="15">
        <dgm:presLayoutVars>
          <dgm:bulletEnabled val="1"/>
        </dgm:presLayoutVars>
      </dgm:prSet>
      <dgm:spPr/>
    </dgm:pt>
    <dgm:pt modelId="{7E0C48BB-1C0D-43DA-8D2A-89765045DFE8}" type="pres">
      <dgm:prSet presAssocID="{83309C01-3BC2-4980-8D0C-59AF2E306D1D}" presName="sibTrans" presStyleCnt="0"/>
      <dgm:spPr/>
    </dgm:pt>
    <dgm:pt modelId="{0BD8D076-491D-4F16-8502-781EEE635A7D}" type="pres">
      <dgm:prSet presAssocID="{54E6C42B-C639-4236-ACEA-009F957808DA}" presName="node" presStyleLbl="node1" presStyleIdx="1" presStyleCnt="15">
        <dgm:presLayoutVars>
          <dgm:bulletEnabled val="1"/>
        </dgm:presLayoutVars>
      </dgm:prSet>
      <dgm:spPr/>
    </dgm:pt>
    <dgm:pt modelId="{CE900A54-F201-4AB2-8977-F452F5F1FE55}" type="pres">
      <dgm:prSet presAssocID="{7DCEC7C7-0FAC-4D5D-B081-120C05BAF506}" presName="sibTrans" presStyleCnt="0"/>
      <dgm:spPr/>
    </dgm:pt>
    <dgm:pt modelId="{93848297-1DDD-449B-A87B-C0F6787EE04D}" type="pres">
      <dgm:prSet presAssocID="{3FAFEA5B-66E6-4C73-B185-ADA69D9B2633}" presName="node" presStyleLbl="node1" presStyleIdx="2" presStyleCnt="15">
        <dgm:presLayoutVars>
          <dgm:bulletEnabled val="1"/>
        </dgm:presLayoutVars>
      </dgm:prSet>
      <dgm:spPr/>
    </dgm:pt>
    <dgm:pt modelId="{BA2746AB-A09D-4B6A-8E9D-B988B365512F}" type="pres">
      <dgm:prSet presAssocID="{D0708D15-456B-489A-9B9A-896E4D7DE575}" presName="sibTrans" presStyleCnt="0"/>
      <dgm:spPr/>
    </dgm:pt>
    <dgm:pt modelId="{7B9B3E27-95D7-47C2-823C-8E7086872AE2}" type="pres">
      <dgm:prSet presAssocID="{39BB44BE-E641-4084-8B7A-BE38577F97BB}" presName="node" presStyleLbl="node1" presStyleIdx="3" presStyleCnt="15">
        <dgm:presLayoutVars>
          <dgm:bulletEnabled val="1"/>
        </dgm:presLayoutVars>
      </dgm:prSet>
      <dgm:spPr/>
    </dgm:pt>
    <dgm:pt modelId="{761E96CA-EE82-4A80-A829-E9B9B74C5816}" type="pres">
      <dgm:prSet presAssocID="{AECC6296-ADE3-425A-B452-16DA85D0C706}" presName="sibTrans" presStyleCnt="0"/>
      <dgm:spPr/>
    </dgm:pt>
    <dgm:pt modelId="{719068F1-A132-4C2D-A33B-E3E643C73CA4}" type="pres">
      <dgm:prSet presAssocID="{3D5A7E99-7F72-4DF2-AA18-CB8004B8BF33}" presName="node" presStyleLbl="node1" presStyleIdx="4" presStyleCnt="15">
        <dgm:presLayoutVars>
          <dgm:bulletEnabled val="1"/>
        </dgm:presLayoutVars>
      </dgm:prSet>
      <dgm:spPr/>
    </dgm:pt>
    <dgm:pt modelId="{89588C18-E57F-4AF9-A5C4-839745D5C790}" type="pres">
      <dgm:prSet presAssocID="{0509AAF5-03F9-43F4-AE20-15E3DF4D95B2}" presName="sibTrans" presStyleCnt="0"/>
      <dgm:spPr/>
    </dgm:pt>
    <dgm:pt modelId="{7A08A274-478F-4643-B293-CF0F04A4179B}" type="pres">
      <dgm:prSet presAssocID="{1B4C6961-142F-429D-BE09-D3B65F117514}" presName="node" presStyleLbl="node1" presStyleIdx="5" presStyleCnt="15">
        <dgm:presLayoutVars>
          <dgm:bulletEnabled val="1"/>
        </dgm:presLayoutVars>
      </dgm:prSet>
      <dgm:spPr/>
    </dgm:pt>
    <dgm:pt modelId="{2BECC07C-04A0-404F-9AA7-A415E46D5ECE}" type="pres">
      <dgm:prSet presAssocID="{70BC9AB8-1D45-4160-A020-15FB451CBC28}" presName="sibTrans" presStyleCnt="0"/>
      <dgm:spPr/>
    </dgm:pt>
    <dgm:pt modelId="{65218270-C9C0-4A34-815A-CBBC36081988}" type="pres">
      <dgm:prSet presAssocID="{0D99DE31-7D08-4A9A-9BB5-720043BE9CCB}" presName="node" presStyleLbl="node1" presStyleIdx="6" presStyleCnt="15">
        <dgm:presLayoutVars>
          <dgm:bulletEnabled val="1"/>
        </dgm:presLayoutVars>
      </dgm:prSet>
      <dgm:spPr/>
    </dgm:pt>
    <dgm:pt modelId="{3425B7BB-D6B6-4D29-A061-AB6EF8F1340C}" type="pres">
      <dgm:prSet presAssocID="{260EDDB4-285B-4ADE-9A34-DAC4F85B3B2D}" presName="sibTrans" presStyleCnt="0"/>
      <dgm:spPr/>
    </dgm:pt>
    <dgm:pt modelId="{9E2F3A86-8D97-41C8-8F33-745BECB17221}" type="pres">
      <dgm:prSet presAssocID="{84DD4727-290E-4AAA-BEBA-24526C60A86C}" presName="node" presStyleLbl="node1" presStyleIdx="7" presStyleCnt="15">
        <dgm:presLayoutVars>
          <dgm:bulletEnabled val="1"/>
        </dgm:presLayoutVars>
      </dgm:prSet>
      <dgm:spPr/>
    </dgm:pt>
    <dgm:pt modelId="{D1D40957-F363-461B-BE10-AFB4CA0E9D86}" type="pres">
      <dgm:prSet presAssocID="{106303F7-6C9A-4054-B7BD-3E4257747F99}" presName="sibTrans" presStyleCnt="0"/>
      <dgm:spPr/>
    </dgm:pt>
    <dgm:pt modelId="{221E296A-BC92-4033-A90A-0B6FACFC72C0}" type="pres">
      <dgm:prSet presAssocID="{7D04377D-30B8-40D4-B04B-D49DF7C23FE8}" presName="node" presStyleLbl="node1" presStyleIdx="8" presStyleCnt="15">
        <dgm:presLayoutVars>
          <dgm:bulletEnabled val="1"/>
        </dgm:presLayoutVars>
      </dgm:prSet>
      <dgm:spPr/>
    </dgm:pt>
    <dgm:pt modelId="{F4FEB954-4E58-44D2-AF35-10AD6300D866}" type="pres">
      <dgm:prSet presAssocID="{AF1D0D48-61AF-4E0F-9BFF-C40DC3F86EB0}" presName="sibTrans" presStyleCnt="0"/>
      <dgm:spPr/>
    </dgm:pt>
    <dgm:pt modelId="{7D85D1E1-D9C4-4FEE-9418-C7034DE36708}" type="pres">
      <dgm:prSet presAssocID="{5C40AE9A-F738-48DE-9489-65547DA073C5}" presName="node" presStyleLbl="node1" presStyleIdx="9" presStyleCnt="15">
        <dgm:presLayoutVars>
          <dgm:bulletEnabled val="1"/>
        </dgm:presLayoutVars>
      </dgm:prSet>
      <dgm:spPr/>
    </dgm:pt>
    <dgm:pt modelId="{D837EC03-E4E2-4970-8A4F-9D940FE89A96}" type="pres">
      <dgm:prSet presAssocID="{CEFC4074-F71B-4E1B-B2CA-2413155DC3BF}" presName="sibTrans" presStyleCnt="0"/>
      <dgm:spPr/>
    </dgm:pt>
    <dgm:pt modelId="{EDFC49E2-263B-4772-BE23-C87BB6A8CADE}" type="pres">
      <dgm:prSet presAssocID="{8886F80D-D299-4692-9D5C-FB5B748017C5}" presName="node" presStyleLbl="node1" presStyleIdx="10" presStyleCnt="15">
        <dgm:presLayoutVars>
          <dgm:bulletEnabled val="1"/>
        </dgm:presLayoutVars>
      </dgm:prSet>
      <dgm:spPr/>
    </dgm:pt>
    <dgm:pt modelId="{093742AC-6D6F-48B2-8D64-166DB5A5399C}" type="pres">
      <dgm:prSet presAssocID="{A6E120B1-FC8D-48A2-8E18-2436C962DC70}" presName="sibTrans" presStyleCnt="0"/>
      <dgm:spPr/>
    </dgm:pt>
    <dgm:pt modelId="{4807D87E-3A86-443E-AADC-9ECA57F25C4C}" type="pres">
      <dgm:prSet presAssocID="{E6EA1D05-AC5C-4D86-9C4C-E890CB4BAB1A}" presName="node" presStyleLbl="node1" presStyleIdx="11" presStyleCnt="15">
        <dgm:presLayoutVars>
          <dgm:bulletEnabled val="1"/>
        </dgm:presLayoutVars>
      </dgm:prSet>
      <dgm:spPr/>
    </dgm:pt>
    <dgm:pt modelId="{E92FA958-2C84-4EFE-89DE-5931146C531C}" type="pres">
      <dgm:prSet presAssocID="{9824852A-D931-42C3-B7C9-86BFCF77C84E}" presName="sibTrans" presStyleCnt="0"/>
      <dgm:spPr/>
    </dgm:pt>
    <dgm:pt modelId="{C7B225F4-9D17-4D14-95D2-83F2DD75CDCA}" type="pres">
      <dgm:prSet presAssocID="{3FF0DD39-7177-408A-966B-C4BFCC8D286C}" presName="node" presStyleLbl="node1" presStyleIdx="12" presStyleCnt="15">
        <dgm:presLayoutVars>
          <dgm:bulletEnabled val="1"/>
        </dgm:presLayoutVars>
      </dgm:prSet>
      <dgm:spPr/>
    </dgm:pt>
    <dgm:pt modelId="{CE7BEC28-5DA5-4B44-B95A-3A5AB2C65E83}" type="pres">
      <dgm:prSet presAssocID="{C227DE4A-CCCD-4E11-B6C0-ED081E90AEC2}" presName="sibTrans" presStyleCnt="0"/>
      <dgm:spPr/>
    </dgm:pt>
    <dgm:pt modelId="{4E94913F-776E-4092-B44C-15CD6D8091D2}" type="pres">
      <dgm:prSet presAssocID="{5749C1C3-A7A4-4E86-8FED-EC5B60A95235}" presName="node" presStyleLbl="node1" presStyleIdx="13" presStyleCnt="15">
        <dgm:presLayoutVars>
          <dgm:bulletEnabled val="1"/>
        </dgm:presLayoutVars>
      </dgm:prSet>
      <dgm:spPr/>
    </dgm:pt>
    <dgm:pt modelId="{856D0DE0-1E38-44F9-A2B2-1EBDA729A8FE}" type="pres">
      <dgm:prSet presAssocID="{AA3E089D-D00A-448A-AADC-D7BBCA0410E9}" presName="sibTrans" presStyleCnt="0"/>
      <dgm:spPr/>
    </dgm:pt>
    <dgm:pt modelId="{30B0409C-EE4F-4DF1-928A-5E1D1078B8B0}" type="pres">
      <dgm:prSet presAssocID="{4035E796-5372-4F7C-9B7A-9159F676674C}" presName="node" presStyleLbl="node1" presStyleIdx="14" presStyleCnt="15">
        <dgm:presLayoutVars>
          <dgm:bulletEnabled val="1"/>
        </dgm:presLayoutVars>
      </dgm:prSet>
      <dgm:spPr/>
    </dgm:pt>
  </dgm:ptLst>
  <dgm:cxnLst>
    <dgm:cxn modelId="{EC4B8103-86B3-4F92-81DB-BECC43D81F6F}" srcId="{E019DA4A-393B-42A0-9B66-36BF496DFCFA}" destId="{D8CEB0D7-E75A-47E5-891A-B1CC3B471B88}" srcOrd="0" destOrd="0" parTransId="{08BE8E75-ECD2-403F-8749-D4B83F5B3892}" sibTransId="{83309C01-3BC2-4980-8D0C-59AF2E306D1D}"/>
    <dgm:cxn modelId="{34DB5F06-B420-4F0D-A9FA-7B490F3F1A76}" srcId="{E019DA4A-393B-42A0-9B66-36BF496DFCFA}" destId="{0D99DE31-7D08-4A9A-9BB5-720043BE9CCB}" srcOrd="6" destOrd="0" parTransId="{A3EEFC7A-FF4F-4BA5-A26A-2CEA407B0BD8}" sibTransId="{260EDDB4-285B-4ADE-9A34-DAC4F85B3B2D}"/>
    <dgm:cxn modelId="{F7B33110-310F-4637-8D55-349988C671A5}" type="presOf" srcId="{84DD4727-290E-4AAA-BEBA-24526C60A86C}" destId="{9E2F3A86-8D97-41C8-8F33-745BECB17221}" srcOrd="0" destOrd="0" presId="urn:microsoft.com/office/officeart/2005/8/layout/default"/>
    <dgm:cxn modelId="{75C89D12-88EF-4DBF-898C-D7DBB478F485}" type="presOf" srcId="{E6EA1D05-AC5C-4D86-9C4C-E890CB4BAB1A}" destId="{4807D87E-3A86-443E-AADC-9ECA57F25C4C}" srcOrd="0" destOrd="0" presId="urn:microsoft.com/office/officeart/2005/8/layout/default"/>
    <dgm:cxn modelId="{55BDEB17-7A37-4A88-B494-DCFD6EA61DBC}" type="presOf" srcId="{39BB44BE-E641-4084-8B7A-BE38577F97BB}" destId="{7B9B3E27-95D7-47C2-823C-8E7086872AE2}" srcOrd="0" destOrd="0" presId="urn:microsoft.com/office/officeart/2005/8/layout/default"/>
    <dgm:cxn modelId="{1F309030-F774-4785-9B1B-8C304BFC28DA}" srcId="{E019DA4A-393B-42A0-9B66-36BF496DFCFA}" destId="{39BB44BE-E641-4084-8B7A-BE38577F97BB}" srcOrd="3" destOrd="0" parTransId="{CC20DAFC-10A2-4B87-82A3-767423449AA9}" sibTransId="{AECC6296-ADE3-425A-B452-16DA85D0C706}"/>
    <dgm:cxn modelId="{0692D330-6D19-46D9-BB65-00F628BF4810}" type="presOf" srcId="{3FAFEA5B-66E6-4C73-B185-ADA69D9B2633}" destId="{93848297-1DDD-449B-A87B-C0F6787EE04D}" srcOrd="0" destOrd="0" presId="urn:microsoft.com/office/officeart/2005/8/layout/default"/>
    <dgm:cxn modelId="{7206CD32-B446-47C9-977B-D63BF5A1D6B1}" type="presOf" srcId="{3FF0DD39-7177-408A-966B-C4BFCC8D286C}" destId="{C7B225F4-9D17-4D14-95D2-83F2DD75CDCA}" srcOrd="0" destOrd="0" presId="urn:microsoft.com/office/officeart/2005/8/layout/default"/>
    <dgm:cxn modelId="{63881833-2FF8-4BC3-9416-961A9E9DA1A0}" type="presOf" srcId="{54E6C42B-C639-4236-ACEA-009F957808DA}" destId="{0BD8D076-491D-4F16-8502-781EEE635A7D}" srcOrd="0" destOrd="0" presId="urn:microsoft.com/office/officeart/2005/8/layout/default"/>
    <dgm:cxn modelId="{C13B6933-A266-4144-BE80-7552B87B5DE8}" srcId="{E019DA4A-393B-42A0-9B66-36BF496DFCFA}" destId="{5C40AE9A-F738-48DE-9489-65547DA073C5}" srcOrd="9" destOrd="0" parTransId="{057D01A1-1C03-409F-9540-93CE3FE4E785}" sibTransId="{CEFC4074-F71B-4E1B-B2CA-2413155DC3BF}"/>
    <dgm:cxn modelId="{5319F137-D3B0-4FCB-A019-495B3ABAA51E}" srcId="{E019DA4A-393B-42A0-9B66-36BF496DFCFA}" destId="{7D04377D-30B8-40D4-B04B-D49DF7C23FE8}" srcOrd="8" destOrd="0" parTransId="{EF1CB78D-31E8-4EC7-ADFF-878A634997DE}" sibTransId="{AF1D0D48-61AF-4E0F-9BFF-C40DC3F86EB0}"/>
    <dgm:cxn modelId="{3094E65B-742A-4EF8-9569-99921832F89D}" srcId="{E019DA4A-393B-42A0-9B66-36BF496DFCFA}" destId="{8886F80D-D299-4692-9D5C-FB5B748017C5}" srcOrd="10" destOrd="0" parTransId="{66DD6DD5-4026-4B47-8A07-97F57DE94DB4}" sibTransId="{A6E120B1-FC8D-48A2-8E18-2436C962DC70}"/>
    <dgm:cxn modelId="{98831B5D-9C6A-4BBD-87CF-4CFC9A6B8261}" srcId="{E019DA4A-393B-42A0-9B66-36BF496DFCFA}" destId="{5749C1C3-A7A4-4E86-8FED-EC5B60A95235}" srcOrd="13" destOrd="0" parTransId="{6BA18E15-9C07-4C22-B4AC-F02958AFBBFF}" sibTransId="{AA3E089D-D00A-448A-AADC-D7BBCA0410E9}"/>
    <dgm:cxn modelId="{1052D95D-7553-4090-9397-1D71B43EA3D2}" srcId="{E019DA4A-393B-42A0-9B66-36BF496DFCFA}" destId="{84DD4727-290E-4AAA-BEBA-24526C60A86C}" srcOrd="7" destOrd="0" parTransId="{E37A6142-0507-410E-A570-C2D2A6660D1C}" sibTransId="{106303F7-6C9A-4054-B7BD-3E4257747F99}"/>
    <dgm:cxn modelId="{78D8155E-43AF-4B4B-ABE2-393EE709BBBB}" type="presOf" srcId="{E019DA4A-393B-42A0-9B66-36BF496DFCFA}" destId="{A2D51FD5-FD6C-49AE-8B36-52708C15D228}" srcOrd="0" destOrd="0" presId="urn:microsoft.com/office/officeart/2005/8/layout/default"/>
    <dgm:cxn modelId="{D073736A-4A18-46C1-AE45-DE43468A0CFF}" srcId="{E019DA4A-393B-42A0-9B66-36BF496DFCFA}" destId="{4035E796-5372-4F7C-9B7A-9159F676674C}" srcOrd="14" destOrd="0" parTransId="{0BA0E45D-03FB-4C7D-988C-F96E5CF4117C}" sibTransId="{F3200FE3-5008-4DD6-80CA-C18F304715AE}"/>
    <dgm:cxn modelId="{D74C0A7C-F2EC-4678-B66C-2E57761EE1F0}" type="presOf" srcId="{7D04377D-30B8-40D4-B04B-D49DF7C23FE8}" destId="{221E296A-BC92-4033-A90A-0B6FACFC72C0}" srcOrd="0" destOrd="0" presId="urn:microsoft.com/office/officeart/2005/8/layout/default"/>
    <dgm:cxn modelId="{B690227E-E3B0-40F0-B68B-9D54368AFE04}" type="presOf" srcId="{8886F80D-D299-4692-9D5C-FB5B748017C5}" destId="{EDFC49E2-263B-4772-BE23-C87BB6A8CADE}" srcOrd="0" destOrd="0" presId="urn:microsoft.com/office/officeart/2005/8/layout/default"/>
    <dgm:cxn modelId="{EE933480-9719-4A4C-AFC1-25275D223D44}" srcId="{E019DA4A-393B-42A0-9B66-36BF496DFCFA}" destId="{1B4C6961-142F-429D-BE09-D3B65F117514}" srcOrd="5" destOrd="0" parTransId="{49899EF1-F000-4132-A862-92BC77BFDC57}" sibTransId="{70BC9AB8-1D45-4160-A020-15FB451CBC28}"/>
    <dgm:cxn modelId="{B2FDE181-1EF2-44B4-AAA6-19FA8E672A01}" type="presOf" srcId="{4035E796-5372-4F7C-9B7A-9159F676674C}" destId="{30B0409C-EE4F-4DF1-928A-5E1D1078B8B0}" srcOrd="0" destOrd="0" presId="urn:microsoft.com/office/officeart/2005/8/layout/default"/>
    <dgm:cxn modelId="{5F062382-41BA-48F8-93CB-1D90E20E971C}" type="presOf" srcId="{5C40AE9A-F738-48DE-9489-65547DA073C5}" destId="{7D85D1E1-D9C4-4FEE-9418-C7034DE36708}" srcOrd="0" destOrd="0" presId="urn:microsoft.com/office/officeart/2005/8/layout/default"/>
    <dgm:cxn modelId="{BD888386-EF27-4F53-B303-E5E1CB226AA1}" type="presOf" srcId="{3D5A7E99-7F72-4DF2-AA18-CB8004B8BF33}" destId="{719068F1-A132-4C2D-A33B-E3E643C73CA4}" srcOrd="0" destOrd="0" presId="urn:microsoft.com/office/officeart/2005/8/layout/default"/>
    <dgm:cxn modelId="{B135E886-6D46-4249-9E9F-C7159C1E131D}" srcId="{E019DA4A-393B-42A0-9B66-36BF496DFCFA}" destId="{E6EA1D05-AC5C-4D86-9C4C-E890CB4BAB1A}" srcOrd="11" destOrd="0" parTransId="{A8CEF664-01FA-4C52-B46C-5E11EFD5F34B}" sibTransId="{9824852A-D931-42C3-B7C9-86BFCF77C84E}"/>
    <dgm:cxn modelId="{8A2A4C90-4495-43AF-9B53-AE260C5B9A81}" type="presOf" srcId="{5749C1C3-A7A4-4E86-8FED-EC5B60A95235}" destId="{4E94913F-776E-4092-B44C-15CD6D8091D2}" srcOrd="0" destOrd="0" presId="urn:microsoft.com/office/officeart/2005/8/layout/default"/>
    <dgm:cxn modelId="{3FA3AE9C-8CD4-4381-AED9-A62AD55EEB9E}" srcId="{E019DA4A-393B-42A0-9B66-36BF496DFCFA}" destId="{3D5A7E99-7F72-4DF2-AA18-CB8004B8BF33}" srcOrd="4" destOrd="0" parTransId="{75FB2059-5E4B-4430-B280-3139E351B76C}" sibTransId="{0509AAF5-03F9-43F4-AE20-15E3DF4D95B2}"/>
    <dgm:cxn modelId="{514897A9-FB4E-435E-86DF-5D66CEFFFDFB}" type="presOf" srcId="{0D99DE31-7D08-4A9A-9BB5-720043BE9CCB}" destId="{65218270-C9C0-4A34-815A-CBBC36081988}" srcOrd="0" destOrd="0" presId="urn:microsoft.com/office/officeart/2005/8/layout/default"/>
    <dgm:cxn modelId="{74B542AE-CC1B-421D-B8A8-95C20214D3D8}" srcId="{E019DA4A-393B-42A0-9B66-36BF496DFCFA}" destId="{3FAFEA5B-66E6-4C73-B185-ADA69D9B2633}" srcOrd="2" destOrd="0" parTransId="{F0F10467-AC16-466A-8252-B68C09FC10DE}" sibTransId="{D0708D15-456B-489A-9B9A-896E4D7DE575}"/>
    <dgm:cxn modelId="{44E5B6BA-3098-407F-B3AE-7320F6A2C8C4}" srcId="{E019DA4A-393B-42A0-9B66-36BF496DFCFA}" destId="{54E6C42B-C639-4236-ACEA-009F957808DA}" srcOrd="1" destOrd="0" parTransId="{30177088-DE31-47D4-BF2A-692263D8B524}" sibTransId="{7DCEC7C7-0FAC-4D5D-B081-120C05BAF506}"/>
    <dgm:cxn modelId="{D902D5C8-79EF-411E-A23D-81AD815D4517}" srcId="{E019DA4A-393B-42A0-9B66-36BF496DFCFA}" destId="{3FF0DD39-7177-408A-966B-C4BFCC8D286C}" srcOrd="12" destOrd="0" parTransId="{AD0853CB-F210-443E-BFEB-69F73663B267}" sibTransId="{C227DE4A-CCCD-4E11-B6C0-ED081E90AEC2}"/>
    <dgm:cxn modelId="{F31D4AE3-6FC0-4F47-8668-AC4F4E9A0832}" type="presOf" srcId="{1B4C6961-142F-429D-BE09-D3B65F117514}" destId="{7A08A274-478F-4643-B293-CF0F04A4179B}" srcOrd="0" destOrd="0" presId="urn:microsoft.com/office/officeart/2005/8/layout/default"/>
    <dgm:cxn modelId="{76276FFD-4899-4FF3-AD72-ED5B6EA09BDF}" type="presOf" srcId="{D8CEB0D7-E75A-47E5-891A-B1CC3B471B88}" destId="{5F4772FD-DB59-484B-8A87-8CA8D8A9461B}" srcOrd="0" destOrd="0" presId="urn:microsoft.com/office/officeart/2005/8/layout/default"/>
    <dgm:cxn modelId="{2BFB8DE0-98B6-4A7A-AB67-3B200A9DE93B}" type="presParOf" srcId="{A2D51FD5-FD6C-49AE-8B36-52708C15D228}" destId="{5F4772FD-DB59-484B-8A87-8CA8D8A9461B}" srcOrd="0" destOrd="0" presId="urn:microsoft.com/office/officeart/2005/8/layout/default"/>
    <dgm:cxn modelId="{09E26A9C-87E9-4503-84D7-0BE7B7622284}" type="presParOf" srcId="{A2D51FD5-FD6C-49AE-8B36-52708C15D228}" destId="{7E0C48BB-1C0D-43DA-8D2A-89765045DFE8}" srcOrd="1" destOrd="0" presId="urn:microsoft.com/office/officeart/2005/8/layout/default"/>
    <dgm:cxn modelId="{1995CB54-CBF8-4F01-8D2F-5814FF4BEA71}" type="presParOf" srcId="{A2D51FD5-FD6C-49AE-8B36-52708C15D228}" destId="{0BD8D076-491D-4F16-8502-781EEE635A7D}" srcOrd="2" destOrd="0" presId="urn:microsoft.com/office/officeart/2005/8/layout/default"/>
    <dgm:cxn modelId="{D9095FA0-3E7E-4F3B-8724-E60597E92806}" type="presParOf" srcId="{A2D51FD5-FD6C-49AE-8B36-52708C15D228}" destId="{CE900A54-F201-4AB2-8977-F452F5F1FE55}" srcOrd="3" destOrd="0" presId="urn:microsoft.com/office/officeart/2005/8/layout/default"/>
    <dgm:cxn modelId="{1A182166-447E-4122-B8C3-22FAAB5B9C07}" type="presParOf" srcId="{A2D51FD5-FD6C-49AE-8B36-52708C15D228}" destId="{93848297-1DDD-449B-A87B-C0F6787EE04D}" srcOrd="4" destOrd="0" presId="urn:microsoft.com/office/officeart/2005/8/layout/default"/>
    <dgm:cxn modelId="{CD66655A-0ACF-48EB-8CA6-3AF7C8847ADD}" type="presParOf" srcId="{A2D51FD5-FD6C-49AE-8B36-52708C15D228}" destId="{BA2746AB-A09D-4B6A-8E9D-B988B365512F}" srcOrd="5" destOrd="0" presId="urn:microsoft.com/office/officeart/2005/8/layout/default"/>
    <dgm:cxn modelId="{7A765A4E-6301-41AF-B115-D5C26ED5F581}" type="presParOf" srcId="{A2D51FD5-FD6C-49AE-8B36-52708C15D228}" destId="{7B9B3E27-95D7-47C2-823C-8E7086872AE2}" srcOrd="6" destOrd="0" presId="urn:microsoft.com/office/officeart/2005/8/layout/default"/>
    <dgm:cxn modelId="{25944B41-275B-4F3C-AFE0-B779B0979541}" type="presParOf" srcId="{A2D51FD5-FD6C-49AE-8B36-52708C15D228}" destId="{761E96CA-EE82-4A80-A829-E9B9B74C5816}" srcOrd="7" destOrd="0" presId="urn:microsoft.com/office/officeart/2005/8/layout/default"/>
    <dgm:cxn modelId="{19D61AB6-5268-4968-8C43-753869DA5DE1}" type="presParOf" srcId="{A2D51FD5-FD6C-49AE-8B36-52708C15D228}" destId="{719068F1-A132-4C2D-A33B-E3E643C73CA4}" srcOrd="8" destOrd="0" presId="urn:microsoft.com/office/officeart/2005/8/layout/default"/>
    <dgm:cxn modelId="{8C0BBCC4-86C6-415F-B025-8F26E88AC9F4}" type="presParOf" srcId="{A2D51FD5-FD6C-49AE-8B36-52708C15D228}" destId="{89588C18-E57F-4AF9-A5C4-839745D5C790}" srcOrd="9" destOrd="0" presId="urn:microsoft.com/office/officeart/2005/8/layout/default"/>
    <dgm:cxn modelId="{01352D71-10C8-460A-AB06-1C73EE70832C}" type="presParOf" srcId="{A2D51FD5-FD6C-49AE-8B36-52708C15D228}" destId="{7A08A274-478F-4643-B293-CF0F04A4179B}" srcOrd="10" destOrd="0" presId="urn:microsoft.com/office/officeart/2005/8/layout/default"/>
    <dgm:cxn modelId="{8DC1EFA2-3DF2-4A49-8861-C5DCA398BB54}" type="presParOf" srcId="{A2D51FD5-FD6C-49AE-8B36-52708C15D228}" destId="{2BECC07C-04A0-404F-9AA7-A415E46D5ECE}" srcOrd="11" destOrd="0" presId="urn:microsoft.com/office/officeart/2005/8/layout/default"/>
    <dgm:cxn modelId="{29762EA0-557A-4EBC-B8F0-171F1E1D3400}" type="presParOf" srcId="{A2D51FD5-FD6C-49AE-8B36-52708C15D228}" destId="{65218270-C9C0-4A34-815A-CBBC36081988}" srcOrd="12" destOrd="0" presId="urn:microsoft.com/office/officeart/2005/8/layout/default"/>
    <dgm:cxn modelId="{A41897EA-17E3-4323-9907-A79D1312297E}" type="presParOf" srcId="{A2D51FD5-FD6C-49AE-8B36-52708C15D228}" destId="{3425B7BB-D6B6-4D29-A061-AB6EF8F1340C}" srcOrd="13" destOrd="0" presId="urn:microsoft.com/office/officeart/2005/8/layout/default"/>
    <dgm:cxn modelId="{733F111E-1E70-48EE-B823-A7DFD71350F1}" type="presParOf" srcId="{A2D51FD5-FD6C-49AE-8B36-52708C15D228}" destId="{9E2F3A86-8D97-41C8-8F33-745BECB17221}" srcOrd="14" destOrd="0" presId="urn:microsoft.com/office/officeart/2005/8/layout/default"/>
    <dgm:cxn modelId="{F799070A-A39D-4A87-8C27-E7D5994C92FD}" type="presParOf" srcId="{A2D51FD5-FD6C-49AE-8B36-52708C15D228}" destId="{D1D40957-F363-461B-BE10-AFB4CA0E9D86}" srcOrd="15" destOrd="0" presId="urn:microsoft.com/office/officeart/2005/8/layout/default"/>
    <dgm:cxn modelId="{CE0CC4CA-1DFB-41DA-99A8-1328232563DB}" type="presParOf" srcId="{A2D51FD5-FD6C-49AE-8B36-52708C15D228}" destId="{221E296A-BC92-4033-A90A-0B6FACFC72C0}" srcOrd="16" destOrd="0" presId="urn:microsoft.com/office/officeart/2005/8/layout/default"/>
    <dgm:cxn modelId="{BFD34386-4B92-4A44-8F27-DC9B7801FF14}" type="presParOf" srcId="{A2D51FD5-FD6C-49AE-8B36-52708C15D228}" destId="{F4FEB954-4E58-44D2-AF35-10AD6300D866}" srcOrd="17" destOrd="0" presId="urn:microsoft.com/office/officeart/2005/8/layout/default"/>
    <dgm:cxn modelId="{19386C25-BDC7-4CC4-9391-15F3A309F162}" type="presParOf" srcId="{A2D51FD5-FD6C-49AE-8B36-52708C15D228}" destId="{7D85D1E1-D9C4-4FEE-9418-C7034DE36708}" srcOrd="18" destOrd="0" presId="urn:microsoft.com/office/officeart/2005/8/layout/default"/>
    <dgm:cxn modelId="{9254E896-CD53-446E-9642-368F72D6B9B5}" type="presParOf" srcId="{A2D51FD5-FD6C-49AE-8B36-52708C15D228}" destId="{D837EC03-E4E2-4970-8A4F-9D940FE89A96}" srcOrd="19" destOrd="0" presId="urn:microsoft.com/office/officeart/2005/8/layout/default"/>
    <dgm:cxn modelId="{5A7B6562-35FB-4223-90C2-221099F55A6B}" type="presParOf" srcId="{A2D51FD5-FD6C-49AE-8B36-52708C15D228}" destId="{EDFC49E2-263B-4772-BE23-C87BB6A8CADE}" srcOrd="20" destOrd="0" presId="urn:microsoft.com/office/officeart/2005/8/layout/default"/>
    <dgm:cxn modelId="{764F889D-209D-4D66-9F25-D48241CC1485}" type="presParOf" srcId="{A2D51FD5-FD6C-49AE-8B36-52708C15D228}" destId="{093742AC-6D6F-48B2-8D64-166DB5A5399C}" srcOrd="21" destOrd="0" presId="urn:microsoft.com/office/officeart/2005/8/layout/default"/>
    <dgm:cxn modelId="{A15EC28A-CBD7-43E6-BCB7-A6A18A022C87}" type="presParOf" srcId="{A2D51FD5-FD6C-49AE-8B36-52708C15D228}" destId="{4807D87E-3A86-443E-AADC-9ECA57F25C4C}" srcOrd="22" destOrd="0" presId="urn:microsoft.com/office/officeart/2005/8/layout/default"/>
    <dgm:cxn modelId="{853BE358-79E7-40A3-99DC-D098A1D75253}" type="presParOf" srcId="{A2D51FD5-FD6C-49AE-8B36-52708C15D228}" destId="{E92FA958-2C84-4EFE-89DE-5931146C531C}" srcOrd="23" destOrd="0" presId="urn:microsoft.com/office/officeart/2005/8/layout/default"/>
    <dgm:cxn modelId="{38F71814-3CBB-4BA9-9073-FB7693982B13}" type="presParOf" srcId="{A2D51FD5-FD6C-49AE-8B36-52708C15D228}" destId="{C7B225F4-9D17-4D14-95D2-83F2DD75CDCA}" srcOrd="24" destOrd="0" presId="urn:microsoft.com/office/officeart/2005/8/layout/default"/>
    <dgm:cxn modelId="{598DB9BD-788C-49BE-AC9D-F8DDF43C05FD}" type="presParOf" srcId="{A2D51FD5-FD6C-49AE-8B36-52708C15D228}" destId="{CE7BEC28-5DA5-4B44-B95A-3A5AB2C65E83}" srcOrd="25" destOrd="0" presId="urn:microsoft.com/office/officeart/2005/8/layout/default"/>
    <dgm:cxn modelId="{433B0D56-115F-4CE1-8453-A7AA4B930054}" type="presParOf" srcId="{A2D51FD5-FD6C-49AE-8B36-52708C15D228}" destId="{4E94913F-776E-4092-B44C-15CD6D8091D2}" srcOrd="26" destOrd="0" presId="urn:microsoft.com/office/officeart/2005/8/layout/default"/>
    <dgm:cxn modelId="{1799E9F4-AE65-4F2C-B607-6F7782B96523}" type="presParOf" srcId="{A2D51FD5-FD6C-49AE-8B36-52708C15D228}" destId="{856D0DE0-1E38-44F9-A2B2-1EBDA729A8FE}" srcOrd="27" destOrd="0" presId="urn:microsoft.com/office/officeart/2005/8/layout/default"/>
    <dgm:cxn modelId="{8963650C-C9BA-4F16-8F08-56DD76C69B73}" type="presParOf" srcId="{A2D51FD5-FD6C-49AE-8B36-52708C15D228}" destId="{30B0409C-EE4F-4DF1-928A-5E1D1078B8B0}" srcOrd="2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848848-8F5A-4DD5-9754-23760C776F7E}" type="doc">
      <dgm:prSet loTypeId="urn:microsoft.com/office/officeart/2011/layout/HexagonRadial" loCatId="cycle" qsTypeId="urn:microsoft.com/office/officeart/2005/8/quickstyle/simple1" qsCatId="simple" csTypeId="urn:microsoft.com/office/officeart/2005/8/colors/accent1_4" csCatId="accent1" phldr="1"/>
      <dgm:spPr/>
      <dgm:t>
        <a:bodyPr/>
        <a:lstStyle/>
        <a:p>
          <a:endParaRPr lang="en-GB"/>
        </a:p>
      </dgm:t>
    </dgm:pt>
    <dgm:pt modelId="{B1BF1E62-6B88-4B30-B063-B4CC180EBCAD}">
      <dgm:prSet phldrT="[Text]" phldr="0"/>
      <dgm:spPr/>
      <dgm:t>
        <a:bodyPr/>
        <a:lstStyle/>
        <a:p>
          <a:r>
            <a:rPr lang="en-GB" b="1" dirty="0">
              <a:latin typeface="Arial" panose="020B0604020202020204" pitchFamily="34" charset="0"/>
              <a:cs typeface="Arial" panose="020B0604020202020204" pitchFamily="34" charset="0"/>
            </a:rPr>
            <a:t>Oxfordshire Safeguarding Children Partnership</a:t>
          </a:r>
        </a:p>
      </dgm:t>
    </dgm:pt>
    <dgm:pt modelId="{8AB9B57B-94D9-48F3-AF1F-4AC12723023D}" type="parTrans" cxnId="{D7CE96D1-452A-4F76-AED0-0E450024FCE6}">
      <dgm:prSet/>
      <dgm:spPr/>
      <dgm:t>
        <a:bodyPr/>
        <a:lstStyle/>
        <a:p>
          <a:endParaRPr lang="en-GB">
            <a:latin typeface="Arial" panose="020B0604020202020204" pitchFamily="34" charset="0"/>
            <a:cs typeface="Arial" panose="020B0604020202020204" pitchFamily="34" charset="0"/>
          </a:endParaRPr>
        </a:p>
      </dgm:t>
    </dgm:pt>
    <dgm:pt modelId="{7578CDA5-DB24-4F9C-AA0B-62B8090DDE8D}" type="sibTrans" cxnId="{D7CE96D1-452A-4F76-AED0-0E450024FCE6}">
      <dgm:prSet/>
      <dgm:spPr/>
      <dgm:t>
        <a:bodyPr/>
        <a:lstStyle/>
        <a:p>
          <a:endParaRPr lang="en-GB">
            <a:latin typeface="Arial" panose="020B0604020202020204" pitchFamily="34" charset="0"/>
            <a:cs typeface="Arial" panose="020B0604020202020204" pitchFamily="34" charset="0"/>
          </a:endParaRPr>
        </a:p>
      </dgm:t>
    </dgm:pt>
    <dgm:pt modelId="{A896C634-E8ED-43FF-A6A4-232B791A6B4D}">
      <dgm:prSet phldrT="[Text]" phldr="0"/>
      <dgm:spPr>
        <a:solidFill>
          <a:srgbClr val="417766"/>
        </a:solidFill>
      </dgm:spPr>
      <dgm:t>
        <a:bodyPr/>
        <a:lstStyle/>
        <a:p>
          <a:r>
            <a:rPr lang="en-GB" dirty="0">
              <a:latin typeface="Arial" panose="020B0604020202020204" pitchFamily="34" charset="0"/>
              <a:cs typeface="Arial" panose="020B0604020202020204" pitchFamily="34" charset="0"/>
            </a:rPr>
            <a:t>Safeguarding Adults Board</a:t>
          </a:r>
        </a:p>
      </dgm:t>
    </dgm:pt>
    <dgm:pt modelId="{5400905F-1846-4F35-8F61-E59FD2FDA363}" type="parTrans" cxnId="{1496E51B-A566-4B25-B72A-0B7194272121}">
      <dgm:prSet/>
      <dgm:spPr/>
      <dgm:t>
        <a:bodyPr/>
        <a:lstStyle/>
        <a:p>
          <a:endParaRPr lang="en-GB">
            <a:latin typeface="Arial" panose="020B0604020202020204" pitchFamily="34" charset="0"/>
            <a:cs typeface="Arial" panose="020B0604020202020204" pitchFamily="34" charset="0"/>
          </a:endParaRPr>
        </a:p>
      </dgm:t>
    </dgm:pt>
    <dgm:pt modelId="{6285A42F-B622-42B5-810F-7D90311B39E1}" type="sibTrans" cxnId="{1496E51B-A566-4B25-B72A-0B7194272121}">
      <dgm:prSet/>
      <dgm:spPr/>
      <dgm:t>
        <a:bodyPr/>
        <a:lstStyle/>
        <a:p>
          <a:endParaRPr lang="en-GB">
            <a:latin typeface="Arial" panose="020B0604020202020204" pitchFamily="34" charset="0"/>
            <a:cs typeface="Arial" panose="020B0604020202020204" pitchFamily="34" charset="0"/>
          </a:endParaRPr>
        </a:p>
      </dgm:t>
    </dgm:pt>
    <dgm:pt modelId="{58E3E846-AB3D-4A69-A279-ED1F3390A9FE}">
      <dgm:prSet phldrT="[Text]" phldr="0"/>
      <dgm:spPr>
        <a:solidFill>
          <a:srgbClr val="178987"/>
        </a:solidFill>
      </dgm:spPr>
      <dgm:t>
        <a:bodyPr/>
        <a:lstStyle/>
        <a:p>
          <a:r>
            <a:rPr lang="en-GB" dirty="0">
              <a:latin typeface="Arial" panose="020B0604020202020204" pitchFamily="34" charset="0"/>
              <a:cs typeface="Arial" panose="020B0604020202020204" pitchFamily="34" charset="0"/>
            </a:rPr>
            <a:t>Safer Oxfordshire Partnership</a:t>
          </a:r>
        </a:p>
      </dgm:t>
    </dgm:pt>
    <dgm:pt modelId="{E943E142-C35F-4257-8E81-83070C9FA6EE}" type="parTrans" cxnId="{C95B93E1-848D-4A5F-AA5E-211873CC21DE}">
      <dgm:prSet/>
      <dgm:spPr/>
      <dgm:t>
        <a:bodyPr/>
        <a:lstStyle/>
        <a:p>
          <a:endParaRPr lang="en-GB">
            <a:latin typeface="Arial" panose="020B0604020202020204" pitchFamily="34" charset="0"/>
            <a:cs typeface="Arial" panose="020B0604020202020204" pitchFamily="34" charset="0"/>
          </a:endParaRPr>
        </a:p>
      </dgm:t>
    </dgm:pt>
    <dgm:pt modelId="{49DF9F29-0B14-499D-B7AE-6357ED0CA483}" type="sibTrans" cxnId="{C95B93E1-848D-4A5F-AA5E-211873CC21DE}">
      <dgm:prSet/>
      <dgm:spPr/>
      <dgm:t>
        <a:bodyPr/>
        <a:lstStyle/>
        <a:p>
          <a:endParaRPr lang="en-GB">
            <a:latin typeface="Arial" panose="020B0604020202020204" pitchFamily="34" charset="0"/>
            <a:cs typeface="Arial" panose="020B0604020202020204" pitchFamily="34" charset="0"/>
          </a:endParaRPr>
        </a:p>
      </dgm:t>
    </dgm:pt>
    <dgm:pt modelId="{5E0EA1DC-0BC4-4D55-9483-188ED1AA0DF3}">
      <dgm:prSet phldrT="[Text]" phldr="0"/>
      <dgm:spPr/>
      <dgm:t>
        <a:bodyPr/>
        <a:lstStyle/>
        <a:p>
          <a:r>
            <a:rPr lang="en-GB" dirty="0">
              <a:latin typeface="Arial" panose="020B0604020202020204" pitchFamily="34" charset="0"/>
              <a:cs typeface="Arial" panose="020B0604020202020204" pitchFamily="34" charset="0"/>
            </a:rPr>
            <a:t>Health and Wellbeing Board</a:t>
          </a:r>
        </a:p>
      </dgm:t>
    </dgm:pt>
    <dgm:pt modelId="{58F96ED1-200D-4FC7-B316-4D1F35D34AF9}" type="parTrans" cxnId="{BE13D7A7-0332-42A8-AEB1-8E121F7C90F2}">
      <dgm:prSet/>
      <dgm:spPr/>
      <dgm:t>
        <a:bodyPr/>
        <a:lstStyle/>
        <a:p>
          <a:endParaRPr lang="en-GB">
            <a:latin typeface="Arial" panose="020B0604020202020204" pitchFamily="34" charset="0"/>
            <a:cs typeface="Arial" panose="020B0604020202020204" pitchFamily="34" charset="0"/>
          </a:endParaRPr>
        </a:p>
      </dgm:t>
    </dgm:pt>
    <dgm:pt modelId="{28C64DC5-9747-48A8-88B0-83DE0EF6F652}" type="sibTrans" cxnId="{BE13D7A7-0332-42A8-AEB1-8E121F7C90F2}">
      <dgm:prSet/>
      <dgm:spPr/>
      <dgm:t>
        <a:bodyPr/>
        <a:lstStyle/>
        <a:p>
          <a:endParaRPr lang="en-GB">
            <a:latin typeface="Arial" panose="020B0604020202020204" pitchFamily="34" charset="0"/>
            <a:cs typeface="Arial" panose="020B0604020202020204" pitchFamily="34" charset="0"/>
          </a:endParaRPr>
        </a:p>
      </dgm:t>
    </dgm:pt>
    <dgm:pt modelId="{C1B65C3B-514D-468E-926C-7AFEC80CDE1F}">
      <dgm:prSet phldrT="[Text]" phldr="0"/>
      <dgm:spPr>
        <a:solidFill>
          <a:srgbClr val="3478A1"/>
        </a:solidFill>
      </dgm:spPr>
      <dgm:t>
        <a:bodyPr/>
        <a:lstStyle/>
        <a:p>
          <a:r>
            <a:rPr lang="en-GB" dirty="0">
              <a:latin typeface="Arial" panose="020B0604020202020204" pitchFamily="34" charset="0"/>
              <a:cs typeface="Arial" panose="020B0604020202020204" pitchFamily="34" charset="0"/>
            </a:rPr>
            <a:t>Children’s Trust Board</a:t>
          </a:r>
        </a:p>
      </dgm:t>
    </dgm:pt>
    <dgm:pt modelId="{5072B83F-C87D-40F1-BD8E-0588B42A296F}" type="parTrans" cxnId="{74304861-2727-42DE-81F0-6395A5DC5E45}">
      <dgm:prSet/>
      <dgm:spPr/>
      <dgm:t>
        <a:bodyPr/>
        <a:lstStyle/>
        <a:p>
          <a:endParaRPr lang="en-GB">
            <a:latin typeface="Arial" panose="020B0604020202020204" pitchFamily="34" charset="0"/>
            <a:cs typeface="Arial" panose="020B0604020202020204" pitchFamily="34" charset="0"/>
          </a:endParaRPr>
        </a:p>
      </dgm:t>
    </dgm:pt>
    <dgm:pt modelId="{DDD7BBEE-17DA-4CB7-86FF-8E93EFB645F7}" type="sibTrans" cxnId="{74304861-2727-42DE-81F0-6395A5DC5E45}">
      <dgm:prSet/>
      <dgm:spPr/>
      <dgm:t>
        <a:bodyPr/>
        <a:lstStyle/>
        <a:p>
          <a:endParaRPr lang="en-GB">
            <a:latin typeface="Arial" panose="020B0604020202020204" pitchFamily="34" charset="0"/>
            <a:cs typeface="Arial" panose="020B0604020202020204" pitchFamily="34" charset="0"/>
          </a:endParaRPr>
        </a:p>
      </dgm:t>
    </dgm:pt>
    <dgm:pt modelId="{36C25D35-E9AA-4BC0-AB2E-58CA33EE1993}">
      <dgm:prSet phldrT="[Text]" phldr="0"/>
      <dgm:spPr>
        <a:solidFill>
          <a:schemeClr val="accent1">
            <a:lumMod val="40000"/>
            <a:lumOff val="60000"/>
          </a:schemeClr>
        </a:solidFill>
      </dgm:spPr>
      <dgm:t>
        <a:bodyPr/>
        <a:lstStyle/>
        <a:p>
          <a:r>
            <a:rPr lang="en-GB" dirty="0">
              <a:latin typeface="Arial" panose="020B0604020202020204" pitchFamily="34" charset="0"/>
              <a:cs typeface="Arial" panose="020B0604020202020204" pitchFamily="34" charset="0"/>
            </a:rPr>
            <a:t>Oxfordshire Youth Justice Board</a:t>
          </a:r>
        </a:p>
      </dgm:t>
    </dgm:pt>
    <dgm:pt modelId="{59F8E7B9-8BF4-4D77-B5AD-77753266F8D5}" type="parTrans" cxnId="{6E71DA42-1E9A-4748-AA2D-F9C19D169A54}">
      <dgm:prSet/>
      <dgm:spPr/>
      <dgm:t>
        <a:bodyPr/>
        <a:lstStyle/>
        <a:p>
          <a:endParaRPr lang="en-GB">
            <a:latin typeface="Arial" panose="020B0604020202020204" pitchFamily="34" charset="0"/>
            <a:cs typeface="Arial" panose="020B0604020202020204" pitchFamily="34" charset="0"/>
          </a:endParaRPr>
        </a:p>
      </dgm:t>
    </dgm:pt>
    <dgm:pt modelId="{B94FA1B7-335C-4C55-9540-45445D0A62CE}" type="sibTrans" cxnId="{6E71DA42-1E9A-4748-AA2D-F9C19D169A54}">
      <dgm:prSet/>
      <dgm:spPr/>
      <dgm:t>
        <a:bodyPr/>
        <a:lstStyle/>
        <a:p>
          <a:endParaRPr lang="en-GB">
            <a:latin typeface="Arial" panose="020B0604020202020204" pitchFamily="34" charset="0"/>
            <a:cs typeface="Arial" panose="020B0604020202020204" pitchFamily="34" charset="0"/>
          </a:endParaRPr>
        </a:p>
      </dgm:t>
    </dgm:pt>
    <dgm:pt modelId="{7A866D8C-75BC-45D8-AE93-E9CED1DDC839}">
      <dgm:prSet phldrT="[Text]" phldr="0"/>
      <dgm:spPr>
        <a:solidFill>
          <a:srgbClr val="3478A1"/>
        </a:solidFill>
      </dgm:spPr>
      <dgm:t>
        <a:bodyPr/>
        <a:lstStyle/>
        <a:p>
          <a:r>
            <a:rPr lang="en-GB" dirty="0">
              <a:latin typeface="Arial" panose="020B0604020202020204" pitchFamily="34" charset="0"/>
              <a:cs typeface="Arial" panose="020B0604020202020204" pitchFamily="34" charset="0"/>
            </a:rPr>
            <a:t>Domestic Abuse Partnership </a:t>
          </a:r>
        </a:p>
      </dgm:t>
    </dgm:pt>
    <dgm:pt modelId="{CE90246C-8112-49E0-A7C0-1CD2788E8C86}" type="parTrans" cxnId="{DBBDEAD0-15F6-4A65-993C-3E102FC397A0}">
      <dgm:prSet/>
      <dgm:spPr/>
      <dgm:t>
        <a:bodyPr/>
        <a:lstStyle/>
        <a:p>
          <a:endParaRPr lang="en-GB">
            <a:latin typeface="Arial" panose="020B0604020202020204" pitchFamily="34" charset="0"/>
            <a:cs typeface="Arial" panose="020B0604020202020204" pitchFamily="34" charset="0"/>
          </a:endParaRPr>
        </a:p>
      </dgm:t>
    </dgm:pt>
    <dgm:pt modelId="{81F97E04-0D71-4B33-88E7-B4DA1EEF0800}" type="sibTrans" cxnId="{DBBDEAD0-15F6-4A65-993C-3E102FC397A0}">
      <dgm:prSet/>
      <dgm:spPr/>
      <dgm:t>
        <a:bodyPr/>
        <a:lstStyle/>
        <a:p>
          <a:endParaRPr lang="en-GB">
            <a:latin typeface="Arial" panose="020B0604020202020204" pitchFamily="34" charset="0"/>
            <a:cs typeface="Arial" panose="020B0604020202020204" pitchFamily="34" charset="0"/>
          </a:endParaRPr>
        </a:p>
      </dgm:t>
    </dgm:pt>
    <dgm:pt modelId="{4F75CC8F-40E6-4243-8722-F2E61FC87108}" type="pres">
      <dgm:prSet presAssocID="{B1848848-8F5A-4DD5-9754-23760C776F7E}" presName="Name0" presStyleCnt="0">
        <dgm:presLayoutVars>
          <dgm:chMax val="1"/>
          <dgm:chPref val="1"/>
          <dgm:dir/>
          <dgm:animOne val="branch"/>
          <dgm:animLvl val="lvl"/>
        </dgm:presLayoutVars>
      </dgm:prSet>
      <dgm:spPr/>
    </dgm:pt>
    <dgm:pt modelId="{AA382444-698D-44BA-BB54-6ABE9CEC9D42}" type="pres">
      <dgm:prSet presAssocID="{B1BF1E62-6B88-4B30-B063-B4CC180EBCAD}" presName="Parent" presStyleLbl="node0" presStyleIdx="0" presStyleCnt="1">
        <dgm:presLayoutVars>
          <dgm:chMax val="6"/>
          <dgm:chPref val="6"/>
        </dgm:presLayoutVars>
      </dgm:prSet>
      <dgm:spPr/>
    </dgm:pt>
    <dgm:pt modelId="{A1F5DA8A-B4FB-4A50-B3E1-CC0C7F4FC51F}" type="pres">
      <dgm:prSet presAssocID="{5E0EA1DC-0BC4-4D55-9483-188ED1AA0DF3}" presName="Accent1" presStyleCnt="0"/>
      <dgm:spPr/>
    </dgm:pt>
    <dgm:pt modelId="{5CA12EE7-8F7F-410E-8266-9D0EEA574626}" type="pres">
      <dgm:prSet presAssocID="{5E0EA1DC-0BC4-4D55-9483-188ED1AA0DF3}" presName="Accent" presStyleLbl="bgShp" presStyleIdx="0" presStyleCnt="6"/>
      <dgm:spPr/>
    </dgm:pt>
    <dgm:pt modelId="{4BDBE070-4981-4FF0-891D-2DEB0570487B}" type="pres">
      <dgm:prSet presAssocID="{5E0EA1DC-0BC4-4D55-9483-188ED1AA0DF3}" presName="Child1" presStyleLbl="node1" presStyleIdx="0" presStyleCnt="6">
        <dgm:presLayoutVars>
          <dgm:chMax val="0"/>
          <dgm:chPref val="0"/>
          <dgm:bulletEnabled val="1"/>
        </dgm:presLayoutVars>
      </dgm:prSet>
      <dgm:spPr/>
    </dgm:pt>
    <dgm:pt modelId="{417AB13A-39DC-4B17-B41A-C8503C646FE3}" type="pres">
      <dgm:prSet presAssocID="{58E3E846-AB3D-4A69-A279-ED1F3390A9FE}" presName="Accent2" presStyleCnt="0"/>
      <dgm:spPr/>
    </dgm:pt>
    <dgm:pt modelId="{79462F3F-0F78-435E-A98A-231C38A43FE8}" type="pres">
      <dgm:prSet presAssocID="{58E3E846-AB3D-4A69-A279-ED1F3390A9FE}" presName="Accent" presStyleLbl="bgShp" presStyleIdx="1" presStyleCnt="6"/>
      <dgm:spPr/>
    </dgm:pt>
    <dgm:pt modelId="{D045D702-CA7E-4B93-A774-95F4612E8912}" type="pres">
      <dgm:prSet presAssocID="{58E3E846-AB3D-4A69-A279-ED1F3390A9FE}" presName="Child2" presStyleLbl="node1" presStyleIdx="1" presStyleCnt="6">
        <dgm:presLayoutVars>
          <dgm:chMax val="0"/>
          <dgm:chPref val="0"/>
          <dgm:bulletEnabled val="1"/>
        </dgm:presLayoutVars>
      </dgm:prSet>
      <dgm:spPr/>
    </dgm:pt>
    <dgm:pt modelId="{DBB74EE2-03EB-4B40-B661-5AA3A99528A8}" type="pres">
      <dgm:prSet presAssocID="{C1B65C3B-514D-468E-926C-7AFEC80CDE1F}" presName="Accent3" presStyleCnt="0"/>
      <dgm:spPr/>
    </dgm:pt>
    <dgm:pt modelId="{584629DD-F372-4C19-A097-B34869F7ADB6}" type="pres">
      <dgm:prSet presAssocID="{C1B65C3B-514D-468E-926C-7AFEC80CDE1F}" presName="Accent" presStyleLbl="bgShp" presStyleIdx="2" presStyleCnt="6"/>
      <dgm:spPr/>
    </dgm:pt>
    <dgm:pt modelId="{743F4B6C-7D5C-4328-9CEA-09229986AE4A}" type="pres">
      <dgm:prSet presAssocID="{C1B65C3B-514D-468E-926C-7AFEC80CDE1F}" presName="Child3" presStyleLbl="node1" presStyleIdx="2" presStyleCnt="6">
        <dgm:presLayoutVars>
          <dgm:chMax val="0"/>
          <dgm:chPref val="0"/>
          <dgm:bulletEnabled val="1"/>
        </dgm:presLayoutVars>
      </dgm:prSet>
      <dgm:spPr/>
    </dgm:pt>
    <dgm:pt modelId="{11881E67-51C0-41B9-B340-3B7785832805}" type="pres">
      <dgm:prSet presAssocID="{36C25D35-E9AA-4BC0-AB2E-58CA33EE1993}" presName="Accent4" presStyleCnt="0"/>
      <dgm:spPr/>
    </dgm:pt>
    <dgm:pt modelId="{EFFFFE88-FD5E-4BB2-94FA-A7A2C87EBD0F}" type="pres">
      <dgm:prSet presAssocID="{36C25D35-E9AA-4BC0-AB2E-58CA33EE1993}" presName="Accent" presStyleLbl="bgShp" presStyleIdx="3" presStyleCnt="6"/>
      <dgm:spPr/>
    </dgm:pt>
    <dgm:pt modelId="{E72FB5FD-6B05-4826-BB11-6A478AEA2258}" type="pres">
      <dgm:prSet presAssocID="{36C25D35-E9AA-4BC0-AB2E-58CA33EE1993}" presName="Child4" presStyleLbl="node1" presStyleIdx="3" presStyleCnt="6">
        <dgm:presLayoutVars>
          <dgm:chMax val="0"/>
          <dgm:chPref val="0"/>
          <dgm:bulletEnabled val="1"/>
        </dgm:presLayoutVars>
      </dgm:prSet>
      <dgm:spPr/>
    </dgm:pt>
    <dgm:pt modelId="{8ACD82E6-75DF-40D8-9F57-C4C6FB6395A2}" type="pres">
      <dgm:prSet presAssocID="{A896C634-E8ED-43FF-A6A4-232B791A6B4D}" presName="Accent5" presStyleCnt="0"/>
      <dgm:spPr/>
    </dgm:pt>
    <dgm:pt modelId="{D2F4C9AB-39AA-497A-9B9F-06AA467D5A87}" type="pres">
      <dgm:prSet presAssocID="{A896C634-E8ED-43FF-A6A4-232B791A6B4D}" presName="Accent" presStyleLbl="bgShp" presStyleIdx="4" presStyleCnt="6"/>
      <dgm:spPr/>
    </dgm:pt>
    <dgm:pt modelId="{AE35E965-2FFF-486A-AA48-678EE61B8ECA}" type="pres">
      <dgm:prSet presAssocID="{A896C634-E8ED-43FF-A6A4-232B791A6B4D}" presName="Child5" presStyleLbl="node1" presStyleIdx="4" presStyleCnt="6">
        <dgm:presLayoutVars>
          <dgm:chMax val="0"/>
          <dgm:chPref val="0"/>
          <dgm:bulletEnabled val="1"/>
        </dgm:presLayoutVars>
      </dgm:prSet>
      <dgm:spPr/>
    </dgm:pt>
    <dgm:pt modelId="{591B8EB5-5E52-4BD5-9306-402D8C8898D9}" type="pres">
      <dgm:prSet presAssocID="{7A866D8C-75BC-45D8-AE93-E9CED1DDC839}" presName="Accent6" presStyleCnt="0"/>
      <dgm:spPr/>
    </dgm:pt>
    <dgm:pt modelId="{9E28421D-F913-4266-996A-1F6AF4BD7936}" type="pres">
      <dgm:prSet presAssocID="{7A866D8C-75BC-45D8-AE93-E9CED1DDC839}" presName="Accent" presStyleLbl="bgShp" presStyleIdx="5" presStyleCnt="6"/>
      <dgm:spPr/>
    </dgm:pt>
    <dgm:pt modelId="{80F008C3-139E-434C-A840-177F51248B4F}" type="pres">
      <dgm:prSet presAssocID="{7A866D8C-75BC-45D8-AE93-E9CED1DDC839}" presName="Child6" presStyleLbl="node1" presStyleIdx="5" presStyleCnt="6">
        <dgm:presLayoutVars>
          <dgm:chMax val="0"/>
          <dgm:chPref val="0"/>
          <dgm:bulletEnabled val="1"/>
        </dgm:presLayoutVars>
      </dgm:prSet>
      <dgm:spPr/>
    </dgm:pt>
  </dgm:ptLst>
  <dgm:cxnLst>
    <dgm:cxn modelId="{1496E51B-A566-4B25-B72A-0B7194272121}" srcId="{B1BF1E62-6B88-4B30-B063-B4CC180EBCAD}" destId="{A896C634-E8ED-43FF-A6A4-232B791A6B4D}" srcOrd="4" destOrd="0" parTransId="{5400905F-1846-4F35-8F61-E59FD2FDA363}" sibTransId="{6285A42F-B622-42B5-810F-7D90311B39E1}"/>
    <dgm:cxn modelId="{5B68EF2B-1D7C-4653-A523-A10C4D675B79}" type="presOf" srcId="{B1BF1E62-6B88-4B30-B063-B4CC180EBCAD}" destId="{AA382444-698D-44BA-BB54-6ABE9CEC9D42}" srcOrd="0" destOrd="0" presId="urn:microsoft.com/office/officeart/2011/layout/HexagonRadial"/>
    <dgm:cxn modelId="{B5E5545F-7E62-459C-BD59-AD4A77B313E6}" type="presOf" srcId="{5E0EA1DC-0BC4-4D55-9483-188ED1AA0DF3}" destId="{4BDBE070-4981-4FF0-891D-2DEB0570487B}" srcOrd="0" destOrd="0" presId="urn:microsoft.com/office/officeart/2011/layout/HexagonRadial"/>
    <dgm:cxn modelId="{640FEE5F-85D5-49FE-B4FE-6A1A310CA80A}" type="presOf" srcId="{B1848848-8F5A-4DD5-9754-23760C776F7E}" destId="{4F75CC8F-40E6-4243-8722-F2E61FC87108}" srcOrd="0" destOrd="0" presId="urn:microsoft.com/office/officeart/2011/layout/HexagonRadial"/>
    <dgm:cxn modelId="{74304861-2727-42DE-81F0-6395A5DC5E45}" srcId="{B1BF1E62-6B88-4B30-B063-B4CC180EBCAD}" destId="{C1B65C3B-514D-468E-926C-7AFEC80CDE1F}" srcOrd="2" destOrd="0" parTransId="{5072B83F-C87D-40F1-BD8E-0588B42A296F}" sibTransId="{DDD7BBEE-17DA-4CB7-86FF-8E93EFB645F7}"/>
    <dgm:cxn modelId="{6E71DA42-1E9A-4748-AA2D-F9C19D169A54}" srcId="{B1BF1E62-6B88-4B30-B063-B4CC180EBCAD}" destId="{36C25D35-E9AA-4BC0-AB2E-58CA33EE1993}" srcOrd="3" destOrd="0" parTransId="{59F8E7B9-8BF4-4D77-B5AD-77753266F8D5}" sibTransId="{B94FA1B7-335C-4C55-9540-45445D0A62CE}"/>
    <dgm:cxn modelId="{D5A9F064-F853-48F3-A622-D795C689C1F4}" type="presOf" srcId="{7A866D8C-75BC-45D8-AE93-E9CED1DDC839}" destId="{80F008C3-139E-434C-A840-177F51248B4F}" srcOrd="0" destOrd="0" presId="urn:microsoft.com/office/officeart/2011/layout/HexagonRadial"/>
    <dgm:cxn modelId="{F059954C-E09A-4756-9F87-B64DD4A4E166}" type="presOf" srcId="{36C25D35-E9AA-4BC0-AB2E-58CA33EE1993}" destId="{E72FB5FD-6B05-4826-BB11-6A478AEA2258}" srcOrd="0" destOrd="0" presId="urn:microsoft.com/office/officeart/2011/layout/HexagonRadial"/>
    <dgm:cxn modelId="{70932775-8A5A-43C7-A4B1-C66A6DF0FA7C}" type="presOf" srcId="{C1B65C3B-514D-468E-926C-7AFEC80CDE1F}" destId="{743F4B6C-7D5C-4328-9CEA-09229986AE4A}" srcOrd="0" destOrd="0" presId="urn:microsoft.com/office/officeart/2011/layout/HexagonRadial"/>
    <dgm:cxn modelId="{B9C86578-6E0E-477A-A622-BF4098C61172}" type="presOf" srcId="{A896C634-E8ED-43FF-A6A4-232B791A6B4D}" destId="{AE35E965-2FFF-486A-AA48-678EE61B8ECA}" srcOrd="0" destOrd="0" presId="urn:microsoft.com/office/officeart/2011/layout/HexagonRadial"/>
    <dgm:cxn modelId="{2B92C8A1-0183-4B80-8E7C-F2FF06FA78B4}" type="presOf" srcId="{58E3E846-AB3D-4A69-A279-ED1F3390A9FE}" destId="{D045D702-CA7E-4B93-A774-95F4612E8912}" srcOrd="0" destOrd="0" presId="urn:microsoft.com/office/officeart/2011/layout/HexagonRadial"/>
    <dgm:cxn modelId="{BE13D7A7-0332-42A8-AEB1-8E121F7C90F2}" srcId="{B1BF1E62-6B88-4B30-B063-B4CC180EBCAD}" destId="{5E0EA1DC-0BC4-4D55-9483-188ED1AA0DF3}" srcOrd="0" destOrd="0" parTransId="{58F96ED1-200D-4FC7-B316-4D1F35D34AF9}" sibTransId="{28C64DC5-9747-48A8-88B0-83DE0EF6F652}"/>
    <dgm:cxn modelId="{DBBDEAD0-15F6-4A65-993C-3E102FC397A0}" srcId="{B1BF1E62-6B88-4B30-B063-B4CC180EBCAD}" destId="{7A866D8C-75BC-45D8-AE93-E9CED1DDC839}" srcOrd="5" destOrd="0" parTransId="{CE90246C-8112-49E0-A7C0-1CD2788E8C86}" sibTransId="{81F97E04-0D71-4B33-88E7-B4DA1EEF0800}"/>
    <dgm:cxn modelId="{D7CE96D1-452A-4F76-AED0-0E450024FCE6}" srcId="{B1848848-8F5A-4DD5-9754-23760C776F7E}" destId="{B1BF1E62-6B88-4B30-B063-B4CC180EBCAD}" srcOrd="0" destOrd="0" parTransId="{8AB9B57B-94D9-48F3-AF1F-4AC12723023D}" sibTransId="{7578CDA5-DB24-4F9C-AA0B-62B8090DDE8D}"/>
    <dgm:cxn modelId="{C95B93E1-848D-4A5F-AA5E-211873CC21DE}" srcId="{B1BF1E62-6B88-4B30-B063-B4CC180EBCAD}" destId="{58E3E846-AB3D-4A69-A279-ED1F3390A9FE}" srcOrd="1" destOrd="0" parTransId="{E943E142-C35F-4257-8E81-83070C9FA6EE}" sibTransId="{49DF9F29-0B14-499D-B7AE-6357ED0CA483}"/>
    <dgm:cxn modelId="{F97D1954-5DA2-439D-8EFF-56BF8D68CD59}" type="presParOf" srcId="{4F75CC8F-40E6-4243-8722-F2E61FC87108}" destId="{AA382444-698D-44BA-BB54-6ABE9CEC9D42}" srcOrd="0" destOrd="0" presId="urn:microsoft.com/office/officeart/2011/layout/HexagonRadial"/>
    <dgm:cxn modelId="{E8DF1A9B-DD1F-48C1-AE12-7083F5F07C0A}" type="presParOf" srcId="{4F75CC8F-40E6-4243-8722-F2E61FC87108}" destId="{A1F5DA8A-B4FB-4A50-B3E1-CC0C7F4FC51F}" srcOrd="1" destOrd="0" presId="urn:microsoft.com/office/officeart/2011/layout/HexagonRadial"/>
    <dgm:cxn modelId="{568ACD72-0997-4063-9F60-D617387DD675}" type="presParOf" srcId="{A1F5DA8A-B4FB-4A50-B3E1-CC0C7F4FC51F}" destId="{5CA12EE7-8F7F-410E-8266-9D0EEA574626}" srcOrd="0" destOrd="0" presId="urn:microsoft.com/office/officeart/2011/layout/HexagonRadial"/>
    <dgm:cxn modelId="{B36F19F5-C701-45D6-A71D-50789715FFED}" type="presParOf" srcId="{4F75CC8F-40E6-4243-8722-F2E61FC87108}" destId="{4BDBE070-4981-4FF0-891D-2DEB0570487B}" srcOrd="2" destOrd="0" presId="urn:microsoft.com/office/officeart/2011/layout/HexagonRadial"/>
    <dgm:cxn modelId="{A68E783B-AF1B-493A-81AB-31E562FE824E}" type="presParOf" srcId="{4F75CC8F-40E6-4243-8722-F2E61FC87108}" destId="{417AB13A-39DC-4B17-B41A-C8503C646FE3}" srcOrd="3" destOrd="0" presId="urn:microsoft.com/office/officeart/2011/layout/HexagonRadial"/>
    <dgm:cxn modelId="{97266ACE-C95B-454E-8BEC-5AACD63EF516}" type="presParOf" srcId="{417AB13A-39DC-4B17-B41A-C8503C646FE3}" destId="{79462F3F-0F78-435E-A98A-231C38A43FE8}" srcOrd="0" destOrd="0" presId="urn:microsoft.com/office/officeart/2011/layout/HexagonRadial"/>
    <dgm:cxn modelId="{27681AA7-869B-4F12-A6D0-0870CA2BC98E}" type="presParOf" srcId="{4F75CC8F-40E6-4243-8722-F2E61FC87108}" destId="{D045D702-CA7E-4B93-A774-95F4612E8912}" srcOrd="4" destOrd="0" presId="urn:microsoft.com/office/officeart/2011/layout/HexagonRadial"/>
    <dgm:cxn modelId="{4E81366F-1410-4453-AA7C-99426A712C6E}" type="presParOf" srcId="{4F75CC8F-40E6-4243-8722-F2E61FC87108}" destId="{DBB74EE2-03EB-4B40-B661-5AA3A99528A8}" srcOrd="5" destOrd="0" presId="urn:microsoft.com/office/officeart/2011/layout/HexagonRadial"/>
    <dgm:cxn modelId="{3B301730-5C87-485F-BD55-97901D4C51A6}" type="presParOf" srcId="{DBB74EE2-03EB-4B40-B661-5AA3A99528A8}" destId="{584629DD-F372-4C19-A097-B34869F7ADB6}" srcOrd="0" destOrd="0" presId="urn:microsoft.com/office/officeart/2011/layout/HexagonRadial"/>
    <dgm:cxn modelId="{F4D33330-6984-4AA7-8D8A-C5039DF59C89}" type="presParOf" srcId="{4F75CC8F-40E6-4243-8722-F2E61FC87108}" destId="{743F4B6C-7D5C-4328-9CEA-09229986AE4A}" srcOrd="6" destOrd="0" presId="urn:microsoft.com/office/officeart/2011/layout/HexagonRadial"/>
    <dgm:cxn modelId="{5319333C-1FE0-48ED-9642-012D89C4AB62}" type="presParOf" srcId="{4F75CC8F-40E6-4243-8722-F2E61FC87108}" destId="{11881E67-51C0-41B9-B340-3B7785832805}" srcOrd="7" destOrd="0" presId="urn:microsoft.com/office/officeart/2011/layout/HexagonRadial"/>
    <dgm:cxn modelId="{58A6BBD2-318F-48D7-9463-59F2126B7FE4}" type="presParOf" srcId="{11881E67-51C0-41B9-B340-3B7785832805}" destId="{EFFFFE88-FD5E-4BB2-94FA-A7A2C87EBD0F}" srcOrd="0" destOrd="0" presId="urn:microsoft.com/office/officeart/2011/layout/HexagonRadial"/>
    <dgm:cxn modelId="{0163F6E5-9C3F-488B-BBA6-22028C4E690E}" type="presParOf" srcId="{4F75CC8F-40E6-4243-8722-F2E61FC87108}" destId="{E72FB5FD-6B05-4826-BB11-6A478AEA2258}" srcOrd="8" destOrd="0" presId="urn:microsoft.com/office/officeart/2011/layout/HexagonRadial"/>
    <dgm:cxn modelId="{83A8AB4D-E6A1-47A6-8721-1C02134F7D96}" type="presParOf" srcId="{4F75CC8F-40E6-4243-8722-F2E61FC87108}" destId="{8ACD82E6-75DF-40D8-9F57-C4C6FB6395A2}" srcOrd="9" destOrd="0" presId="urn:microsoft.com/office/officeart/2011/layout/HexagonRadial"/>
    <dgm:cxn modelId="{F0168CB9-5E24-415B-9FBC-3D1C101031C8}" type="presParOf" srcId="{8ACD82E6-75DF-40D8-9F57-C4C6FB6395A2}" destId="{D2F4C9AB-39AA-497A-9B9F-06AA467D5A87}" srcOrd="0" destOrd="0" presId="urn:microsoft.com/office/officeart/2011/layout/HexagonRadial"/>
    <dgm:cxn modelId="{1C84A4F7-7098-4577-A6DC-D1F21B169586}" type="presParOf" srcId="{4F75CC8F-40E6-4243-8722-F2E61FC87108}" destId="{AE35E965-2FFF-486A-AA48-678EE61B8ECA}" srcOrd="10" destOrd="0" presId="urn:microsoft.com/office/officeart/2011/layout/HexagonRadial"/>
    <dgm:cxn modelId="{B7B9DC37-1B95-4645-8C0C-049BFFEAD28F}" type="presParOf" srcId="{4F75CC8F-40E6-4243-8722-F2E61FC87108}" destId="{591B8EB5-5E52-4BD5-9306-402D8C8898D9}" srcOrd="11" destOrd="0" presId="urn:microsoft.com/office/officeart/2011/layout/HexagonRadial"/>
    <dgm:cxn modelId="{D7E37584-873F-49E7-839A-97D66D5E6D75}" type="presParOf" srcId="{591B8EB5-5E52-4BD5-9306-402D8C8898D9}" destId="{9E28421D-F913-4266-996A-1F6AF4BD7936}" srcOrd="0" destOrd="0" presId="urn:microsoft.com/office/officeart/2011/layout/HexagonRadial"/>
    <dgm:cxn modelId="{F8CA2CA4-0526-4A3C-9B16-FAB894B0C44F}" type="presParOf" srcId="{4F75CC8F-40E6-4243-8722-F2E61FC87108}" destId="{80F008C3-139E-434C-A840-177F51248B4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2CB834-8177-4BC7-A00C-6395E215DA41}"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GB"/>
        </a:p>
      </dgm:t>
    </dgm:pt>
    <dgm:pt modelId="{D3CA06F8-CB66-44F3-B44D-CE4B85D29DC2}">
      <dgm:prSet phldrT="[Text]"/>
      <dgm:spPr>
        <a:solidFill>
          <a:schemeClr val="accent1"/>
        </a:solidFill>
      </dgm:spPr>
      <dgm:t>
        <a:bodyPr/>
        <a:lstStyle/>
        <a:p>
          <a:r>
            <a:rPr lang="en-GB" b="1" dirty="0">
              <a:latin typeface="Arial" panose="020B0604020202020204" pitchFamily="34" charset="0"/>
              <a:cs typeface="Arial" panose="020B0604020202020204" pitchFamily="34" charset="0"/>
            </a:rPr>
            <a:t>Aug 24: </a:t>
          </a:r>
          <a:r>
            <a:rPr lang="en-GB" dirty="0">
              <a:latin typeface="Arial" panose="020B0604020202020204" pitchFamily="34" charset="0"/>
              <a:cs typeface="Arial" panose="020B0604020202020204" pitchFamily="34" charset="0"/>
            </a:rPr>
            <a:t>multi-agency health check to assess our local safeguarding arrangements and identify strengths and areas for improvement </a:t>
          </a:r>
          <a:endParaRPr lang="en-GB" dirty="0"/>
        </a:p>
      </dgm:t>
    </dgm:pt>
    <dgm:pt modelId="{B4EA3906-D3D8-41F4-958A-87A04D9FAAEF}" type="parTrans" cxnId="{D01C9540-CBAF-4439-86A2-BB54E683F6DE}">
      <dgm:prSet/>
      <dgm:spPr/>
      <dgm:t>
        <a:bodyPr/>
        <a:lstStyle/>
        <a:p>
          <a:endParaRPr lang="en-GB"/>
        </a:p>
      </dgm:t>
    </dgm:pt>
    <dgm:pt modelId="{557BC8A9-6EFC-4843-AA09-F68E88EEEB99}" type="sibTrans" cxnId="{D01C9540-CBAF-4439-86A2-BB54E683F6DE}">
      <dgm:prSet/>
      <dgm:spPr>
        <a:ln w="38100">
          <a:solidFill>
            <a:schemeClr val="accent1">
              <a:lumMod val="50000"/>
            </a:schemeClr>
          </a:solidFill>
        </a:ln>
      </dgm:spPr>
      <dgm:t>
        <a:bodyPr/>
        <a:lstStyle/>
        <a:p>
          <a:endParaRPr lang="en-GB" dirty="0"/>
        </a:p>
      </dgm:t>
    </dgm:pt>
    <dgm:pt modelId="{1451ED3A-FB7E-47F1-9A47-F36B91D7F521}">
      <dgm:prSet/>
      <dgm:spPr>
        <a:solidFill>
          <a:schemeClr val="accent1"/>
        </a:solidFill>
      </dgm:spPr>
      <dgm:t>
        <a:bodyPr/>
        <a:lstStyle/>
        <a:p>
          <a:r>
            <a:rPr lang="en-GB" b="1" dirty="0">
              <a:latin typeface="Arial" panose="020B0604020202020204" pitchFamily="34" charset="0"/>
              <a:cs typeface="Arial" panose="020B0604020202020204" pitchFamily="34" charset="0"/>
            </a:rPr>
            <a:t>Nov 24:</a:t>
          </a:r>
          <a:r>
            <a:rPr lang="en-GB" dirty="0">
              <a:latin typeface="Arial" panose="020B0604020202020204" pitchFamily="34" charset="0"/>
              <a:cs typeface="Arial" panose="020B0604020202020204" pitchFamily="34" charset="0"/>
            </a:rPr>
            <a:t> ‘I wanted them all to notice’ national report published, Oxfordshire draw out key learning and embed in local partnership plan</a:t>
          </a:r>
        </a:p>
      </dgm:t>
    </dgm:pt>
    <dgm:pt modelId="{150EAABB-4C9D-4D47-A09D-129F7B5717CF}" type="parTrans" cxnId="{99B61988-40D7-4E80-80FF-A9A08CAE203C}">
      <dgm:prSet/>
      <dgm:spPr/>
      <dgm:t>
        <a:bodyPr/>
        <a:lstStyle/>
        <a:p>
          <a:endParaRPr lang="en-GB"/>
        </a:p>
      </dgm:t>
    </dgm:pt>
    <dgm:pt modelId="{1D5189EB-5C70-493C-A18A-D3F55913E2F0}" type="sibTrans" cxnId="{99B61988-40D7-4E80-80FF-A9A08CAE203C}">
      <dgm:prSet/>
      <dgm:spPr>
        <a:ln w="38100">
          <a:solidFill>
            <a:schemeClr val="accent1">
              <a:lumMod val="50000"/>
            </a:schemeClr>
          </a:solidFill>
        </a:ln>
      </dgm:spPr>
      <dgm:t>
        <a:bodyPr/>
        <a:lstStyle/>
        <a:p>
          <a:endParaRPr lang="en-GB" dirty="0"/>
        </a:p>
      </dgm:t>
    </dgm:pt>
    <dgm:pt modelId="{A6B5279D-BC19-4AD1-B708-CB3C288D1341}">
      <dgm:prSet/>
      <dgm:spPr>
        <a:solidFill>
          <a:schemeClr val="accent1"/>
        </a:solidFill>
      </dgm:spPr>
      <dgm:t>
        <a:bodyPr/>
        <a:lstStyle/>
        <a:p>
          <a:r>
            <a:rPr lang="en-GB" b="1" dirty="0">
              <a:latin typeface="Arial" panose="020B0604020202020204" pitchFamily="34" charset="0"/>
              <a:cs typeface="Arial" panose="020B0604020202020204" pitchFamily="34" charset="0"/>
            </a:rPr>
            <a:t>Dec 24: </a:t>
          </a:r>
          <a:r>
            <a:rPr lang="en-GB" dirty="0">
              <a:latin typeface="Arial" panose="020B0604020202020204" pitchFamily="34" charset="0"/>
              <a:cs typeface="Arial" panose="020B0604020202020204" pitchFamily="34" charset="0"/>
            </a:rPr>
            <a:t>formal publication and beginning of our updated multi-agency safeguarding arrangements</a:t>
          </a:r>
        </a:p>
      </dgm:t>
    </dgm:pt>
    <dgm:pt modelId="{6B4A21F1-491E-4AA2-AB8B-49E14307A656}" type="parTrans" cxnId="{7ADAF4F9-F479-449F-95C2-2BDAB8EAF8FE}">
      <dgm:prSet/>
      <dgm:spPr/>
      <dgm:t>
        <a:bodyPr/>
        <a:lstStyle/>
        <a:p>
          <a:endParaRPr lang="en-GB"/>
        </a:p>
      </dgm:t>
    </dgm:pt>
    <dgm:pt modelId="{7BE125F0-3CCE-4E9F-8537-585A59DD4F92}" type="sibTrans" cxnId="{7ADAF4F9-F479-449F-95C2-2BDAB8EAF8FE}">
      <dgm:prSet/>
      <dgm:spPr>
        <a:ln w="38100">
          <a:solidFill>
            <a:schemeClr val="accent1">
              <a:lumMod val="50000"/>
            </a:schemeClr>
          </a:solidFill>
        </a:ln>
      </dgm:spPr>
      <dgm:t>
        <a:bodyPr/>
        <a:lstStyle/>
        <a:p>
          <a:endParaRPr lang="en-GB" dirty="0"/>
        </a:p>
      </dgm:t>
    </dgm:pt>
    <dgm:pt modelId="{75D00816-69C1-4ED6-A99B-2B438FED0981}">
      <dgm:prSet/>
      <dgm:spPr>
        <a:solidFill>
          <a:schemeClr val="accent1"/>
        </a:solidFill>
      </dgm:spPr>
      <dgm:t>
        <a:bodyPr/>
        <a:lstStyle/>
        <a:p>
          <a:r>
            <a:rPr lang="en-GB" dirty="0">
              <a:latin typeface="Arial" panose="020B0604020202020204" pitchFamily="34" charset="0"/>
              <a:cs typeface="Arial" panose="020B0604020202020204" pitchFamily="34" charset="0"/>
            </a:rPr>
            <a:t>Strengthen arrangements for education involvement, including safeguarding in education group </a:t>
          </a:r>
        </a:p>
      </dgm:t>
    </dgm:pt>
    <dgm:pt modelId="{2ACCAF25-1854-4253-BD86-2991C224C27E}" type="parTrans" cxnId="{A28DB9E9-EBA9-4CC2-8858-7820C058BFCB}">
      <dgm:prSet/>
      <dgm:spPr/>
      <dgm:t>
        <a:bodyPr/>
        <a:lstStyle/>
        <a:p>
          <a:endParaRPr lang="en-GB"/>
        </a:p>
      </dgm:t>
    </dgm:pt>
    <dgm:pt modelId="{4F78AA7B-E9D6-440D-BFD8-CC0044506F4F}" type="sibTrans" cxnId="{A28DB9E9-EBA9-4CC2-8858-7820C058BFCB}">
      <dgm:prSet/>
      <dgm:spPr>
        <a:ln w="38100">
          <a:solidFill>
            <a:schemeClr val="accent1">
              <a:lumMod val="50000"/>
            </a:schemeClr>
          </a:solidFill>
        </a:ln>
      </dgm:spPr>
      <dgm:t>
        <a:bodyPr/>
        <a:lstStyle/>
        <a:p>
          <a:endParaRPr lang="en-GB" dirty="0"/>
        </a:p>
      </dgm:t>
    </dgm:pt>
    <dgm:pt modelId="{9850E180-5679-49FC-BFDC-1B2CD8F41101}">
      <dgm:prSet/>
      <dgm:spPr>
        <a:solidFill>
          <a:schemeClr val="accent1"/>
        </a:solidFill>
      </dgm:spPr>
      <dgm:t>
        <a:bodyPr/>
        <a:lstStyle/>
        <a:p>
          <a:r>
            <a:rPr lang="en-GB" dirty="0">
              <a:latin typeface="Arial" panose="020B0604020202020204" pitchFamily="34" charset="0"/>
              <a:cs typeface="Arial" panose="020B0604020202020204" pitchFamily="34" charset="0"/>
            </a:rPr>
            <a:t>Move to Independent Scrutineer arrangements, with partners chairing delegated safeguarding partners group</a:t>
          </a:r>
        </a:p>
      </dgm:t>
    </dgm:pt>
    <dgm:pt modelId="{3E9DAC75-F3D2-40DC-91E8-E8835FF60500}" type="parTrans" cxnId="{EB6B26D8-8696-46AC-A4DA-586402A3ADFA}">
      <dgm:prSet/>
      <dgm:spPr/>
      <dgm:t>
        <a:bodyPr/>
        <a:lstStyle/>
        <a:p>
          <a:endParaRPr lang="en-GB"/>
        </a:p>
      </dgm:t>
    </dgm:pt>
    <dgm:pt modelId="{1F4ABF51-F008-4DC3-AF98-4728ACD28AC0}" type="sibTrans" cxnId="{EB6B26D8-8696-46AC-A4DA-586402A3ADFA}">
      <dgm:prSet/>
      <dgm:spPr>
        <a:ln w="38100">
          <a:solidFill>
            <a:schemeClr val="accent1">
              <a:lumMod val="50000"/>
            </a:schemeClr>
          </a:solidFill>
        </a:ln>
      </dgm:spPr>
      <dgm:t>
        <a:bodyPr/>
        <a:lstStyle/>
        <a:p>
          <a:endParaRPr lang="en-GB" dirty="0"/>
        </a:p>
      </dgm:t>
    </dgm:pt>
    <dgm:pt modelId="{4952AD85-1009-4469-893D-06AB67747D18}">
      <dgm:prSet/>
      <dgm:spPr>
        <a:solidFill>
          <a:schemeClr val="accent1"/>
        </a:solidFill>
      </dgm:spPr>
      <dgm:t>
        <a:bodyPr/>
        <a:lstStyle/>
        <a:p>
          <a:r>
            <a:rPr lang="en-GB" dirty="0">
              <a:latin typeface="Arial" panose="020B0604020202020204" pitchFamily="34" charset="0"/>
              <a:cs typeface="Arial" panose="020B0604020202020204" pitchFamily="34" charset="0"/>
            </a:rPr>
            <a:t>Full update of multi-agency safeguarding policies, procedures and guidance. Embed strengthened protocols between key statutory boards</a:t>
          </a:r>
        </a:p>
      </dgm:t>
    </dgm:pt>
    <dgm:pt modelId="{52A2A202-BF40-4C5B-8892-F4AC9FEC5254}" type="parTrans" cxnId="{1BAB3A59-B9C5-4FEF-ACF4-9EC68831B1DF}">
      <dgm:prSet/>
      <dgm:spPr/>
      <dgm:t>
        <a:bodyPr/>
        <a:lstStyle/>
        <a:p>
          <a:endParaRPr lang="en-GB"/>
        </a:p>
      </dgm:t>
    </dgm:pt>
    <dgm:pt modelId="{C0AEEDC5-C6F1-466E-A351-9EBC5CA81A19}" type="sibTrans" cxnId="{1BAB3A59-B9C5-4FEF-ACF4-9EC68831B1DF}">
      <dgm:prSet/>
      <dgm:spPr>
        <a:ln w="38100">
          <a:solidFill>
            <a:schemeClr val="accent1">
              <a:lumMod val="50000"/>
            </a:schemeClr>
          </a:solidFill>
        </a:ln>
      </dgm:spPr>
      <dgm:t>
        <a:bodyPr/>
        <a:lstStyle/>
        <a:p>
          <a:endParaRPr lang="en-GB" dirty="0"/>
        </a:p>
      </dgm:t>
    </dgm:pt>
    <dgm:pt modelId="{9193AE6C-F8A5-4B4A-8BA2-F11D98007607}">
      <dgm:prSet/>
      <dgm:spPr>
        <a:solidFill>
          <a:schemeClr val="accent1"/>
        </a:solidFill>
      </dgm:spPr>
      <dgm:t>
        <a:bodyPr/>
        <a:lstStyle/>
        <a:p>
          <a:r>
            <a:rPr lang="en-GB" b="1" dirty="0">
              <a:latin typeface="Arial" panose="020B0604020202020204" pitchFamily="34" charset="0"/>
              <a:cs typeface="Arial" panose="020B0604020202020204" pitchFamily="34" charset="0"/>
            </a:rPr>
            <a:t>June 25: </a:t>
          </a:r>
          <a:r>
            <a:rPr lang="en-GB" dirty="0">
              <a:latin typeface="Arial" panose="020B0604020202020204" pitchFamily="34" charset="0"/>
              <a:cs typeface="Arial" panose="020B0604020202020204" pitchFamily="34" charset="0"/>
            </a:rPr>
            <a:t>Annual conference summit for multi-agency practitioners </a:t>
          </a:r>
          <a:endParaRPr lang="en-US" dirty="0">
            <a:latin typeface="Arial" panose="020B0604020202020204" pitchFamily="34" charset="0"/>
            <a:cs typeface="Arial" panose="020B0604020202020204" pitchFamily="34" charset="0"/>
          </a:endParaRPr>
        </a:p>
      </dgm:t>
    </dgm:pt>
    <dgm:pt modelId="{49FF2026-347D-4396-8F20-C7EFC3C5FA15}" type="parTrans" cxnId="{54B6E54B-3BBC-47C2-B885-5D457BAD64E1}">
      <dgm:prSet/>
      <dgm:spPr/>
      <dgm:t>
        <a:bodyPr/>
        <a:lstStyle/>
        <a:p>
          <a:endParaRPr lang="en-GB"/>
        </a:p>
      </dgm:t>
    </dgm:pt>
    <dgm:pt modelId="{D7CD2A5D-16E2-4333-90C5-82A831EB1C72}" type="sibTrans" cxnId="{54B6E54B-3BBC-47C2-B885-5D457BAD64E1}">
      <dgm:prSet/>
      <dgm:spPr>
        <a:ln w="38100">
          <a:solidFill>
            <a:schemeClr val="accent1">
              <a:lumMod val="50000"/>
            </a:schemeClr>
          </a:solidFill>
        </a:ln>
      </dgm:spPr>
      <dgm:t>
        <a:bodyPr/>
        <a:lstStyle/>
        <a:p>
          <a:endParaRPr lang="en-GB" dirty="0"/>
        </a:p>
      </dgm:t>
    </dgm:pt>
    <dgm:pt modelId="{9B2CA7B1-0475-4AF9-BCB2-E198E08C781A}">
      <dgm:prSet/>
      <dgm:spPr>
        <a:solidFill>
          <a:schemeClr val="accent1"/>
        </a:solidFill>
      </dgm:spPr>
      <dgm:t>
        <a:bodyPr/>
        <a:lstStyle/>
        <a:p>
          <a:r>
            <a:rPr lang="en-US" b="1" dirty="0">
              <a:latin typeface="Arial" panose="020B0604020202020204" pitchFamily="34" charset="0"/>
              <a:cs typeface="Arial" panose="020B0604020202020204" pitchFamily="34" charset="0"/>
            </a:rPr>
            <a:t>Jan 26: </a:t>
          </a:r>
          <a:r>
            <a:rPr lang="en-US" dirty="0">
              <a:latin typeface="Arial" panose="020B0604020202020204" pitchFamily="34" charset="0"/>
              <a:cs typeface="Arial" panose="020B0604020202020204" pitchFamily="34" charset="0"/>
            </a:rPr>
            <a:t>launched test &amp; learn pilot for multi-agency child protection teams as part of Families First reforms</a:t>
          </a:r>
        </a:p>
      </dgm:t>
    </dgm:pt>
    <dgm:pt modelId="{8D92A2CD-AB76-4A5B-8814-F336B29F9737}" type="parTrans" cxnId="{BAFD33FC-7B31-43F1-88D0-ACA2CA3E259C}">
      <dgm:prSet/>
      <dgm:spPr/>
      <dgm:t>
        <a:bodyPr/>
        <a:lstStyle/>
        <a:p>
          <a:endParaRPr lang="en-GB"/>
        </a:p>
      </dgm:t>
    </dgm:pt>
    <dgm:pt modelId="{B276F25A-09E7-4D6A-98F2-B8E8E48EA1D0}" type="sibTrans" cxnId="{BAFD33FC-7B31-43F1-88D0-ACA2CA3E259C}">
      <dgm:prSet/>
      <dgm:spPr/>
      <dgm:t>
        <a:bodyPr/>
        <a:lstStyle/>
        <a:p>
          <a:endParaRPr lang="en-GB"/>
        </a:p>
      </dgm:t>
    </dgm:pt>
    <dgm:pt modelId="{9CF02B9D-F07A-4607-BFCF-186043D82AC5}">
      <dgm:prSet/>
      <dgm:spPr>
        <a:solidFill>
          <a:schemeClr val="accent1"/>
        </a:solidFill>
      </dgm:spPr>
      <dgm:t>
        <a:bodyPr/>
        <a:lstStyle/>
        <a:p>
          <a:r>
            <a:rPr lang="en-GB" b="1" dirty="0">
              <a:latin typeface="Arial" panose="020B0604020202020204" pitchFamily="34" charset="0"/>
              <a:cs typeface="Arial" panose="020B0604020202020204" pitchFamily="34" charset="0"/>
            </a:rPr>
            <a:t>Spring 25: </a:t>
          </a:r>
          <a:r>
            <a:rPr lang="en-GB" dirty="0">
              <a:latin typeface="Arial" panose="020B0604020202020204" pitchFamily="34" charset="0"/>
              <a:cs typeface="Arial" panose="020B0604020202020204" pitchFamily="34" charset="0"/>
            </a:rPr>
            <a:t>partnership work to further embed Oxfordshire’s family safeguarding approach</a:t>
          </a:r>
        </a:p>
      </dgm:t>
    </dgm:pt>
    <dgm:pt modelId="{0D952A4A-0FF2-4827-BA7A-B4E11EA17BCD}" type="parTrans" cxnId="{70223B43-064B-438F-BA00-49E5FFF6099D}">
      <dgm:prSet/>
      <dgm:spPr/>
      <dgm:t>
        <a:bodyPr/>
        <a:lstStyle/>
        <a:p>
          <a:endParaRPr lang="en-GB"/>
        </a:p>
      </dgm:t>
    </dgm:pt>
    <dgm:pt modelId="{1780F3C9-8815-47DF-BE55-D8E0097CFD7B}" type="sibTrans" cxnId="{70223B43-064B-438F-BA00-49E5FFF6099D}">
      <dgm:prSet/>
      <dgm:spPr>
        <a:ln w="38100">
          <a:solidFill>
            <a:schemeClr val="accent1">
              <a:lumMod val="50000"/>
            </a:schemeClr>
          </a:solidFill>
        </a:ln>
      </dgm:spPr>
      <dgm:t>
        <a:bodyPr/>
        <a:lstStyle/>
        <a:p>
          <a:endParaRPr lang="en-GB" dirty="0"/>
        </a:p>
      </dgm:t>
    </dgm:pt>
    <dgm:pt modelId="{0A1DEFE2-2A56-4F56-A982-079A045DE52B}" type="pres">
      <dgm:prSet presAssocID="{472CB834-8177-4BC7-A00C-6395E215DA41}" presName="Name0" presStyleCnt="0">
        <dgm:presLayoutVars>
          <dgm:dir/>
          <dgm:resizeHandles val="exact"/>
        </dgm:presLayoutVars>
      </dgm:prSet>
      <dgm:spPr/>
    </dgm:pt>
    <dgm:pt modelId="{ED208D96-A5B4-4C8B-9158-EAC9D1AF260F}" type="pres">
      <dgm:prSet presAssocID="{D3CA06F8-CB66-44F3-B44D-CE4B85D29DC2}" presName="node" presStyleLbl="node1" presStyleIdx="0" presStyleCnt="9">
        <dgm:presLayoutVars>
          <dgm:bulletEnabled val="1"/>
        </dgm:presLayoutVars>
      </dgm:prSet>
      <dgm:spPr/>
    </dgm:pt>
    <dgm:pt modelId="{B3614510-E40C-4EA6-86A3-2335C5C80397}" type="pres">
      <dgm:prSet presAssocID="{557BC8A9-6EFC-4843-AA09-F68E88EEEB99}" presName="sibTrans" presStyleLbl="sibTrans1D1" presStyleIdx="0" presStyleCnt="8"/>
      <dgm:spPr/>
    </dgm:pt>
    <dgm:pt modelId="{99EFFF72-5D61-4AED-B8D9-CAF662866CEF}" type="pres">
      <dgm:prSet presAssocID="{557BC8A9-6EFC-4843-AA09-F68E88EEEB99}" presName="connectorText" presStyleLbl="sibTrans1D1" presStyleIdx="0" presStyleCnt="8"/>
      <dgm:spPr/>
    </dgm:pt>
    <dgm:pt modelId="{B970439D-42DE-44EC-99EB-74815F7CD28E}" type="pres">
      <dgm:prSet presAssocID="{1451ED3A-FB7E-47F1-9A47-F36B91D7F521}" presName="node" presStyleLbl="node1" presStyleIdx="1" presStyleCnt="9">
        <dgm:presLayoutVars>
          <dgm:bulletEnabled val="1"/>
        </dgm:presLayoutVars>
      </dgm:prSet>
      <dgm:spPr/>
    </dgm:pt>
    <dgm:pt modelId="{59A5A56D-DC20-4E04-A767-EC15E37B8729}" type="pres">
      <dgm:prSet presAssocID="{1D5189EB-5C70-493C-A18A-D3F55913E2F0}" presName="sibTrans" presStyleLbl="sibTrans1D1" presStyleIdx="1" presStyleCnt="8"/>
      <dgm:spPr/>
    </dgm:pt>
    <dgm:pt modelId="{CA0D93D4-B248-4C5D-8D15-EF32906171B5}" type="pres">
      <dgm:prSet presAssocID="{1D5189EB-5C70-493C-A18A-D3F55913E2F0}" presName="connectorText" presStyleLbl="sibTrans1D1" presStyleIdx="1" presStyleCnt="8"/>
      <dgm:spPr/>
    </dgm:pt>
    <dgm:pt modelId="{6677D3CD-BB54-4B62-BD6B-6AB102D8A251}" type="pres">
      <dgm:prSet presAssocID="{A6B5279D-BC19-4AD1-B708-CB3C288D1341}" presName="node" presStyleLbl="node1" presStyleIdx="2" presStyleCnt="9">
        <dgm:presLayoutVars>
          <dgm:bulletEnabled val="1"/>
        </dgm:presLayoutVars>
      </dgm:prSet>
      <dgm:spPr/>
    </dgm:pt>
    <dgm:pt modelId="{0299B9C0-C9CE-4077-BC4B-C98F0EB0188A}" type="pres">
      <dgm:prSet presAssocID="{7BE125F0-3CCE-4E9F-8537-585A59DD4F92}" presName="sibTrans" presStyleLbl="sibTrans1D1" presStyleIdx="2" presStyleCnt="8"/>
      <dgm:spPr/>
    </dgm:pt>
    <dgm:pt modelId="{31E69561-2EA6-417D-8C32-AF22AD3892FF}" type="pres">
      <dgm:prSet presAssocID="{7BE125F0-3CCE-4E9F-8537-585A59DD4F92}" presName="connectorText" presStyleLbl="sibTrans1D1" presStyleIdx="2" presStyleCnt="8"/>
      <dgm:spPr/>
    </dgm:pt>
    <dgm:pt modelId="{C2BD2C56-F9F2-4084-A620-6A19EDCF573F}" type="pres">
      <dgm:prSet presAssocID="{75D00816-69C1-4ED6-A99B-2B438FED0981}" presName="node" presStyleLbl="node1" presStyleIdx="3" presStyleCnt="9">
        <dgm:presLayoutVars>
          <dgm:bulletEnabled val="1"/>
        </dgm:presLayoutVars>
      </dgm:prSet>
      <dgm:spPr/>
    </dgm:pt>
    <dgm:pt modelId="{32F513A9-B70D-4277-8879-94380E5403D5}" type="pres">
      <dgm:prSet presAssocID="{4F78AA7B-E9D6-440D-BFD8-CC0044506F4F}" presName="sibTrans" presStyleLbl="sibTrans1D1" presStyleIdx="3" presStyleCnt="8"/>
      <dgm:spPr/>
    </dgm:pt>
    <dgm:pt modelId="{421A9AF1-B4F5-48FC-BD7A-0BCE78C5334D}" type="pres">
      <dgm:prSet presAssocID="{4F78AA7B-E9D6-440D-BFD8-CC0044506F4F}" presName="connectorText" presStyleLbl="sibTrans1D1" presStyleIdx="3" presStyleCnt="8"/>
      <dgm:spPr/>
    </dgm:pt>
    <dgm:pt modelId="{CE7826E7-CE49-4170-948A-6348D9D68AD9}" type="pres">
      <dgm:prSet presAssocID="{9850E180-5679-49FC-BFDC-1B2CD8F41101}" presName="node" presStyleLbl="node1" presStyleIdx="4" presStyleCnt="9">
        <dgm:presLayoutVars>
          <dgm:bulletEnabled val="1"/>
        </dgm:presLayoutVars>
      </dgm:prSet>
      <dgm:spPr/>
    </dgm:pt>
    <dgm:pt modelId="{4F0E5F06-1F38-490A-8C30-5797B63A7331}" type="pres">
      <dgm:prSet presAssocID="{1F4ABF51-F008-4DC3-AF98-4728ACD28AC0}" presName="sibTrans" presStyleLbl="sibTrans1D1" presStyleIdx="4" presStyleCnt="8"/>
      <dgm:spPr/>
    </dgm:pt>
    <dgm:pt modelId="{AB99B37C-29E7-4FE9-88CA-3AAE030E3B0F}" type="pres">
      <dgm:prSet presAssocID="{1F4ABF51-F008-4DC3-AF98-4728ACD28AC0}" presName="connectorText" presStyleLbl="sibTrans1D1" presStyleIdx="4" presStyleCnt="8"/>
      <dgm:spPr/>
    </dgm:pt>
    <dgm:pt modelId="{9F0DBDCB-F898-4A42-9262-83E15148DD23}" type="pres">
      <dgm:prSet presAssocID="{4952AD85-1009-4469-893D-06AB67747D18}" presName="node" presStyleLbl="node1" presStyleIdx="5" presStyleCnt="9">
        <dgm:presLayoutVars>
          <dgm:bulletEnabled val="1"/>
        </dgm:presLayoutVars>
      </dgm:prSet>
      <dgm:spPr/>
    </dgm:pt>
    <dgm:pt modelId="{E8EB686B-95EB-40D7-8ADE-BABF41321CCE}" type="pres">
      <dgm:prSet presAssocID="{C0AEEDC5-C6F1-466E-A351-9EBC5CA81A19}" presName="sibTrans" presStyleLbl="sibTrans1D1" presStyleIdx="5" presStyleCnt="8"/>
      <dgm:spPr/>
    </dgm:pt>
    <dgm:pt modelId="{5337EE3A-D024-49B5-8D92-40DA841847F6}" type="pres">
      <dgm:prSet presAssocID="{C0AEEDC5-C6F1-466E-A351-9EBC5CA81A19}" presName="connectorText" presStyleLbl="sibTrans1D1" presStyleIdx="5" presStyleCnt="8"/>
      <dgm:spPr/>
    </dgm:pt>
    <dgm:pt modelId="{6D2C7A85-9B4C-4997-AC8E-1012C2BDECF1}" type="pres">
      <dgm:prSet presAssocID="{9CF02B9D-F07A-4607-BFCF-186043D82AC5}" presName="node" presStyleLbl="node1" presStyleIdx="6" presStyleCnt="9">
        <dgm:presLayoutVars>
          <dgm:bulletEnabled val="1"/>
        </dgm:presLayoutVars>
      </dgm:prSet>
      <dgm:spPr/>
    </dgm:pt>
    <dgm:pt modelId="{A7460119-08E0-4908-88C7-C2A6F96D3DCD}" type="pres">
      <dgm:prSet presAssocID="{1780F3C9-8815-47DF-BE55-D8E0097CFD7B}" presName="sibTrans" presStyleLbl="sibTrans1D1" presStyleIdx="6" presStyleCnt="8"/>
      <dgm:spPr/>
    </dgm:pt>
    <dgm:pt modelId="{BDFFB73E-FE9F-4AF9-86B2-C277B12D0D66}" type="pres">
      <dgm:prSet presAssocID="{1780F3C9-8815-47DF-BE55-D8E0097CFD7B}" presName="connectorText" presStyleLbl="sibTrans1D1" presStyleIdx="6" presStyleCnt="8"/>
      <dgm:spPr/>
    </dgm:pt>
    <dgm:pt modelId="{76123470-0F5A-4661-8802-3C6FB4CEA72F}" type="pres">
      <dgm:prSet presAssocID="{9193AE6C-F8A5-4B4A-8BA2-F11D98007607}" presName="node" presStyleLbl="node1" presStyleIdx="7" presStyleCnt="9">
        <dgm:presLayoutVars>
          <dgm:bulletEnabled val="1"/>
        </dgm:presLayoutVars>
      </dgm:prSet>
      <dgm:spPr/>
    </dgm:pt>
    <dgm:pt modelId="{29F98B84-47F9-4F26-9F34-7D53A0563C7B}" type="pres">
      <dgm:prSet presAssocID="{D7CD2A5D-16E2-4333-90C5-82A831EB1C72}" presName="sibTrans" presStyleLbl="sibTrans1D1" presStyleIdx="7" presStyleCnt="8"/>
      <dgm:spPr/>
    </dgm:pt>
    <dgm:pt modelId="{C1BAA365-3010-4791-A9BA-2852F064FC88}" type="pres">
      <dgm:prSet presAssocID="{D7CD2A5D-16E2-4333-90C5-82A831EB1C72}" presName="connectorText" presStyleLbl="sibTrans1D1" presStyleIdx="7" presStyleCnt="8"/>
      <dgm:spPr/>
    </dgm:pt>
    <dgm:pt modelId="{76A56196-17ED-43EB-9742-5FE3326AE5DD}" type="pres">
      <dgm:prSet presAssocID="{9B2CA7B1-0475-4AF9-BCB2-E198E08C781A}" presName="node" presStyleLbl="node1" presStyleIdx="8" presStyleCnt="9">
        <dgm:presLayoutVars>
          <dgm:bulletEnabled val="1"/>
        </dgm:presLayoutVars>
      </dgm:prSet>
      <dgm:spPr/>
    </dgm:pt>
  </dgm:ptLst>
  <dgm:cxnLst>
    <dgm:cxn modelId="{3B4F3F08-FD34-42B4-AA2A-566A6D244081}" type="presOf" srcId="{4952AD85-1009-4469-893D-06AB67747D18}" destId="{9F0DBDCB-F898-4A42-9262-83E15148DD23}" srcOrd="0" destOrd="0" presId="urn:microsoft.com/office/officeart/2005/8/layout/bProcess3"/>
    <dgm:cxn modelId="{70DC8516-37B5-4FEC-9D5C-C620E3ED5351}" type="presOf" srcId="{4F78AA7B-E9D6-440D-BFD8-CC0044506F4F}" destId="{421A9AF1-B4F5-48FC-BD7A-0BCE78C5334D}" srcOrd="1" destOrd="0" presId="urn:microsoft.com/office/officeart/2005/8/layout/bProcess3"/>
    <dgm:cxn modelId="{A47A7917-04B7-47EE-A0EB-81A4E2B87290}" type="presOf" srcId="{C0AEEDC5-C6F1-466E-A351-9EBC5CA81A19}" destId="{5337EE3A-D024-49B5-8D92-40DA841847F6}" srcOrd="1" destOrd="0" presId="urn:microsoft.com/office/officeart/2005/8/layout/bProcess3"/>
    <dgm:cxn modelId="{7B396935-545C-463D-BB6F-4E5AFBF34D37}" type="presOf" srcId="{D7CD2A5D-16E2-4333-90C5-82A831EB1C72}" destId="{C1BAA365-3010-4791-A9BA-2852F064FC88}" srcOrd="1" destOrd="0" presId="urn:microsoft.com/office/officeart/2005/8/layout/bProcess3"/>
    <dgm:cxn modelId="{FE1E7B3B-B0D4-4FAA-9C5E-998A68B2E017}" type="presOf" srcId="{7BE125F0-3CCE-4E9F-8537-585A59DD4F92}" destId="{0299B9C0-C9CE-4077-BC4B-C98F0EB0188A}" srcOrd="0" destOrd="0" presId="urn:microsoft.com/office/officeart/2005/8/layout/bProcess3"/>
    <dgm:cxn modelId="{AA46773E-D1B7-4556-83E3-83FAAD4241B4}" type="presOf" srcId="{9193AE6C-F8A5-4B4A-8BA2-F11D98007607}" destId="{76123470-0F5A-4661-8802-3C6FB4CEA72F}" srcOrd="0" destOrd="0" presId="urn:microsoft.com/office/officeart/2005/8/layout/bProcess3"/>
    <dgm:cxn modelId="{B15EF93E-3B96-434C-B3A4-CD5356CD9234}" type="presOf" srcId="{9CF02B9D-F07A-4607-BFCF-186043D82AC5}" destId="{6D2C7A85-9B4C-4997-AC8E-1012C2BDECF1}" srcOrd="0" destOrd="0" presId="urn:microsoft.com/office/officeart/2005/8/layout/bProcess3"/>
    <dgm:cxn modelId="{D01C9540-CBAF-4439-86A2-BB54E683F6DE}" srcId="{472CB834-8177-4BC7-A00C-6395E215DA41}" destId="{D3CA06F8-CB66-44F3-B44D-CE4B85D29DC2}" srcOrd="0" destOrd="0" parTransId="{B4EA3906-D3D8-41F4-958A-87A04D9FAAEF}" sibTransId="{557BC8A9-6EFC-4843-AA09-F68E88EEEB99}"/>
    <dgm:cxn modelId="{E339F642-8385-4C7F-BCF2-402771B83A10}" type="presOf" srcId="{557BC8A9-6EFC-4843-AA09-F68E88EEEB99}" destId="{B3614510-E40C-4EA6-86A3-2335C5C80397}" srcOrd="0" destOrd="0" presId="urn:microsoft.com/office/officeart/2005/8/layout/bProcess3"/>
    <dgm:cxn modelId="{70223B43-064B-438F-BA00-49E5FFF6099D}" srcId="{472CB834-8177-4BC7-A00C-6395E215DA41}" destId="{9CF02B9D-F07A-4607-BFCF-186043D82AC5}" srcOrd="6" destOrd="0" parTransId="{0D952A4A-0FF2-4827-BA7A-B4E11EA17BCD}" sibTransId="{1780F3C9-8815-47DF-BE55-D8E0097CFD7B}"/>
    <dgm:cxn modelId="{BBA7AC63-4E26-407A-BD8D-F45747F6A64F}" type="presOf" srcId="{D3CA06F8-CB66-44F3-B44D-CE4B85D29DC2}" destId="{ED208D96-A5B4-4C8B-9158-EAC9D1AF260F}" srcOrd="0" destOrd="0" presId="urn:microsoft.com/office/officeart/2005/8/layout/bProcess3"/>
    <dgm:cxn modelId="{3B426765-8CB1-4FA9-AF3B-D4279305CDED}" type="presOf" srcId="{1780F3C9-8815-47DF-BE55-D8E0097CFD7B}" destId="{A7460119-08E0-4908-88C7-C2A6F96D3DCD}" srcOrd="0" destOrd="0" presId="urn:microsoft.com/office/officeart/2005/8/layout/bProcess3"/>
    <dgm:cxn modelId="{A2302466-F942-4592-946E-D9A916482C6F}" type="presOf" srcId="{75D00816-69C1-4ED6-A99B-2B438FED0981}" destId="{C2BD2C56-F9F2-4084-A620-6A19EDCF573F}" srcOrd="0" destOrd="0" presId="urn:microsoft.com/office/officeart/2005/8/layout/bProcess3"/>
    <dgm:cxn modelId="{B747624B-D07E-47A8-9C0D-4A0E7A8F8896}" type="presOf" srcId="{1D5189EB-5C70-493C-A18A-D3F55913E2F0}" destId="{59A5A56D-DC20-4E04-A767-EC15E37B8729}" srcOrd="0" destOrd="0" presId="urn:microsoft.com/office/officeart/2005/8/layout/bProcess3"/>
    <dgm:cxn modelId="{54B6E54B-3BBC-47C2-B885-5D457BAD64E1}" srcId="{472CB834-8177-4BC7-A00C-6395E215DA41}" destId="{9193AE6C-F8A5-4B4A-8BA2-F11D98007607}" srcOrd="7" destOrd="0" parTransId="{49FF2026-347D-4396-8F20-C7EFC3C5FA15}" sibTransId="{D7CD2A5D-16E2-4333-90C5-82A831EB1C72}"/>
    <dgm:cxn modelId="{D943734C-0CC1-4FA0-BA39-542A61A8C383}" type="presOf" srcId="{9850E180-5679-49FC-BFDC-1B2CD8F41101}" destId="{CE7826E7-CE49-4170-948A-6348D9D68AD9}" srcOrd="0" destOrd="0" presId="urn:microsoft.com/office/officeart/2005/8/layout/bProcess3"/>
    <dgm:cxn modelId="{2212844E-1063-492D-8A85-8F53541706C2}" type="presOf" srcId="{1F4ABF51-F008-4DC3-AF98-4728ACD28AC0}" destId="{AB99B37C-29E7-4FE9-88CA-3AAE030E3B0F}" srcOrd="1" destOrd="0" presId="urn:microsoft.com/office/officeart/2005/8/layout/bProcess3"/>
    <dgm:cxn modelId="{944CA44E-7246-4279-BE91-69735E7C13AA}" type="presOf" srcId="{9B2CA7B1-0475-4AF9-BCB2-E198E08C781A}" destId="{76A56196-17ED-43EB-9742-5FE3326AE5DD}" srcOrd="0" destOrd="0" presId="urn:microsoft.com/office/officeart/2005/8/layout/bProcess3"/>
    <dgm:cxn modelId="{A786F352-E224-4F45-8FF3-ACFFAA12C21F}" type="presOf" srcId="{C0AEEDC5-C6F1-466E-A351-9EBC5CA81A19}" destId="{E8EB686B-95EB-40D7-8ADE-BABF41321CCE}" srcOrd="0" destOrd="0" presId="urn:microsoft.com/office/officeart/2005/8/layout/bProcess3"/>
    <dgm:cxn modelId="{708B8457-BC37-408A-9364-1036E45D24C8}" type="presOf" srcId="{1780F3C9-8815-47DF-BE55-D8E0097CFD7B}" destId="{BDFFB73E-FE9F-4AF9-86B2-C277B12D0D66}" srcOrd="1" destOrd="0" presId="urn:microsoft.com/office/officeart/2005/8/layout/bProcess3"/>
    <dgm:cxn modelId="{1BAB3A59-B9C5-4FEF-ACF4-9EC68831B1DF}" srcId="{472CB834-8177-4BC7-A00C-6395E215DA41}" destId="{4952AD85-1009-4469-893D-06AB67747D18}" srcOrd="5" destOrd="0" parTransId="{52A2A202-BF40-4C5B-8892-F4AC9FEC5254}" sibTransId="{C0AEEDC5-C6F1-466E-A351-9EBC5CA81A19}"/>
    <dgm:cxn modelId="{7704A886-87E7-460C-BC01-216E00FD50C6}" type="presOf" srcId="{7BE125F0-3CCE-4E9F-8537-585A59DD4F92}" destId="{31E69561-2EA6-417D-8C32-AF22AD3892FF}" srcOrd="1" destOrd="0" presId="urn:microsoft.com/office/officeart/2005/8/layout/bProcess3"/>
    <dgm:cxn modelId="{99B61988-40D7-4E80-80FF-A9A08CAE203C}" srcId="{472CB834-8177-4BC7-A00C-6395E215DA41}" destId="{1451ED3A-FB7E-47F1-9A47-F36B91D7F521}" srcOrd="1" destOrd="0" parTransId="{150EAABB-4C9D-4D47-A09D-129F7B5717CF}" sibTransId="{1D5189EB-5C70-493C-A18A-D3F55913E2F0}"/>
    <dgm:cxn modelId="{B381CA97-AFE5-455D-B5AF-E63B0D943235}" type="presOf" srcId="{D7CD2A5D-16E2-4333-90C5-82A831EB1C72}" destId="{29F98B84-47F9-4F26-9F34-7D53A0563C7B}" srcOrd="0" destOrd="0" presId="urn:microsoft.com/office/officeart/2005/8/layout/bProcess3"/>
    <dgm:cxn modelId="{9377219F-3DBD-47EB-8043-0113442F4E64}" type="presOf" srcId="{1F4ABF51-F008-4DC3-AF98-4728ACD28AC0}" destId="{4F0E5F06-1F38-490A-8C30-5797B63A7331}" srcOrd="0" destOrd="0" presId="urn:microsoft.com/office/officeart/2005/8/layout/bProcess3"/>
    <dgm:cxn modelId="{43D689A1-868E-455A-A8BA-F2FADBE43008}" type="presOf" srcId="{1D5189EB-5C70-493C-A18A-D3F55913E2F0}" destId="{CA0D93D4-B248-4C5D-8D15-EF32906171B5}" srcOrd="1" destOrd="0" presId="urn:microsoft.com/office/officeart/2005/8/layout/bProcess3"/>
    <dgm:cxn modelId="{F961C5A6-2378-4606-BAA9-282BF247E68E}" type="presOf" srcId="{4F78AA7B-E9D6-440D-BFD8-CC0044506F4F}" destId="{32F513A9-B70D-4277-8879-94380E5403D5}" srcOrd="0" destOrd="0" presId="urn:microsoft.com/office/officeart/2005/8/layout/bProcess3"/>
    <dgm:cxn modelId="{C06C72CF-0E74-46BB-BD2D-86FA0C9AE8B4}" type="presOf" srcId="{472CB834-8177-4BC7-A00C-6395E215DA41}" destId="{0A1DEFE2-2A56-4F56-A982-079A045DE52B}" srcOrd="0" destOrd="0" presId="urn:microsoft.com/office/officeart/2005/8/layout/bProcess3"/>
    <dgm:cxn modelId="{EB6B26D8-8696-46AC-A4DA-586402A3ADFA}" srcId="{472CB834-8177-4BC7-A00C-6395E215DA41}" destId="{9850E180-5679-49FC-BFDC-1B2CD8F41101}" srcOrd="4" destOrd="0" parTransId="{3E9DAC75-F3D2-40DC-91E8-E8835FF60500}" sibTransId="{1F4ABF51-F008-4DC3-AF98-4728ACD28AC0}"/>
    <dgm:cxn modelId="{6F5676DB-4358-4D90-AA54-978C5983A3EC}" type="presOf" srcId="{1451ED3A-FB7E-47F1-9A47-F36B91D7F521}" destId="{B970439D-42DE-44EC-99EB-74815F7CD28E}" srcOrd="0" destOrd="0" presId="urn:microsoft.com/office/officeart/2005/8/layout/bProcess3"/>
    <dgm:cxn modelId="{280A56E2-EFA1-470E-A31B-197F5DDF66C8}" type="presOf" srcId="{557BC8A9-6EFC-4843-AA09-F68E88EEEB99}" destId="{99EFFF72-5D61-4AED-B8D9-CAF662866CEF}" srcOrd="1" destOrd="0" presId="urn:microsoft.com/office/officeart/2005/8/layout/bProcess3"/>
    <dgm:cxn modelId="{133726E9-D733-4CE9-815A-49FF1CDF02F1}" type="presOf" srcId="{A6B5279D-BC19-4AD1-B708-CB3C288D1341}" destId="{6677D3CD-BB54-4B62-BD6B-6AB102D8A251}" srcOrd="0" destOrd="0" presId="urn:microsoft.com/office/officeart/2005/8/layout/bProcess3"/>
    <dgm:cxn modelId="{A28DB9E9-EBA9-4CC2-8858-7820C058BFCB}" srcId="{472CB834-8177-4BC7-A00C-6395E215DA41}" destId="{75D00816-69C1-4ED6-A99B-2B438FED0981}" srcOrd="3" destOrd="0" parTransId="{2ACCAF25-1854-4253-BD86-2991C224C27E}" sibTransId="{4F78AA7B-E9D6-440D-BFD8-CC0044506F4F}"/>
    <dgm:cxn modelId="{7ADAF4F9-F479-449F-95C2-2BDAB8EAF8FE}" srcId="{472CB834-8177-4BC7-A00C-6395E215DA41}" destId="{A6B5279D-BC19-4AD1-B708-CB3C288D1341}" srcOrd="2" destOrd="0" parTransId="{6B4A21F1-491E-4AA2-AB8B-49E14307A656}" sibTransId="{7BE125F0-3CCE-4E9F-8537-585A59DD4F92}"/>
    <dgm:cxn modelId="{BAFD33FC-7B31-43F1-88D0-ACA2CA3E259C}" srcId="{472CB834-8177-4BC7-A00C-6395E215DA41}" destId="{9B2CA7B1-0475-4AF9-BCB2-E198E08C781A}" srcOrd="8" destOrd="0" parTransId="{8D92A2CD-AB76-4A5B-8814-F336B29F9737}" sibTransId="{B276F25A-09E7-4D6A-98F2-B8E8E48EA1D0}"/>
    <dgm:cxn modelId="{8C914D95-5677-4180-9A65-7AE3BA4A557B}" type="presParOf" srcId="{0A1DEFE2-2A56-4F56-A982-079A045DE52B}" destId="{ED208D96-A5B4-4C8B-9158-EAC9D1AF260F}" srcOrd="0" destOrd="0" presId="urn:microsoft.com/office/officeart/2005/8/layout/bProcess3"/>
    <dgm:cxn modelId="{CD1A46C3-F410-4D4A-92BF-76C7C73ABBA6}" type="presParOf" srcId="{0A1DEFE2-2A56-4F56-A982-079A045DE52B}" destId="{B3614510-E40C-4EA6-86A3-2335C5C80397}" srcOrd="1" destOrd="0" presId="urn:microsoft.com/office/officeart/2005/8/layout/bProcess3"/>
    <dgm:cxn modelId="{94DAADC9-C20C-4637-BA2B-798842204C76}" type="presParOf" srcId="{B3614510-E40C-4EA6-86A3-2335C5C80397}" destId="{99EFFF72-5D61-4AED-B8D9-CAF662866CEF}" srcOrd="0" destOrd="0" presId="urn:microsoft.com/office/officeart/2005/8/layout/bProcess3"/>
    <dgm:cxn modelId="{99E095A9-DEDA-4892-9F57-B0AB5E050C0F}" type="presParOf" srcId="{0A1DEFE2-2A56-4F56-A982-079A045DE52B}" destId="{B970439D-42DE-44EC-99EB-74815F7CD28E}" srcOrd="2" destOrd="0" presId="urn:microsoft.com/office/officeart/2005/8/layout/bProcess3"/>
    <dgm:cxn modelId="{79A3E93C-BE94-4F14-BCE0-50BBD8DDD697}" type="presParOf" srcId="{0A1DEFE2-2A56-4F56-A982-079A045DE52B}" destId="{59A5A56D-DC20-4E04-A767-EC15E37B8729}" srcOrd="3" destOrd="0" presId="urn:microsoft.com/office/officeart/2005/8/layout/bProcess3"/>
    <dgm:cxn modelId="{FE603DAE-5B0B-4DF6-89B8-77BFF489C5FB}" type="presParOf" srcId="{59A5A56D-DC20-4E04-A767-EC15E37B8729}" destId="{CA0D93D4-B248-4C5D-8D15-EF32906171B5}" srcOrd="0" destOrd="0" presId="urn:microsoft.com/office/officeart/2005/8/layout/bProcess3"/>
    <dgm:cxn modelId="{0E9C358A-93DF-43AD-A119-CB64AF4D82AD}" type="presParOf" srcId="{0A1DEFE2-2A56-4F56-A982-079A045DE52B}" destId="{6677D3CD-BB54-4B62-BD6B-6AB102D8A251}" srcOrd="4" destOrd="0" presId="urn:microsoft.com/office/officeart/2005/8/layout/bProcess3"/>
    <dgm:cxn modelId="{3983DE4F-38F6-45A8-BD08-AE619AB36B20}" type="presParOf" srcId="{0A1DEFE2-2A56-4F56-A982-079A045DE52B}" destId="{0299B9C0-C9CE-4077-BC4B-C98F0EB0188A}" srcOrd="5" destOrd="0" presId="urn:microsoft.com/office/officeart/2005/8/layout/bProcess3"/>
    <dgm:cxn modelId="{DFCC0B18-B3AB-453A-9BFE-840B91A0939E}" type="presParOf" srcId="{0299B9C0-C9CE-4077-BC4B-C98F0EB0188A}" destId="{31E69561-2EA6-417D-8C32-AF22AD3892FF}" srcOrd="0" destOrd="0" presId="urn:microsoft.com/office/officeart/2005/8/layout/bProcess3"/>
    <dgm:cxn modelId="{0CA3E395-8196-437B-AB89-58ABA7646F30}" type="presParOf" srcId="{0A1DEFE2-2A56-4F56-A982-079A045DE52B}" destId="{C2BD2C56-F9F2-4084-A620-6A19EDCF573F}" srcOrd="6" destOrd="0" presId="urn:microsoft.com/office/officeart/2005/8/layout/bProcess3"/>
    <dgm:cxn modelId="{11880E85-3A54-4222-A794-51411DE276B8}" type="presParOf" srcId="{0A1DEFE2-2A56-4F56-A982-079A045DE52B}" destId="{32F513A9-B70D-4277-8879-94380E5403D5}" srcOrd="7" destOrd="0" presId="urn:microsoft.com/office/officeart/2005/8/layout/bProcess3"/>
    <dgm:cxn modelId="{5A603A56-9982-4975-B729-E68201578DEC}" type="presParOf" srcId="{32F513A9-B70D-4277-8879-94380E5403D5}" destId="{421A9AF1-B4F5-48FC-BD7A-0BCE78C5334D}" srcOrd="0" destOrd="0" presId="urn:microsoft.com/office/officeart/2005/8/layout/bProcess3"/>
    <dgm:cxn modelId="{CD36B2EE-18D9-4553-8510-66B76131558E}" type="presParOf" srcId="{0A1DEFE2-2A56-4F56-A982-079A045DE52B}" destId="{CE7826E7-CE49-4170-948A-6348D9D68AD9}" srcOrd="8" destOrd="0" presId="urn:microsoft.com/office/officeart/2005/8/layout/bProcess3"/>
    <dgm:cxn modelId="{F4D8AB96-B734-48AF-A5FE-27C2525C8F37}" type="presParOf" srcId="{0A1DEFE2-2A56-4F56-A982-079A045DE52B}" destId="{4F0E5F06-1F38-490A-8C30-5797B63A7331}" srcOrd="9" destOrd="0" presId="urn:microsoft.com/office/officeart/2005/8/layout/bProcess3"/>
    <dgm:cxn modelId="{89D8D682-3823-472F-BD6E-81707487FC45}" type="presParOf" srcId="{4F0E5F06-1F38-490A-8C30-5797B63A7331}" destId="{AB99B37C-29E7-4FE9-88CA-3AAE030E3B0F}" srcOrd="0" destOrd="0" presId="urn:microsoft.com/office/officeart/2005/8/layout/bProcess3"/>
    <dgm:cxn modelId="{48F575FF-F687-4C92-8519-56DDEB95CC94}" type="presParOf" srcId="{0A1DEFE2-2A56-4F56-A982-079A045DE52B}" destId="{9F0DBDCB-F898-4A42-9262-83E15148DD23}" srcOrd="10" destOrd="0" presId="urn:microsoft.com/office/officeart/2005/8/layout/bProcess3"/>
    <dgm:cxn modelId="{877121E5-D179-4E4E-8C43-1FDE6E9A98DA}" type="presParOf" srcId="{0A1DEFE2-2A56-4F56-A982-079A045DE52B}" destId="{E8EB686B-95EB-40D7-8ADE-BABF41321CCE}" srcOrd="11" destOrd="0" presId="urn:microsoft.com/office/officeart/2005/8/layout/bProcess3"/>
    <dgm:cxn modelId="{5503C6B1-8070-4B9E-848A-B9D43907CF1D}" type="presParOf" srcId="{E8EB686B-95EB-40D7-8ADE-BABF41321CCE}" destId="{5337EE3A-D024-49B5-8D92-40DA841847F6}" srcOrd="0" destOrd="0" presId="urn:microsoft.com/office/officeart/2005/8/layout/bProcess3"/>
    <dgm:cxn modelId="{6149E241-4609-4350-BAA7-C400BE027EC3}" type="presParOf" srcId="{0A1DEFE2-2A56-4F56-A982-079A045DE52B}" destId="{6D2C7A85-9B4C-4997-AC8E-1012C2BDECF1}" srcOrd="12" destOrd="0" presId="urn:microsoft.com/office/officeart/2005/8/layout/bProcess3"/>
    <dgm:cxn modelId="{E2A5A663-8A8D-46F8-A7F7-5803D60532B0}" type="presParOf" srcId="{0A1DEFE2-2A56-4F56-A982-079A045DE52B}" destId="{A7460119-08E0-4908-88C7-C2A6F96D3DCD}" srcOrd="13" destOrd="0" presId="urn:microsoft.com/office/officeart/2005/8/layout/bProcess3"/>
    <dgm:cxn modelId="{E506133B-7D6D-4DDC-9FD7-24DF18A9774B}" type="presParOf" srcId="{A7460119-08E0-4908-88C7-C2A6F96D3DCD}" destId="{BDFFB73E-FE9F-4AF9-86B2-C277B12D0D66}" srcOrd="0" destOrd="0" presId="urn:microsoft.com/office/officeart/2005/8/layout/bProcess3"/>
    <dgm:cxn modelId="{B7F3510A-CA92-41F4-91ED-489F0951163E}" type="presParOf" srcId="{0A1DEFE2-2A56-4F56-A982-079A045DE52B}" destId="{76123470-0F5A-4661-8802-3C6FB4CEA72F}" srcOrd="14" destOrd="0" presId="urn:microsoft.com/office/officeart/2005/8/layout/bProcess3"/>
    <dgm:cxn modelId="{9A7890A0-666D-4817-B38E-1E84DEEF6792}" type="presParOf" srcId="{0A1DEFE2-2A56-4F56-A982-079A045DE52B}" destId="{29F98B84-47F9-4F26-9F34-7D53A0563C7B}" srcOrd="15" destOrd="0" presId="urn:microsoft.com/office/officeart/2005/8/layout/bProcess3"/>
    <dgm:cxn modelId="{27B5D118-2E65-4395-8F90-D34DC3B409C1}" type="presParOf" srcId="{29F98B84-47F9-4F26-9F34-7D53A0563C7B}" destId="{C1BAA365-3010-4791-A9BA-2852F064FC88}" srcOrd="0" destOrd="0" presId="urn:microsoft.com/office/officeart/2005/8/layout/bProcess3"/>
    <dgm:cxn modelId="{335C40D9-243B-485A-B677-D8DB0C16D56F}" type="presParOf" srcId="{0A1DEFE2-2A56-4F56-A982-079A045DE52B}" destId="{76A56196-17ED-43EB-9742-5FE3326AE5DD}" srcOrd="16" destOrd="0" presId="urn:microsoft.com/office/officeart/2005/8/layout/bProcess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2900D9-29F4-4FD0-B293-6F031FF9298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C484E6F-C35B-4F38-97EC-56BAFB867AFC}">
      <dgm:prSet phldrT="[Text]"/>
      <dgm:spPr>
        <a:solidFill>
          <a:srgbClr val="2088CA"/>
        </a:solidFill>
      </dgm:spPr>
      <dgm:t>
        <a:bodyPr/>
        <a:lstStyle/>
        <a:p>
          <a:r>
            <a:rPr lang="en-GB" dirty="0">
              <a:latin typeface="Arial" panose="020B0604020202020204" pitchFamily="34" charset="0"/>
              <a:cs typeface="Arial" panose="020B0604020202020204" pitchFamily="34" charset="0"/>
            </a:rPr>
            <a:t>Multi-agency training offer</a:t>
          </a:r>
        </a:p>
      </dgm:t>
    </dgm:pt>
    <dgm:pt modelId="{2B7F381D-6AE7-48FC-968B-7828499AE70D}" type="parTrans" cxnId="{0548A36E-B623-43C5-AF96-8957AA62255D}">
      <dgm:prSet/>
      <dgm:spPr/>
      <dgm:t>
        <a:bodyPr/>
        <a:lstStyle/>
        <a:p>
          <a:endParaRPr lang="en-GB">
            <a:latin typeface="Arial" panose="020B0604020202020204" pitchFamily="34" charset="0"/>
            <a:cs typeface="Arial" panose="020B0604020202020204" pitchFamily="34" charset="0"/>
          </a:endParaRPr>
        </a:p>
      </dgm:t>
    </dgm:pt>
    <dgm:pt modelId="{E565D818-E02A-4767-BD95-1054FFE341BC}" type="sibTrans" cxnId="{0548A36E-B623-43C5-AF96-8957AA62255D}">
      <dgm:prSet/>
      <dgm:spPr/>
      <dgm:t>
        <a:bodyPr/>
        <a:lstStyle/>
        <a:p>
          <a:endParaRPr lang="en-GB">
            <a:latin typeface="Arial" panose="020B0604020202020204" pitchFamily="34" charset="0"/>
            <a:cs typeface="Arial" panose="020B0604020202020204" pitchFamily="34" charset="0"/>
          </a:endParaRPr>
        </a:p>
      </dgm:t>
    </dgm:pt>
    <dgm:pt modelId="{61CE66E1-4952-4650-9EDA-65E910F1AB13}">
      <dgm:prSet/>
      <dgm:spPr>
        <a:solidFill>
          <a:srgbClr val="178987"/>
        </a:solidFill>
      </dgm:spPr>
      <dgm:t>
        <a:bodyPr/>
        <a:lstStyle/>
        <a:p>
          <a:r>
            <a:rPr lang="en-GB" dirty="0">
              <a:latin typeface="Arial" panose="020B0604020202020204" pitchFamily="34" charset="0"/>
              <a:cs typeface="Arial" panose="020B0604020202020204" pitchFamily="34" charset="0"/>
            </a:rPr>
            <a:t>MASH steering group &amp; oversight </a:t>
          </a:r>
        </a:p>
      </dgm:t>
    </dgm:pt>
    <dgm:pt modelId="{315985D1-2A85-4F07-A1A0-3DFB0608CDBD}" type="parTrans" cxnId="{66BDE6A4-4E18-475C-8A20-12220F1E53D7}">
      <dgm:prSet/>
      <dgm:spPr/>
      <dgm:t>
        <a:bodyPr/>
        <a:lstStyle/>
        <a:p>
          <a:endParaRPr lang="en-GB">
            <a:latin typeface="Arial" panose="020B0604020202020204" pitchFamily="34" charset="0"/>
            <a:cs typeface="Arial" panose="020B0604020202020204" pitchFamily="34" charset="0"/>
          </a:endParaRPr>
        </a:p>
      </dgm:t>
    </dgm:pt>
    <dgm:pt modelId="{708826EE-F1D7-4627-8F6C-D91570CC72CA}" type="sibTrans" cxnId="{66BDE6A4-4E18-475C-8A20-12220F1E53D7}">
      <dgm:prSet/>
      <dgm:spPr/>
      <dgm:t>
        <a:bodyPr/>
        <a:lstStyle/>
        <a:p>
          <a:endParaRPr lang="en-GB">
            <a:latin typeface="Arial" panose="020B0604020202020204" pitchFamily="34" charset="0"/>
            <a:cs typeface="Arial" panose="020B0604020202020204" pitchFamily="34" charset="0"/>
          </a:endParaRPr>
        </a:p>
      </dgm:t>
    </dgm:pt>
    <dgm:pt modelId="{15E44001-84C1-4D4F-932B-286138D15FFB}">
      <dgm:prSet/>
      <dgm:spPr>
        <a:solidFill>
          <a:srgbClr val="E30F55"/>
        </a:solidFill>
      </dgm:spPr>
      <dgm:t>
        <a:bodyPr/>
        <a:lstStyle/>
        <a:p>
          <a:r>
            <a:rPr lang="en-GB" dirty="0">
              <a:latin typeface="Arial" panose="020B0604020202020204" pitchFamily="34" charset="0"/>
              <a:cs typeface="Arial" panose="020B0604020202020204" pitchFamily="34" charset="0"/>
            </a:rPr>
            <a:t>Early years safeguarding support &amp; training</a:t>
          </a:r>
        </a:p>
      </dgm:t>
    </dgm:pt>
    <dgm:pt modelId="{C15D3652-878C-4B6E-AF74-E846BA280FFE}" type="parTrans" cxnId="{7E78E190-449D-4886-8E4A-8E49B7A9CF6A}">
      <dgm:prSet/>
      <dgm:spPr/>
      <dgm:t>
        <a:bodyPr/>
        <a:lstStyle/>
        <a:p>
          <a:endParaRPr lang="en-GB">
            <a:latin typeface="Arial" panose="020B0604020202020204" pitchFamily="34" charset="0"/>
            <a:cs typeface="Arial" panose="020B0604020202020204" pitchFamily="34" charset="0"/>
          </a:endParaRPr>
        </a:p>
      </dgm:t>
    </dgm:pt>
    <dgm:pt modelId="{E2DFD46A-42C6-4E8C-8527-ABC4C2923AB3}" type="sibTrans" cxnId="{7E78E190-449D-4886-8E4A-8E49B7A9CF6A}">
      <dgm:prSet/>
      <dgm:spPr/>
      <dgm:t>
        <a:bodyPr/>
        <a:lstStyle/>
        <a:p>
          <a:endParaRPr lang="en-GB">
            <a:latin typeface="Arial" panose="020B0604020202020204" pitchFamily="34" charset="0"/>
            <a:cs typeface="Arial" panose="020B0604020202020204" pitchFamily="34" charset="0"/>
          </a:endParaRPr>
        </a:p>
      </dgm:t>
    </dgm:pt>
    <dgm:pt modelId="{87FBE8E0-F7A6-4671-9073-1461DE94FCC3}">
      <dgm:prSet phldrT="[Text]" phldr="0"/>
      <dgm:spPr>
        <a:solidFill>
          <a:srgbClr val="104862"/>
        </a:solidFill>
      </dgm:spPr>
      <dgm:t>
        <a:bodyPr/>
        <a:lstStyle/>
        <a:p>
          <a:r>
            <a:rPr lang="en-GB" dirty="0">
              <a:latin typeface="Arial" panose="020B0604020202020204" pitchFamily="34" charset="0"/>
              <a:cs typeface="Arial" panose="020B0604020202020204" pitchFamily="34" charset="0"/>
            </a:rPr>
            <a:t>Multi-agency audits &amp; quality assurance</a:t>
          </a:r>
        </a:p>
      </dgm:t>
    </dgm:pt>
    <dgm:pt modelId="{E7228963-9B48-4623-9F11-AC5945D1A243}" type="parTrans" cxnId="{DF307BE8-27AF-46E3-9401-C9D0F09CCF60}">
      <dgm:prSet/>
      <dgm:spPr/>
      <dgm:t>
        <a:bodyPr/>
        <a:lstStyle/>
        <a:p>
          <a:endParaRPr lang="en-GB"/>
        </a:p>
      </dgm:t>
    </dgm:pt>
    <dgm:pt modelId="{E9FC94A7-963A-43BA-B848-DF53102B178E}" type="sibTrans" cxnId="{DF307BE8-27AF-46E3-9401-C9D0F09CCF60}">
      <dgm:prSet/>
      <dgm:spPr/>
      <dgm:t>
        <a:bodyPr/>
        <a:lstStyle/>
        <a:p>
          <a:endParaRPr lang="en-GB"/>
        </a:p>
      </dgm:t>
    </dgm:pt>
    <dgm:pt modelId="{811606DF-F1F7-4333-96BD-AC273411B5BF}">
      <dgm:prSet phldrT="[Text]" phldr="0"/>
      <dgm:spPr>
        <a:solidFill>
          <a:srgbClr val="2088CA"/>
        </a:solidFill>
      </dgm:spPr>
      <dgm:t>
        <a:bodyPr/>
        <a:lstStyle/>
        <a:p>
          <a:r>
            <a:rPr lang="en-GB" dirty="0">
              <a:latin typeface="Arial" panose="020B0604020202020204" pitchFamily="34" charset="0"/>
              <a:cs typeface="Arial" panose="020B0604020202020204" pitchFamily="34" charset="0"/>
            </a:rPr>
            <a:t>Data analysis, including Power BI dashboards</a:t>
          </a:r>
        </a:p>
      </dgm:t>
    </dgm:pt>
    <dgm:pt modelId="{7C57138D-DF70-47D1-BB8E-3203321B3425}" type="parTrans" cxnId="{AA52752C-49B6-4B2F-A703-5C5E1D6654B4}">
      <dgm:prSet/>
      <dgm:spPr/>
      <dgm:t>
        <a:bodyPr/>
        <a:lstStyle/>
        <a:p>
          <a:endParaRPr lang="en-GB"/>
        </a:p>
      </dgm:t>
    </dgm:pt>
    <dgm:pt modelId="{D62B7EAA-DE33-44FB-A029-6A3DDD60CCA0}" type="sibTrans" cxnId="{AA52752C-49B6-4B2F-A703-5C5E1D6654B4}">
      <dgm:prSet/>
      <dgm:spPr/>
      <dgm:t>
        <a:bodyPr/>
        <a:lstStyle/>
        <a:p>
          <a:endParaRPr lang="en-GB"/>
        </a:p>
      </dgm:t>
    </dgm:pt>
    <dgm:pt modelId="{B24CDC2E-10EE-48A2-AD84-C6B489C71CEB}">
      <dgm:prSet phldrT="[Text]" phldr="0"/>
      <dgm:spPr>
        <a:solidFill>
          <a:srgbClr val="2088CA"/>
        </a:solidFill>
      </dgm:spPr>
      <dgm:t>
        <a:bodyPr/>
        <a:lstStyle/>
        <a:p>
          <a:r>
            <a:rPr lang="en-GB" dirty="0">
              <a:latin typeface="Arial" panose="020B0604020202020204" pitchFamily="34" charset="0"/>
              <a:cs typeface="Arial" panose="020B0604020202020204" pitchFamily="34" charset="0"/>
            </a:rPr>
            <a:t>DSL network, pastoral support and wider school improvement offer</a:t>
          </a:r>
        </a:p>
      </dgm:t>
    </dgm:pt>
    <dgm:pt modelId="{8205263A-CFF4-410F-9B4C-E1C639C5B1D2}" type="parTrans" cxnId="{E3CCA925-3532-41A4-93C3-20DA86C00964}">
      <dgm:prSet/>
      <dgm:spPr/>
      <dgm:t>
        <a:bodyPr/>
        <a:lstStyle/>
        <a:p>
          <a:endParaRPr lang="en-GB"/>
        </a:p>
      </dgm:t>
    </dgm:pt>
    <dgm:pt modelId="{28C2170A-76E1-4C2E-ABE6-40E1A7933C4B}" type="sibTrans" cxnId="{E3CCA925-3532-41A4-93C3-20DA86C00964}">
      <dgm:prSet/>
      <dgm:spPr/>
      <dgm:t>
        <a:bodyPr/>
        <a:lstStyle/>
        <a:p>
          <a:endParaRPr lang="en-GB"/>
        </a:p>
      </dgm:t>
    </dgm:pt>
    <dgm:pt modelId="{434203E5-1D34-43C7-A4B2-1B263288954E}">
      <dgm:prSet phldrT="[Text]" phldr="0"/>
      <dgm:spPr>
        <a:solidFill>
          <a:srgbClr val="178987"/>
        </a:solidFill>
      </dgm:spPr>
      <dgm:t>
        <a:bodyPr/>
        <a:lstStyle/>
        <a:p>
          <a:r>
            <a:rPr lang="en-GB" dirty="0">
              <a:latin typeface="Arial" panose="020B0604020202020204" pitchFamily="34" charset="0"/>
              <a:cs typeface="Arial" panose="020B0604020202020204" pitchFamily="34" charset="0"/>
            </a:rPr>
            <a:t>LADO and safeguarding in education support &amp; training</a:t>
          </a:r>
        </a:p>
      </dgm:t>
    </dgm:pt>
    <dgm:pt modelId="{A3BC4DFC-3D72-4CF0-8203-82093657E9D2}" type="parTrans" cxnId="{AF81DC9E-277F-4EE7-B418-AABF52A4AD9C}">
      <dgm:prSet/>
      <dgm:spPr/>
      <dgm:t>
        <a:bodyPr/>
        <a:lstStyle/>
        <a:p>
          <a:endParaRPr lang="en-GB"/>
        </a:p>
      </dgm:t>
    </dgm:pt>
    <dgm:pt modelId="{5D0F1936-993D-41EC-8466-7078819B96CC}" type="sibTrans" cxnId="{AF81DC9E-277F-4EE7-B418-AABF52A4AD9C}">
      <dgm:prSet/>
      <dgm:spPr/>
      <dgm:t>
        <a:bodyPr/>
        <a:lstStyle/>
        <a:p>
          <a:endParaRPr lang="en-GB"/>
        </a:p>
      </dgm:t>
    </dgm:pt>
    <dgm:pt modelId="{9534602F-9240-48F1-A1C8-4B6E4438BE10}">
      <dgm:prSet phldrT="[Text]" phldr="0"/>
      <dgm:spPr>
        <a:solidFill>
          <a:schemeClr val="accent1">
            <a:lumMod val="75000"/>
          </a:schemeClr>
        </a:solidFill>
      </dgm:spPr>
      <dgm:t>
        <a:bodyPr/>
        <a:lstStyle/>
        <a:p>
          <a:r>
            <a:rPr lang="en-GB" dirty="0">
              <a:latin typeface="Arial" panose="020B0604020202020204" pitchFamily="34" charset="0"/>
              <a:cs typeface="Arial" panose="020B0604020202020204" pitchFamily="34" charset="0"/>
            </a:rPr>
            <a:t>Wrap-around wellbeing support to practitioners working in challenging circumstances</a:t>
          </a:r>
        </a:p>
      </dgm:t>
    </dgm:pt>
    <dgm:pt modelId="{9F56AC6D-19FF-4E9F-A7FB-D31825396819}" type="parTrans" cxnId="{D4C7D533-1359-49FA-811A-C56BF0521F07}">
      <dgm:prSet/>
      <dgm:spPr/>
      <dgm:t>
        <a:bodyPr/>
        <a:lstStyle/>
        <a:p>
          <a:endParaRPr lang="en-GB"/>
        </a:p>
      </dgm:t>
    </dgm:pt>
    <dgm:pt modelId="{8C1A4863-8E7B-4910-911C-2B58CEF42D09}" type="sibTrans" cxnId="{D4C7D533-1359-49FA-811A-C56BF0521F07}">
      <dgm:prSet/>
      <dgm:spPr/>
      <dgm:t>
        <a:bodyPr/>
        <a:lstStyle/>
        <a:p>
          <a:endParaRPr lang="en-GB"/>
        </a:p>
      </dgm:t>
    </dgm:pt>
    <dgm:pt modelId="{42063E4D-DB29-4E53-A772-E39EA34BED17}">
      <dgm:prSet phldrT="[Text]" phldr="0"/>
      <dgm:spPr>
        <a:solidFill>
          <a:srgbClr val="178987"/>
        </a:solidFill>
      </dgm:spPr>
      <dgm:t>
        <a:bodyPr/>
        <a:lstStyle/>
        <a:p>
          <a:r>
            <a:rPr lang="en-GB" dirty="0">
              <a:latin typeface="Arial" panose="020B0604020202020204" pitchFamily="34" charset="0"/>
              <a:cs typeface="Arial" panose="020B0604020202020204" pitchFamily="34" charset="0"/>
            </a:rPr>
            <a:t>Management oversight &amp; supervision to challenge and improve practice (+ independent scrutineer)</a:t>
          </a:r>
        </a:p>
      </dgm:t>
    </dgm:pt>
    <dgm:pt modelId="{1AE371C6-488C-45C3-9031-7245F218F61F}" type="parTrans" cxnId="{440AA639-B6F3-420D-8C45-2C8F581C5339}">
      <dgm:prSet/>
      <dgm:spPr/>
      <dgm:t>
        <a:bodyPr/>
        <a:lstStyle/>
        <a:p>
          <a:endParaRPr lang="en-GB"/>
        </a:p>
      </dgm:t>
    </dgm:pt>
    <dgm:pt modelId="{2DD35C5D-4978-4E7D-A737-4334F299A907}" type="sibTrans" cxnId="{440AA639-B6F3-420D-8C45-2C8F581C5339}">
      <dgm:prSet/>
      <dgm:spPr/>
      <dgm:t>
        <a:bodyPr/>
        <a:lstStyle/>
        <a:p>
          <a:endParaRPr lang="en-GB"/>
        </a:p>
      </dgm:t>
    </dgm:pt>
    <dgm:pt modelId="{5BD35B27-0A15-475B-BC21-159DEF2DABCA}" type="pres">
      <dgm:prSet presAssocID="{712900D9-29F4-4FD0-B293-6F031FF92982}" presName="diagram" presStyleCnt="0">
        <dgm:presLayoutVars>
          <dgm:dir/>
          <dgm:resizeHandles val="exact"/>
        </dgm:presLayoutVars>
      </dgm:prSet>
      <dgm:spPr/>
    </dgm:pt>
    <dgm:pt modelId="{1A21ADCE-DE3C-4AB4-980C-E164D25DE305}" type="pres">
      <dgm:prSet presAssocID="{8C484E6F-C35B-4F38-97EC-56BAFB867AFC}" presName="node" presStyleLbl="node1" presStyleIdx="0" presStyleCnt="9">
        <dgm:presLayoutVars>
          <dgm:bulletEnabled val="1"/>
        </dgm:presLayoutVars>
      </dgm:prSet>
      <dgm:spPr/>
    </dgm:pt>
    <dgm:pt modelId="{173367E6-17FB-4862-A71D-D0200A229CF0}" type="pres">
      <dgm:prSet presAssocID="{E565D818-E02A-4767-BD95-1054FFE341BC}" presName="sibTrans" presStyleCnt="0"/>
      <dgm:spPr/>
    </dgm:pt>
    <dgm:pt modelId="{E470833D-7F9E-492E-ACF7-9B7CF409FFE1}" type="pres">
      <dgm:prSet presAssocID="{87FBE8E0-F7A6-4671-9073-1461DE94FCC3}" presName="node" presStyleLbl="node1" presStyleIdx="1" presStyleCnt="9">
        <dgm:presLayoutVars>
          <dgm:bulletEnabled val="1"/>
        </dgm:presLayoutVars>
      </dgm:prSet>
      <dgm:spPr/>
    </dgm:pt>
    <dgm:pt modelId="{844FE9A8-40FF-4852-921B-159F484A39D3}" type="pres">
      <dgm:prSet presAssocID="{E9FC94A7-963A-43BA-B848-DF53102B178E}" presName="sibTrans" presStyleCnt="0"/>
      <dgm:spPr/>
    </dgm:pt>
    <dgm:pt modelId="{1CA638D2-A4EF-4A83-9571-1124252C7249}" type="pres">
      <dgm:prSet presAssocID="{811606DF-F1F7-4333-96BD-AC273411B5BF}" presName="node" presStyleLbl="node1" presStyleIdx="2" presStyleCnt="9">
        <dgm:presLayoutVars>
          <dgm:bulletEnabled val="1"/>
        </dgm:presLayoutVars>
      </dgm:prSet>
      <dgm:spPr/>
    </dgm:pt>
    <dgm:pt modelId="{64954459-3C33-427B-A295-C10D2F95C88E}" type="pres">
      <dgm:prSet presAssocID="{D62B7EAA-DE33-44FB-A029-6A3DDD60CCA0}" presName="sibTrans" presStyleCnt="0"/>
      <dgm:spPr/>
    </dgm:pt>
    <dgm:pt modelId="{7487F4D7-B706-4375-AAAC-0857F204882F}" type="pres">
      <dgm:prSet presAssocID="{61CE66E1-4952-4650-9EDA-65E910F1AB13}" presName="node" presStyleLbl="node1" presStyleIdx="3" presStyleCnt="9">
        <dgm:presLayoutVars>
          <dgm:bulletEnabled val="1"/>
        </dgm:presLayoutVars>
      </dgm:prSet>
      <dgm:spPr/>
    </dgm:pt>
    <dgm:pt modelId="{BC679B8E-D796-475D-AEC1-1A5AEDE3A35F}" type="pres">
      <dgm:prSet presAssocID="{708826EE-F1D7-4627-8F6C-D91570CC72CA}" presName="sibTrans" presStyleCnt="0"/>
      <dgm:spPr/>
    </dgm:pt>
    <dgm:pt modelId="{D10090FC-7CAE-43A0-AFCA-85A064253E32}" type="pres">
      <dgm:prSet presAssocID="{42063E4D-DB29-4E53-A772-E39EA34BED17}" presName="node" presStyleLbl="node1" presStyleIdx="4" presStyleCnt="9">
        <dgm:presLayoutVars>
          <dgm:bulletEnabled val="1"/>
        </dgm:presLayoutVars>
      </dgm:prSet>
      <dgm:spPr/>
    </dgm:pt>
    <dgm:pt modelId="{30635836-0B78-402C-9792-6DBDE6B72DF3}" type="pres">
      <dgm:prSet presAssocID="{2DD35C5D-4978-4E7D-A737-4334F299A907}" presName="sibTrans" presStyleCnt="0"/>
      <dgm:spPr/>
    </dgm:pt>
    <dgm:pt modelId="{990B8AF6-CAE2-4605-9434-905FFE7BAD0C}" type="pres">
      <dgm:prSet presAssocID="{15E44001-84C1-4D4F-932B-286138D15FFB}" presName="node" presStyleLbl="node1" presStyleIdx="5" presStyleCnt="9">
        <dgm:presLayoutVars>
          <dgm:bulletEnabled val="1"/>
        </dgm:presLayoutVars>
      </dgm:prSet>
      <dgm:spPr/>
    </dgm:pt>
    <dgm:pt modelId="{66BDE521-C64C-4AD6-9BF6-3291C5C57C1D}" type="pres">
      <dgm:prSet presAssocID="{E2DFD46A-42C6-4E8C-8527-ABC4C2923AB3}" presName="sibTrans" presStyleCnt="0"/>
      <dgm:spPr/>
    </dgm:pt>
    <dgm:pt modelId="{0D5ED673-43E6-4F52-962F-54CEBD2FD7AE}" type="pres">
      <dgm:prSet presAssocID="{B24CDC2E-10EE-48A2-AD84-C6B489C71CEB}" presName="node" presStyleLbl="node1" presStyleIdx="6" presStyleCnt="9">
        <dgm:presLayoutVars>
          <dgm:bulletEnabled val="1"/>
        </dgm:presLayoutVars>
      </dgm:prSet>
      <dgm:spPr/>
    </dgm:pt>
    <dgm:pt modelId="{9CF0EE86-71D2-4D99-9DC1-3F5A8AAF361A}" type="pres">
      <dgm:prSet presAssocID="{28C2170A-76E1-4C2E-ABE6-40E1A7933C4B}" presName="sibTrans" presStyleCnt="0"/>
      <dgm:spPr/>
    </dgm:pt>
    <dgm:pt modelId="{11BC0012-4986-4C68-87DB-D26445EE886D}" type="pres">
      <dgm:prSet presAssocID="{434203E5-1D34-43C7-A4B2-1B263288954E}" presName="node" presStyleLbl="node1" presStyleIdx="7" presStyleCnt="9">
        <dgm:presLayoutVars>
          <dgm:bulletEnabled val="1"/>
        </dgm:presLayoutVars>
      </dgm:prSet>
      <dgm:spPr/>
    </dgm:pt>
    <dgm:pt modelId="{6C07DBB6-6AFF-45EA-B5F1-385610148AF1}" type="pres">
      <dgm:prSet presAssocID="{5D0F1936-993D-41EC-8466-7078819B96CC}" presName="sibTrans" presStyleCnt="0"/>
      <dgm:spPr/>
    </dgm:pt>
    <dgm:pt modelId="{F4263BF0-4C01-45BD-97B4-E438471C3170}" type="pres">
      <dgm:prSet presAssocID="{9534602F-9240-48F1-A1C8-4B6E4438BE10}" presName="node" presStyleLbl="node1" presStyleIdx="8" presStyleCnt="9">
        <dgm:presLayoutVars>
          <dgm:bulletEnabled val="1"/>
        </dgm:presLayoutVars>
      </dgm:prSet>
      <dgm:spPr/>
    </dgm:pt>
  </dgm:ptLst>
  <dgm:cxnLst>
    <dgm:cxn modelId="{68F8641A-6D09-4DB4-AC39-932869726B66}" type="presOf" srcId="{434203E5-1D34-43C7-A4B2-1B263288954E}" destId="{11BC0012-4986-4C68-87DB-D26445EE886D}" srcOrd="0" destOrd="0" presId="urn:microsoft.com/office/officeart/2005/8/layout/default"/>
    <dgm:cxn modelId="{46192924-840A-421A-ADC2-E3DFA15C2802}" type="presOf" srcId="{9534602F-9240-48F1-A1C8-4B6E4438BE10}" destId="{F4263BF0-4C01-45BD-97B4-E438471C3170}" srcOrd="0" destOrd="0" presId="urn:microsoft.com/office/officeart/2005/8/layout/default"/>
    <dgm:cxn modelId="{CD04A524-6BEF-4A43-8A63-74092497D0ED}" type="presOf" srcId="{712900D9-29F4-4FD0-B293-6F031FF92982}" destId="{5BD35B27-0A15-475B-BC21-159DEF2DABCA}" srcOrd="0" destOrd="0" presId="urn:microsoft.com/office/officeart/2005/8/layout/default"/>
    <dgm:cxn modelId="{E3CCA925-3532-41A4-93C3-20DA86C00964}" srcId="{712900D9-29F4-4FD0-B293-6F031FF92982}" destId="{B24CDC2E-10EE-48A2-AD84-C6B489C71CEB}" srcOrd="6" destOrd="0" parTransId="{8205263A-CFF4-410F-9B4C-E1C639C5B1D2}" sibTransId="{28C2170A-76E1-4C2E-ABE6-40E1A7933C4B}"/>
    <dgm:cxn modelId="{AA52752C-49B6-4B2F-A703-5C5E1D6654B4}" srcId="{712900D9-29F4-4FD0-B293-6F031FF92982}" destId="{811606DF-F1F7-4333-96BD-AC273411B5BF}" srcOrd="2" destOrd="0" parTransId="{7C57138D-DF70-47D1-BB8E-3203321B3425}" sibTransId="{D62B7EAA-DE33-44FB-A029-6A3DDD60CCA0}"/>
    <dgm:cxn modelId="{D4C7D533-1359-49FA-811A-C56BF0521F07}" srcId="{712900D9-29F4-4FD0-B293-6F031FF92982}" destId="{9534602F-9240-48F1-A1C8-4B6E4438BE10}" srcOrd="8" destOrd="0" parTransId="{9F56AC6D-19FF-4E9F-A7FB-D31825396819}" sibTransId="{8C1A4863-8E7B-4910-911C-2B58CEF42D09}"/>
    <dgm:cxn modelId="{440AA639-B6F3-420D-8C45-2C8F581C5339}" srcId="{712900D9-29F4-4FD0-B293-6F031FF92982}" destId="{42063E4D-DB29-4E53-A772-E39EA34BED17}" srcOrd="4" destOrd="0" parTransId="{1AE371C6-488C-45C3-9031-7245F218F61F}" sibTransId="{2DD35C5D-4978-4E7D-A737-4334F299A907}"/>
    <dgm:cxn modelId="{AA19A367-2CBC-4C38-8D1F-868A935D0401}" type="presOf" srcId="{42063E4D-DB29-4E53-A772-E39EA34BED17}" destId="{D10090FC-7CAE-43A0-AFCA-85A064253E32}" srcOrd="0" destOrd="0" presId="urn:microsoft.com/office/officeart/2005/8/layout/default"/>
    <dgm:cxn modelId="{0548A36E-B623-43C5-AF96-8957AA62255D}" srcId="{712900D9-29F4-4FD0-B293-6F031FF92982}" destId="{8C484E6F-C35B-4F38-97EC-56BAFB867AFC}" srcOrd="0" destOrd="0" parTransId="{2B7F381D-6AE7-48FC-968B-7828499AE70D}" sibTransId="{E565D818-E02A-4767-BD95-1054FFE341BC}"/>
    <dgm:cxn modelId="{769FA850-D86E-4E1C-99B3-6518AD2A6102}" type="presOf" srcId="{15E44001-84C1-4D4F-932B-286138D15FFB}" destId="{990B8AF6-CAE2-4605-9434-905FFE7BAD0C}" srcOrd="0" destOrd="0" presId="urn:microsoft.com/office/officeart/2005/8/layout/default"/>
    <dgm:cxn modelId="{CA0D7472-1D85-49B2-91EE-65881DACE19C}" type="presOf" srcId="{8C484E6F-C35B-4F38-97EC-56BAFB867AFC}" destId="{1A21ADCE-DE3C-4AB4-980C-E164D25DE305}" srcOrd="0" destOrd="0" presId="urn:microsoft.com/office/officeart/2005/8/layout/default"/>
    <dgm:cxn modelId="{6D2DE478-2EC4-44E1-AA23-2D4F76735202}" type="presOf" srcId="{B24CDC2E-10EE-48A2-AD84-C6B489C71CEB}" destId="{0D5ED673-43E6-4F52-962F-54CEBD2FD7AE}" srcOrd="0" destOrd="0" presId="urn:microsoft.com/office/officeart/2005/8/layout/default"/>
    <dgm:cxn modelId="{FAB5A184-A96B-44F9-AEA6-99622D119029}" type="presOf" srcId="{87FBE8E0-F7A6-4671-9073-1461DE94FCC3}" destId="{E470833D-7F9E-492E-ACF7-9B7CF409FFE1}" srcOrd="0" destOrd="0" presId="urn:microsoft.com/office/officeart/2005/8/layout/default"/>
    <dgm:cxn modelId="{7E78E190-449D-4886-8E4A-8E49B7A9CF6A}" srcId="{712900D9-29F4-4FD0-B293-6F031FF92982}" destId="{15E44001-84C1-4D4F-932B-286138D15FFB}" srcOrd="5" destOrd="0" parTransId="{C15D3652-878C-4B6E-AF74-E846BA280FFE}" sibTransId="{E2DFD46A-42C6-4E8C-8527-ABC4C2923AB3}"/>
    <dgm:cxn modelId="{AF81DC9E-277F-4EE7-B418-AABF52A4AD9C}" srcId="{712900D9-29F4-4FD0-B293-6F031FF92982}" destId="{434203E5-1D34-43C7-A4B2-1B263288954E}" srcOrd="7" destOrd="0" parTransId="{A3BC4DFC-3D72-4CF0-8203-82093657E9D2}" sibTransId="{5D0F1936-993D-41EC-8466-7078819B96CC}"/>
    <dgm:cxn modelId="{66BDE6A4-4E18-475C-8A20-12220F1E53D7}" srcId="{712900D9-29F4-4FD0-B293-6F031FF92982}" destId="{61CE66E1-4952-4650-9EDA-65E910F1AB13}" srcOrd="3" destOrd="0" parTransId="{315985D1-2A85-4F07-A1A0-3DFB0608CDBD}" sibTransId="{708826EE-F1D7-4627-8F6C-D91570CC72CA}"/>
    <dgm:cxn modelId="{B5E53EBA-402D-460E-8B89-AA2986B9240F}" type="presOf" srcId="{811606DF-F1F7-4333-96BD-AC273411B5BF}" destId="{1CA638D2-A4EF-4A83-9571-1124252C7249}" srcOrd="0" destOrd="0" presId="urn:microsoft.com/office/officeart/2005/8/layout/default"/>
    <dgm:cxn modelId="{DF307BE8-27AF-46E3-9401-C9D0F09CCF60}" srcId="{712900D9-29F4-4FD0-B293-6F031FF92982}" destId="{87FBE8E0-F7A6-4671-9073-1461DE94FCC3}" srcOrd="1" destOrd="0" parTransId="{E7228963-9B48-4623-9F11-AC5945D1A243}" sibTransId="{E9FC94A7-963A-43BA-B848-DF53102B178E}"/>
    <dgm:cxn modelId="{42C380FC-94D1-4BAE-B911-7E0FB619B824}" type="presOf" srcId="{61CE66E1-4952-4650-9EDA-65E910F1AB13}" destId="{7487F4D7-B706-4375-AAAC-0857F204882F}" srcOrd="0" destOrd="0" presId="urn:microsoft.com/office/officeart/2005/8/layout/default"/>
    <dgm:cxn modelId="{D29E2A92-7E18-45C9-9915-4BD2D1C5802B}" type="presParOf" srcId="{5BD35B27-0A15-475B-BC21-159DEF2DABCA}" destId="{1A21ADCE-DE3C-4AB4-980C-E164D25DE305}" srcOrd="0" destOrd="0" presId="urn:microsoft.com/office/officeart/2005/8/layout/default"/>
    <dgm:cxn modelId="{B30D27E0-E595-408A-9708-2B0B6782C157}" type="presParOf" srcId="{5BD35B27-0A15-475B-BC21-159DEF2DABCA}" destId="{173367E6-17FB-4862-A71D-D0200A229CF0}" srcOrd="1" destOrd="0" presId="urn:microsoft.com/office/officeart/2005/8/layout/default"/>
    <dgm:cxn modelId="{B3CE98A3-32B3-4F27-BC61-4D06D797F4F7}" type="presParOf" srcId="{5BD35B27-0A15-475B-BC21-159DEF2DABCA}" destId="{E470833D-7F9E-492E-ACF7-9B7CF409FFE1}" srcOrd="2" destOrd="0" presId="urn:microsoft.com/office/officeart/2005/8/layout/default"/>
    <dgm:cxn modelId="{55E146F8-B851-417B-99C9-66CDECD2DD22}" type="presParOf" srcId="{5BD35B27-0A15-475B-BC21-159DEF2DABCA}" destId="{844FE9A8-40FF-4852-921B-159F484A39D3}" srcOrd="3" destOrd="0" presId="urn:microsoft.com/office/officeart/2005/8/layout/default"/>
    <dgm:cxn modelId="{5F32C9E4-3489-4F63-A8BB-2F9FF5E341E2}" type="presParOf" srcId="{5BD35B27-0A15-475B-BC21-159DEF2DABCA}" destId="{1CA638D2-A4EF-4A83-9571-1124252C7249}" srcOrd="4" destOrd="0" presId="urn:microsoft.com/office/officeart/2005/8/layout/default"/>
    <dgm:cxn modelId="{AF225299-E760-416D-8071-DA40EEC63046}" type="presParOf" srcId="{5BD35B27-0A15-475B-BC21-159DEF2DABCA}" destId="{64954459-3C33-427B-A295-C10D2F95C88E}" srcOrd="5" destOrd="0" presId="urn:microsoft.com/office/officeart/2005/8/layout/default"/>
    <dgm:cxn modelId="{644CF27E-F0E2-4301-AF23-D7B7E0ACF78B}" type="presParOf" srcId="{5BD35B27-0A15-475B-BC21-159DEF2DABCA}" destId="{7487F4D7-B706-4375-AAAC-0857F204882F}" srcOrd="6" destOrd="0" presId="urn:microsoft.com/office/officeart/2005/8/layout/default"/>
    <dgm:cxn modelId="{72F57D5E-5FC8-4828-8CA1-153F69F4268E}" type="presParOf" srcId="{5BD35B27-0A15-475B-BC21-159DEF2DABCA}" destId="{BC679B8E-D796-475D-AEC1-1A5AEDE3A35F}" srcOrd="7" destOrd="0" presId="urn:microsoft.com/office/officeart/2005/8/layout/default"/>
    <dgm:cxn modelId="{5A611D75-1B62-4E60-B734-3C242394149F}" type="presParOf" srcId="{5BD35B27-0A15-475B-BC21-159DEF2DABCA}" destId="{D10090FC-7CAE-43A0-AFCA-85A064253E32}" srcOrd="8" destOrd="0" presId="urn:microsoft.com/office/officeart/2005/8/layout/default"/>
    <dgm:cxn modelId="{4D0B0090-36E4-419C-8C9F-BA691FD1CD0D}" type="presParOf" srcId="{5BD35B27-0A15-475B-BC21-159DEF2DABCA}" destId="{30635836-0B78-402C-9792-6DBDE6B72DF3}" srcOrd="9" destOrd="0" presId="urn:microsoft.com/office/officeart/2005/8/layout/default"/>
    <dgm:cxn modelId="{D8B5C51B-F04E-4411-B00E-2CE5966FADDB}" type="presParOf" srcId="{5BD35B27-0A15-475B-BC21-159DEF2DABCA}" destId="{990B8AF6-CAE2-4605-9434-905FFE7BAD0C}" srcOrd="10" destOrd="0" presId="urn:microsoft.com/office/officeart/2005/8/layout/default"/>
    <dgm:cxn modelId="{02627B21-9D37-47A4-90CE-512883A80A3E}" type="presParOf" srcId="{5BD35B27-0A15-475B-BC21-159DEF2DABCA}" destId="{66BDE521-C64C-4AD6-9BF6-3291C5C57C1D}" srcOrd="11" destOrd="0" presId="urn:microsoft.com/office/officeart/2005/8/layout/default"/>
    <dgm:cxn modelId="{F9D037AD-9512-46D0-A899-636A350C5338}" type="presParOf" srcId="{5BD35B27-0A15-475B-BC21-159DEF2DABCA}" destId="{0D5ED673-43E6-4F52-962F-54CEBD2FD7AE}" srcOrd="12" destOrd="0" presId="urn:microsoft.com/office/officeart/2005/8/layout/default"/>
    <dgm:cxn modelId="{4C1FAE91-2333-4FC6-9E19-4AE1A874A300}" type="presParOf" srcId="{5BD35B27-0A15-475B-BC21-159DEF2DABCA}" destId="{9CF0EE86-71D2-4D99-9DC1-3F5A8AAF361A}" srcOrd="13" destOrd="0" presId="urn:microsoft.com/office/officeart/2005/8/layout/default"/>
    <dgm:cxn modelId="{829FC03D-3B1E-49D7-8B32-7AFE5C4A8E5E}" type="presParOf" srcId="{5BD35B27-0A15-475B-BC21-159DEF2DABCA}" destId="{11BC0012-4986-4C68-87DB-D26445EE886D}" srcOrd="14" destOrd="0" presId="urn:microsoft.com/office/officeart/2005/8/layout/default"/>
    <dgm:cxn modelId="{A5157D55-2F09-4F9D-B622-AAF8AB902ABF}" type="presParOf" srcId="{5BD35B27-0A15-475B-BC21-159DEF2DABCA}" destId="{6C07DBB6-6AFF-45EA-B5F1-385610148AF1}" srcOrd="15" destOrd="0" presId="urn:microsoft.com/office/officeart/2005/8/layout/default"/>
    <dgm:cxn modelId="{D740FA1D-C0BE-49BF-BA90-9C5EBDB270F9}" type="presParOf" srcId="{5BD35B27-0A15-475B-BC21-159DEF2DABCA}" destId="{F4263BF0-4C01-45BD-97B4-E438471C317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3DA27F-DACF-4F47-8850-5FA8DCE6B3C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4A2D650-37B6-4CBE-A6F2-70EF938BDC72}">
      <dgm:prSet phldrT="[Text]" phldr="0" custT="1"/>
      <dgm:spPr>
        <a:solidFill>
          <a:srgbClr val="004233"/>
        </a:solidFill>
      </dgm:spPr>
      <dgm:t>
        <a:bodyPr/>
        <a:lstStyle/>
        <a:p>
          <a:r>
            <a:rPr lang="en-GB" sz="2000"/>
            <a:t>Early years: best start in life</a:t>
          </a:r>
        </a:p>
      </dgm:t>
    </dgm:pt>
    <dgm:pt modelId="{C3A24E34-D4B6-4A3B-ADEF-A9649F3FC70D}" type="parTrans" cxnId="{D98073F4-76B5-4D6F-814E-5C05CAFFA3CF}">
      <dgm:prSet/>
      <dgm:spPr/>
      <dgm:t>
        <a:bodyPr/>
        <a:lstStyle/>
        <a:p>
          <a:endParaRPr lang="en-GB" sz="1400"/>
        </a:p>
      </dgm:t>
    </dgm:pt>
    <dgm:pt modelId="{48E4ED81-4C93-4D70-A123-3CF8BD434DEE}" type="sibTrans" cxnId="{D98073F4-76B5-4D6F-814E-5C05CAFFA3CF}">
      <dgm:prSet/>
      <dgm:spPr>
        <a:ln w="38100">
          <a:solidFill>
            <a:srgbClr val="004233"/>
          </a:solidFill>
        </a:ln>
      </dgm:spPr>
      <dgm:t>
        <a:bodyPr/>
        <a:lstStyle/>
        <a:p>
          <a:endParaRPr lang="en-GB" sz="1400"/>
        </a:p>
      </dgm:t>
    </dgm:pt>
    <dgm:pt modelId="{E7F6DB0A-AB9B-4A1B-AD4B-9B0F468F7BB4}">
      <dgm:prSet phldrT="[Text]" phldr="0" custT="1"/>
      <dgm:spPr>
        <a:solidFill>
          <a:srgbClr val="004233"/>
        </a:solidFill>
      </dgm:spPr>
      <dgm:t>
        <a:bodyPr/>
        <a:lstStyle/>
        <a:p>
          <a:r>
            <a:rPr lang="en-GB" sz="2000"/>
            <a:t>Improve attendance for all: reducing barriers</a:t>
          </a:r>
        </a:p>
      </dgm:t>
    </dgm:pt>
    <dgm:pt modelId="{65E643A6-9036-44AA-8DF2-9993F4098E75}" type="parTrans" cxnId="{1E887689-D4DB-43F5-BE54-EBEEED4CA66B}">
      <dgm:prSet/>
      <dgm:spPr/>
      <dgm:t>
        <a:bodyPr/>
        <a:lstStyle/>
        <a:p>
          <a:endParaRPr lang="en-GB" sz="1400"/>
        </a:p>
      </dgm:t>
    </dgm:pt>
    <dgm:pt modelId="{8A84A45E-313D-47A6-A45D-B248BAB76E5D}" type="sibTrans" cxnId="{1E887689-D4DB-43F5-BE54-EBEEED4CA66B}">
      <dgm:prSet/>
      <dgm:spPr/>
      <dgm:t>
        <a:bodyPr/>
        <a:lstStyle/>
        <a:p>
          <a:endParaRPr lang="en-GB" sz="1400"/>
        </a:p>
      </dgm:t>
    </dgm:pt>
    <dgm:pt modelId="{62E4ED38-E4A4-492E-876C-7C151E8340FC}">
      <dgm:prSet phldrT="[Text]" phldr="0" custT="1"/>
      <dgm:spPr>
        <a:solidFill>
          <a:srgbClr val="004233"/>
        </a:solidFill>
      </dgm:spPr>
      <dgm:t>
        <a:bodyPr/>
        <a:lstStyle/>
        <a:p>
          <a:r>
            <a:rPr lang="en-GB" sz="2000" dirty="0"/>
            <a:t>Education outcomes for all: inclusive &amp; reducing inequalities</a:t>
          </a:r>
        </a:p>
      </dgm:t>
    </dgm:pt>
    <dgm:pt modelId="{73DD226A-F655-4A69-9D0F-5C97D095C933}" type="parTrans" cxnId="{34029C9A-BB0A-4E7A-8AE5-1908CB1E8376}">
      <dgm:prSet/>
      <dgm:spPr/>
      <dgm:t>
        <a:bodyPr/>
        <a:lstStyle/>
        <a:p>
          <a:endParaRPr lang="en-GB" sz="1400"/>
        </a:p>
      </dgm:t>
    </dgm:pt>
    <dgm:pt modelId="{15D4B365-7516-44C9-A25C-E21CBCB810BA}" type="sibTrans" cxnId="{34029C9A-BB0A-4E7A-8AE5-1908CB1E8376}">
      <dgm:prSet/>
      <dgm:spPr/>
      <dgm:t>
        <a:bodyPr/>
        <a:lstStyle/>
        <a:p>
          <a:endParaRPr lang="en-GB" sz="1400"/>
        </a:p>
      </dgm:t>
    </dgm:pt>
    <dgm:pt modelId="{A3135A4C-9F89-40FA-BE4C-B5A9C89E17A0}">
      <dgm:prSet phldrT="[Text]" phldr="0" custT="1"/>
      <dgm:spPr>
        <a:solidFill>
          <a:srgbClr val="004233"/>
        </a:solidFill>
      </dgm:spPr>
      <dgm:t>
        <a:bodyPr/>
        <a:lstStyle/>
        <a:p>
          <a:r>
            <a:rPr lang="en-GB" sz="2000" dirty="0"/>
            <a:t>Develop local inclusive provision for all children</a:t>
          </a:r>
        </a:p>
      </dgm:t>
    </dgm:pt>
    <dgm:pt modelId="{00AE66CA-F67A-4EC9-A86C-19DB76F9A1CF}" type="parTrans" cxnId="{F59608B7-7989-462C-A9D8-9B400C86DF35}">
      <dgm:prSet/>
      <dgm:spPr/>
      <dgm:t>
        <a:bodyPr/>
        <a:lstStyle/>
        <a:p>
          <a:endParaRPr lang="en-GB" sz="1400"/>
        </a:p>
      </dgm:t>
    </dgm:pt>
    <dgm:pt modelId="{00549CAE-5115-4329-B180-C9CF40C2FEF6}" type="sibTrans" cxnId="{F59608B7-7989-462C-A9D8-9B400C86DF35}">
      <dgm:prSet/>
      <dgm:spPr/>
      <dgm:t>
        <a:bodyPr/>
        <a:lstStyle/>
        <a:p>
          <a:endParaRPr lang="en-GB" sz="1400"/>
        </a:p>
      </dgm:t>
    </dgm:pt>
    <dgm:pt modelId="{D7B701A8-C739-44CD-BCC1-906E21FAF678}">
      <dgm:prSet phldrT="[Text]" phldr="0" custT="1"/>
      <dgm:spPr>
        <a:solidFill>
          <a:srgbClr val="004233"/>
        </a:solidFill>
      </dgm:spPr>
      <dgm:t>
        <a:bodyPr/>
        <a:lstStyle/>
        <a:p>
          <a:r>
            <a:rPr lang="en-GB" sz="2000" dirty="0"/>
            <a:t>Post-16 learning &amp; skills: from education to employment, for all</a:t>
          </a:r>
        </a:p>
      </dgm:t>
    </dgm:pt>
    <dgm:pt modelId="{45A62E3A-848D-471C-A520-90B2C09AE7F4}" type="parTrans" cxnId="{FA27EA90-B3BE-4F12-9A49-54E051E3379B}">
      <dgm:prSet/>
      <dgm:spPr/>
      <dgm:t>
        <a:bodyPr/>
        <a:lstStyle/>
        <a:p>
          <a:endParaRPr lang="en-GB" sz="1400"/>
        </a:p>
      </dgm:t>
    </dgm:pt>
    <dgm:pt modelId="{0AAD8B1D-4FB5-450F-8705-EAA33D9429A2}" type="sibTrans" cxnId="{FA27EA90-B3BE-4F12-9A49-54E051E3379B}">
      <dgm:prSet/>
      <dgm:spPr/>
      <dgm:t>
        <a:bodyPr/>
        <a:lstStyle/>
        <a:p>
          <a:endParaRPr lang="en-GB" sz="1400"/>
        </a:p>
      </dgm:t>
    </dgm:pt>
    <dgm:pt modelId="{074A6475-2ADD-401D-875E-DA3ACAF250A1}" type="pres">
      <dgm:prSet presAssocID="{933DA27F-DACF-4F47-8850-5FA8DCE6B3C5}" presName="Name0" presStyleCnt="0">
        <dgm:presLayoutVars>
          <dgm:chMax val="7"/>
          <dgm:chPref val="7"/>
          <dgm:dir/>
        </dgm:presLayoutVars>
      </dgm:prSet>
      <dgm:spPr/>
    </dgm:pt>
    <dgm:pt modelId="{AAB4C651-2682-49F3-86E4-2CA1185ECAAF}" type="pres">
      <dgm:prSet presAssocID="{933DA27F-DACF-4F47-8850-5FA8DCE6B3C5}" presName="Name1" presStyleCnt="0"/>
      <dgm:spPr/>
    </dgm:pt>
    <dgm:pt modelId="{D23905FD-729D-411C-9E8B-567C8DD6EF5C}" type="pres">
      <dgm:prSet presAssocID="{933DA27F-DACF-4F47-8850-5FA8DCE6B3C5}" presName="cycle" presStyleCnt="0"/>
      <dgm:spPr/>
    </dgm:pt>
    <dgm:pt modelId="{80A965D4-EA5D-4EBE-B3F0-BBD5EECE887A}" type="pres">
      <dgm:prSet presAssocID="{933DA27F-DACF-4F47-8850-5FA8DCE6B3C5}" presName="srcNode" presStyleLbl="node1" presStyleIdx="0" presStyleCnt="5"/>
      <dgm:spPr/>
    </dgm:pt>
    <dgm:pt modelId="{EC6F2F06-AE2D-4270-8E77-998D2402F323}" type="pres">
      <dgm:prSet presAssocID="{933DA27F-DACF-4F47-8850-5FA8DCE6B3C5}" presName="conn" presStyleLbl="parChTrans1D2" presStyleIdx="0" presStyleCnt="1"/>
      <dgm:spPr/>
    </dgm:pt>
    <dgm:pt modelId="{2A2D7AF7-3709-4EE3-95E6-9C2E7571A823}" type="pres">
      <dgm:prSet presAssocID="{933DA27F-DACF-4F47-8850-5FA8DCE6B3C5}" presName="extraNode" presStyleLbl="node1" presStyleIdx="0" presStyleCnt="5"/>
      <dgm:spPr/>
    </dgm:pt>
    <dgm:pt modelId="{EBBC7BBE-4B7F-4448-AC43-CB6789E7085D}" type="pres">
      <dgm:prSet presAssocID="{933DA27F-DACF-4F47-8850-5FA8DCE6B3C5}" presName="dstNode" presStyleLbl="node1" presStyleIdx="0" presStyleCnt="5"/>
      <dgm:spPr/>
    </dgm:pt>
    <dgm:pt modelId="{A0710256-D163-4475-A91C-559684323C80}" type="pres">
      <dgm:prSet presAssocID="{C4A2D650-37B6-4CBE-A6F2-70EF938BDC72}" presName="text_1" presStyleLbl="node1" presStyleIdx="0" presStyleCnt="5">
        <dgm:presLayoutVars>
          <dgm:bulletEnabled val="1"/>
        </dgm:presLayoutVars>
      </dgm:prSet>
      <dgm:spPr/>
    </dgm:pt>
    <dgm:pt modelId="{C7E8D6A7-677A-4B11-9660-AE7C6BE6D9BA}" type="pres">
      <dgm:prSet presAssocID="{C4A2D650-37B6-4CBE-A6F2-70EF938BDC72}" presName="accent_1" presStyleCnt="0"/>
      <dgm:spPr/>
    </dgm:pt>
    <dgm:pt modelId="{1E8D9C70-8224-4255-BA0C-D5F0377A770E}" type="pres">
      <dgm:prSet presAssocID="{C4A2D650-37B6-4CBE-A6F2-70EF938BDC72}" presName="accentRepeatNode" presStyleLbl="solidFgAcc1" presStyleIdx="0" presStyleCnt="5"/>
      <dgm:spPr>
        <a:ln w="38100">
          <a:solidFill>
            <a:srgbClr val="004233"/>
          </a:solidFill>
        </a:ln>
      </dgm:spPr>
    </dgm:pt>
    <dgm:pt modelId="{AA75B05E-D461-4C0E-B8B9-1366A198D4EE}" type="pres">
      <dgm:prSet presAssocID="{E7F6DB0A-AB9B-4A1B-AD4B-9B0F468F7BB4}" presName="text_2" presStyleLbl="node1" presStyleIdx="1" presStyleCnt="5">
        <dgm:presLayoutVars>
          <dgm:bulletEnabled val="1"/>
        </dgm:presLayoutVars>
      </dgm:prSet>
      <dgm:spPr/>
    </dgm:pt>
    <dgm:pt modelId="{278EF9DF-9179-4A7B-9016-AE3A26CDC07D}" type="pres">
      <dgm:prSet presAssocID="{E7F6DB0A-AB9B-4A1B-AD4B-9B0F468F7BB4}" presName="accent_2" presStyleCnt="0"/>
      <dgm:spPr/>
    </dgm:pt>
    <dgm:pt modelId="{6670FACB-80CF-4FF2-A235-71D4ED38F080}" type="pres">
      <dgm:prSet presAssocID="{E7F6DB0A-AB9B-4A1B-AD4B-9B0F468F7BB4}" presName="accentRepeatNode" presStyleLbl="solidFgAcc1" presStyleIdx="1" presStyleCnt="5"/>
      <dgm:spPr>
        <a:ln w="38100">
          <a:solidFill>
            <a:srgbClr val="004233"/>
          </a:solidFill>
        </a:ln>
      </dgm:spPr>
    </dgm:pt>
    <dgm:pt modelId="{CCC5CF06-93B8-47D5-B10E-9AE302D0374B}" type="pres">
      <dgm:prSet presAssocID="{62E4ED38-E4A4-492E-876C-7C151E8340FC}" presName="text_3" presStyleLbl="node1" presStyleIdx="2" presStyleCnt="5">
        <dgm:presLayoutVars>
          <dgm:bulletEnabled val="1"/>
        </dgm:presLayoutVars>
      </dgm:prSet>
      <dgm:spPr/>
    </dgm:pt>
    <dgm:pt modelId="{761F677B-D797-4DE0-A496-B2F38700F8B7}" type="pres">
      <dgm:prSet presAssocID="{62E4ED38-E4A4-492E-876C-7C151E8340FC}" presName="accent_3" presStyleCnt="0"/>
      <dgm:spPr/>
    </dgm:pt>
    <dgm:pt modelId="{927563E6-A3A2-474A-BFF2-9CEC996A88B0}" type="pres">
      <dgm:prSet presAssocID="{62E4ED38-E4A4-492E-876C-7C151E8340FC}" presName="accentRepeatNode" presStyleLbl="solidFgAcc1" presStyleIdx="2" presStyleCnt="5"/>
      <dgm:spPr>
        <a:ln w="38100">
          <a:solidFill>
            <a:srgbClr val="004233"/>
          </a:solidFill>
        </a:ln>
      </dgm:spPr>
    </dgm:pt>
    <dgm:pt modelId="{F9E31EF7-E866-4651-83B9-5925F2212A05}" type="pres">
      <dgm:prSet presAssocID="{A3135A4C-9F89-40FA-BE4C-B5A9C89E17A0}" presName="text_4" presStyleLbl="node1" presStyleIdx="3" presStyleCnt="5">
        <dgm:presLayoutVars>
          <dgm:bulletEnabled val="1"/>
        </dgm:presLayoutVars>
      </dgm:prSet>
      <dgm:spPr/>
    </dgm:pt>
    <dgm:pt modelId="{7388F4C1-3B2D-41D2-9A79-0D623E8921D9}" type="pres">
      <dgm:prSet presAssocID="{A3135A4C-9F89-40FA-BE4C-B5A9C89E17A0}" presName="accent_4" presStyleCnt="0"/>
      <dgm:spPr/>
    </dgm:pt>
    <dgm:pt modelId="{8AD66012-768C-409A-98CD-90A9FB1E0E84}" type="pres">
      <dgm:prSet presAssocID="{A3135A4C-9F89-40FA-BE4C-B5A9C89E17A0}" presName="accentRepeatNode" presStyleLbl="solidFgAcc1" presStyleIdx="3" presStyleCnt="5"/>
      <dgm:spPr>
        <a:ln w="38100">
          <a:solidFill>
            <a:srgbClr val="004233"/>
          </a:solidFill>
        </a:ln>
      </dgm:spPr>
    </dgm:pt>
    <dgm:pt modelId="{519AC059-CD0B-49D2-B41A-3DA73370EFB8}" type="pres">
      <dgm:prSet presAssocID="{D7B701A8-C739-44CD-BCC1-906E21FAF678}" presName="text_5" presStyleLbl="node1" presStyleIdx="4" presStyleCnt="5">
        <dgm:presLayoutVars>
          <dgm:bulletEnabled val="1"/>
        </dgm:presLayoutVars>
      </dgm:prSet>
      <dgm:spPr/>
    </dgm:pt>
    <dgm:pt modelId="{DAECB66C-B188-4111-ADD0-1D90D2DC6CC6}" type="pres">
      <dgm:prSet presAssocID="{D7B701A8-C739-44CD-BCC1-906E21FAF678}" presName="accent_5" presStyleCnt="0"/>
      <dgm:spPr/>
    </dgm:pt>
    <dgm:pt modelId="{BEDC2F16-39D4-4A92-8D68-B58A305AA496}" type="pres">
      <dgm:prSet presAssocID="{D7B701A8-C739-44CD-BCC1-906E21FAF678}" presName="accentRepeatNode" presStyleLbl="solidFgAcc1" presStyleIdx="4" presStyleCnt="5"/>
      <dgm:spPr>
        <a:ln w="38100">
          <a:solidFill>
            <a:srgbClr val="004233"/>
          </a:solidFill>
        </a:ln>
      </dgm:spPr>
    </dgm:pt>
  </dgm:ptLst>
  <dgm:cxnLst>
    <dgm:cxn modelId="{1E887689-D4DB-43F5-BE54-EBEEED4CA66B}" srcId="{933DA27F-DACF-4F47-8850-5FA8DCE6B3C5}" destId="{E7F6DB0A-AB9B-4A1B-AD4B-9B0F468F7BB4}" srcOrd="1" destOrd="0" parTransId="{65E643A6-9036-44AA-8DF2-9993F4098E75}" sibTransId="{8A84A45E-313D-47A6-A45D-B248BAB76E5D}"/>
    <dgm:cxn modelId="{AEEA1D90-F4D6-4EC3-A90F-9AEEFBCE157A}" type="presOf" srcId="{A3135A4C-9F89-40FA-BE4C-B5A9C89E17A0}" destId="{F9E31EF7-E866-4651-83B9-5925F2212A05}" srcOrd="0" destOrd="0" presId="urn:microsoft.com/office/officeart/2008/layout/VerticalCurvedList"/>
    <dgm:cxn modelId="{FA27EA90-B3BE-4F12-9A49-54E051E3379B}" srcId="{933DA27F-DACF-4F47-8850-5FA8DCE6B3C5}" destId="{D7B701A8-C739-44CD-BCC1-906E21FAF678}" srcOrd="4" destOrd="0" parTransId="{45A62E3A-848D-471C-A520-90B2C09AE7F4}" sibTransId="{0AAD8B1D-4FB5-450F-8705-EAA33D9429A2}"/>
    <dgm:cxn modelId="{34029C9A-BB0A-4E7A-8AE5-1908CB1E8376}" srcId="{933DA27F-DACF-4F47-8850-5FA8DCE6B3C5}" destId="{62E4ED38-E4A4-492E-876C-7C151E8340FC}" srcOrd="2" destOrd="0" parTransId="{73DD226A-F655-4A69-9D0F-5C97D095C933}" sibTransId="{15D4B365-7516-44C9-A25C-E21CBCB810BA}"/>
    <dgm:cxn modelId="{4F068B9F-8617-48CD-A272-654370A4E66E}" type="presOf" srcId="{48E4ED81-4C93-4D70-A123-3CF8BD434DEE}" destId="{EC6F2F06-AE2D-4270-8E77-998D2402F323}" srcOrd="0" destOrd="0" presId="urn:microsoft.com/office/officeart/2008/layout/VerticalCurvedList"/>
    <dgm:cxn modelId="{AE0EDDA3-D7F1-4AFA-A3F6-659896061E86}" type="presOf" srcId="{E7F6DB0A-AB9B-4A1B-AD4B-9B0F468F7BB4}" destId="{AA75B05E-D461-4C0E-B8B9-1366A198D4EE}" srcOrd="0" destOrd="0" presId="urn:microsoft.com/office/officeart/2008/layout/VerticalCurvedList"/>
    <dgm:cxn modelId="{B6EE92B2-F939-4010-A7F0-8CEA0B3860C0}" type="presOf" srcId="{62E4ED38-E4A4-492E-876C-7C151E8340FC}" destId="{CCC5CF06-93B8-47D5-B10E-9AE302D0374B}" srcOrd="0" destOrd="0" presId="urn:microsoft.com/office/officeart/2008/layout/VerticalCurvedList"/>
    <dgm:cxn modelId="{F59608B7-7989-462C-A9D8-9B400C86DF35}" srcId="{933DA27F-DACF-4F47-8850-5FA8DCE6B3C5}" destId="{A3135A4C-9F89-40FA-BE4C-B5A9C89E17A0}" srcOrd="3" destOrd="0" parTransId="{00AE66CA-F67A-4EC9-A86C-19DB76F9A1CF}" sibTransId="{00549CAE-5115-4329-B180-C9CF40C2FEF6}"/>
    <dgm:cxn modelId="{BFEAA0CA-2F5B-423D-8CFF-8B0B66E65717}" type="presOf" srcId="{933DA27F-DACF-4F47-8850-5FA8DCE6B3C5}" destId="{074A6475-2ADD-401D-875E-DA3ACAF250A1}" srcOrd="0" destOrd="0" presId="urn:microsoft.com/office/officeart/2008/layout/VerticalCurvedList"/>
    <dgm:cxn modelId="{C8E015D1-6A04-4995-A3B2-A3A7E52EA5E0}" type="presOf" srcId="{D7B701A8-C739-44CD-BCC1-906E21FAF678}" destId="{519AC059-CD0B-49D2-B41A-3DA73370EFB8}" srcOrd="0" destOrd="0" presId="urn:microsoft.com/office/officeart/2008/layout/VerticalCurvedList"/>
    <dgm:cxn modelId="{97BA13DC-8CA5-4FDE-82D8-1174833F269A}" type="presOf" srcId="{C4A2D650-37B6-4CBE-A6F2-70EF938BDC72}" destId="{A0710256-D163-4475-A91C-559684323C80}" srcOrd="0" destOrd="0" presId="urn:microsoft.com/office/officeart/2008/layout/VerticalCurvedList"/>
    <dgm:cxn modelId="{D98073F4-76B5-4D6F-814E-5C05CAFFA3CF}" srcId="{933DA27F-DACF-4F47-8850-5FA8DCE6B3C5}" destId="{C4A2D650-37B6-4CBE-A6F2-70EF938BDC72}" srcOrd="0" destOrd="0" parTransId="{C3A24E34-D4B6-4A3B-ADEF-A9649F3FC70D}" sibTransId="{48E4ED81-4C93-4D70-A123-3CF8BD434DEE}"/>
    <dgm:cxn modelId="{9A539A5D-C673-4787-A802-9E16C5DE15CC}" type="presParOf" srcId="{074A6475-2ADD-401D-875E-DA3ACAF250A1}" destId="{AAB4C651-2682-49F3-86E4-2CA1185ECAAF}" srcOrd="0" destOrd="0" presId="urn:microsoft.com/office/officeart/2008/layout/VerticalCurvedList"/>
    <dgm:cxn modelId="{C584545A-94BB-4B47-A3AF-7235D67C4A42}" type="presParOf" srcId="{AAB4C651-2682-49F3-86E4-2CA1185ECAAF}" destId="{D23905FD-729D-411C-9E8B-567C8DD6EF5C}" srcOrd="0" destOrd="0" presId="urn:microsoft.com/office/officeart/2008/layout/VerticalCurvedList"/>
    <dgm:cxn modelId="{0D69224C-B165-4BE0-AF5A-058366DC2CB3}" type="presParOf" srcId="{D23905FD-729D-411C-9E8B-567C8DD6EF5C}" destId="{80A965D4-EA5D-4EBE-B3F0-BBD5EECE887A}" srcOrd="0" destOrd="0" presId="urn:microsoft.com/office/officeart/2008/layout/VerticalCurvedList"/>
    <dgm:cxn modelId="{93B9C3D0-C34F-4DF8-B6CB-B5A7ACD3E81D}" type="presParOf" srcId="{D23905FD-729D-411C-9E8B-567C8DD6EF5C}" destId="{EC6F2F06-AE2D-4270-8E77-998D2402F323}" srcOrd="1" destOrd="0" presId="urn:microsoft.com/office/officeart/2008/layout/VerticalCurvedList"/>
    <dgm:cxn modelId="{9D2BA346-44DB-4618-A0FD-50EFA72B837D}" type="presParOf" srcId="{D23905FD-729D-411C-9E8B-567C8DD6EF5C}" destId="{2A2D7AF7-3709-4EE3-95E6-9C2E7571A823}" srcOrd="2" destOrd="0" presId="urn:microsoft.com/office/officeart/2008/layout/VerticalCurvedList"/>
    <dgm:cxn modelId="{2DF33915-5404-460B-B570-0FA546E12AF3}" type="presParOf" srcId="{D23905FD-729D-411C-9E8B-567C8DD6EF5C}" destId="{EBBC7BBE-4B7F-4448-AC43-CB6789E7085D}" srcOrd="3" destOrd="0" presId="urn:microsoft.com/office/officeart/2008/layout/VerticalCurvedList"/>
    <dgm:cxn modelId="{72D277E7-F560-4109-8E02-703FDD8CBF9D}" type="presParOf" srcId="{AAB4C651-2682-49F3-86E4-2CA1185ECAAF}" destId="{A0710256-D163-4475-A91C-559684323C80}" srcOrd="1" destOrd="0" presId="urn:microsoft.com/office/officeart/2008/layout/VerticalCurvedList"/>
    <dgm:cxn modelId="{A9FA706D-1C0B-4135-82C3-04C36FFB9EE2}" type="presParOf" srcId="{AAB4C651-2682-49F3-86E4-2CA1185ECAAF}" destId="{C7E8D6A7-677A-4B11-9660-AE7C6BE6D9BA}" srcOrd="2" destOrd="0" presId="urn:microsoft.com/office/officeart/2008/layout/VerticalCurvedList"/>
    <dgm:cxn modelId="{F9FFD493-FEFF-4180-9527-11AEC2824C22}" type="presParOf" srcId="{C7E8D6A7-677A-4B11-9660-AE7C6BE6D9BA}" destId="{1E8D9C70-8224-4255-BA0C-D5F0377A770E}" srcOrd="0" destOrd="0" presId="urn:microsoft.com/office/officeart/2008/layout/VerticalCurvedList"/>
    <dgm:cxn modelId="{5BB5392A-48B9-4ECA-92AA-BF528D53390F}" type="presParOf" srcId="{AAB4C651-2682-49F3-86E4-2CA1185ECAAF}" destId="{AA75B05E-D461-4C0E-B8B9-1366A198D4EE}" srcOrd="3" destOrd="0" presId="urn:microsoft.com/office/officeart/2008/layout/VerticalCurvedList"/>
    <dgm:cxn modelId="{65637F3A-C402-406B-A6C2-95881287CD5D}" type="presParOf" srcId="{AAB4C651-2682-49F3-86E4-2CA1185ECAAF}" destId="{278EF9DF-9179-4A7B-9016-AE3A26CDC07D}" srcOrd="4" destOrd="0" presId="urn:microsoft.com/office/officeart/2008/layout/VerticalCurvedList"/>
    <dgm:cxn modelId="{90DEFED4-F838-48A8-BA03-71B5AB8E19B8}" type="presParOf" srcId="{278EF9DF-9179-4A7B-9016-AE3A26CDC07D}" destId="{6670FACB-80CF-4FF2-A235-71D4ED38F080}" srcOrd="0" destOrd="0" presId="urn:microsoft.com/office/officeart/2008/layout/VerticalCurvedList"/>
    <dgm:cxn modelId="{27368A86-02E8-4D91-B029-1DBF5D7593DF}" type="presParOf" srcId="{AAB4C651-2682-49F3-86E4-2CA1185ECAAF}" destId="{CCC5CF06-93B8-47D5-B10E-9AE302D0374B}" srcOrd="5" destOrd="0" presId="urn:microsoft.com/office/officeart/2008/layout/VerticalCurvedList"/>
    <dgm:cxn modelId="{F2E279F9-6549-4418-8EB4-885EE66430C8}" type="presParOf" srcId="{AAB4C651-2682-49F3-86E4-2CA1185ECAAF}" destId="{761F677B-D797-4DE0-A496-B2F38700F8B7}" srcOrd="6" destOrd="0" presId="urn:microsoft.com/office/officeart/2008/layout/VerticalCurvedList"/>
    <dgm:cxn modelId="{1DCAF07B-7540-41E1-B642-D614E5D7C551}" type="presParOf" srcId="{761F677B-D797-4DE0-A496-B2F38700F8B7}" destId="{927563E6-A3A2-474A-BFF2-9CEC996A88B0}" srcOrd="0" destOrd="0" presId="urn:microsoft.com/office/officeart/2008/layout/VerticalCurvedList"/>
    <dgm:cxn modelId="{BE090EA9-23F2-4419-B9AA-65C148E6FFAB}" type="presParOf" srcId="{AAB4C651-2682-49F3-86E4-2CA1185ECAAF}" destId="{F9E31EF7-E866-4651-83B9-5925F2212A05}" srcOrd="7" destOrd="0" presId="urn:microsoft.com/office/officeart/2008/layout/VerticalCurvedList"/>
    <dgm:cxn modelId="{7EFFD36E-9E2C-42BF-93A3-0113C6EA1BA2}" type="presParOf" srcId="{AAB4C651-2682-49F3-86E4-2CA1185ECAAF}" destId="{7388F4C1-3B2D-41D2-9A79-0D623E8921D9}" srcOrd="8" destOrd="0" presId="urn:microsoft.com/office/officeart/2008/layout/VerticalCurvedList"/>
    <dgm:cxn modelId="{D85BEE1D-067E-44ED-9796-D8C15ED6C747}" type="presParOf" srcId="{7388F4C1-3B2D-41D2-9A79-0D623E8921D9}" destId="{8AD66012-768C-409A-98CD-90A9FB1E0E84}" srcOrd="0" destOrd="0" presId="urn:microsoft.com/office/officeart/2008/layout/VerticalCurvedList"/>
    <dgm:cxn modelId="{9C6D1FF2-8243-4777-ABA9-FEDE69EDC841}" type="presParOf" srcId="{AAB4C651-2682-49F3-86E4-2CA1185ECAAF}" destId="{519AC059-CD0B-49D2-B41A-3DA73370EFB8}" srcOrd="9" destOrd="0" presId="urn:microsoft.com/office/officeart/2008/layout/VerticalCurvedList"/>
    <dgm:cxn modelId="{86A325EE-245F-48B2-B14D-C95C7382A57A}" type="presParOf" srcId="{AAB4C651-2682-49F3-86E4-2CA1185ECAAF}" destId="{DAECB66C-B188-4111-ADD0-1D90D2DC6CC6}" srcOrd="10" destOrd="0" presId="urn:microsoft.com/office/officeart/2008/layout/VerticalCurvedList"/>
    <dgm:cxn modelId="{37BC951B-3BF7-45A8-908C-C1562F1D40C3}" type="presParOf" srcId="{DAECB66C-B188-4111-ADD0-1D90D2DC6CC6}" destId="{BEDC2F16-39D4-4A92-8D68-B58A305AA49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1BA6DB-4424-4BA5-A72B-6EF87AD9FD2B}" type="doc">
      <dgm:prSet loTypeId="urn:microsoft.com/office/officeart/2005/8/layout/hierarchy6" loCatId="hierarchy" qsTypeId="urn:microsoft.com/office/officeart/2005/8/quickstyle/simple1" qsCatId="simple" csTypeId="urn:microsoft.com/office/officeart/2005/8/colors/accent2_5" csCatId="accent2" phldr="1"/>
      <dgm:spPr/>
      <dgm:t>
        <a:bodyPr/>
        <a:lstStyle/>
        <a:p>
          <a:endParaRPr lang="en-GB"/>
        </a:p>
      </dgm:t>
    </dgm:pt>
    <dgm:pt modelId="{4390E44C-5C63-4CCD-8964-504C62BFBCC9}">
      <dgm:prSet phldrT="[Text]" custT="1"/>
      <dgm:spPr>
        <a:solidFill>
          <a:srgbClr val="004233"/>
        </a:solidFill>
      </dgm:spPr>
      <dgm:t>
        <a:bodyPr/>
        <a:lstStyle/>
        <a:p>
          <a:r>
            <a:rPr lang="en-GB" sz="2000" b="1" dirty="0"/>
            <a:t>Oxfordshire  Education Partnership (OEP)</a:t>
          </a:r>
        </a:p>
      </dgm:t>
    </dgm:pt>
    <dgm:pt modelId="{37083671-3D41-4EF8-ADDC-65F53F86ED9A}" type="parTrans" cxnId="{8B6958AD-BDF4-47C6-9FA4-381CEE6BE49E}">
      <dgm:prSet/>
      <dgm:spPr/>
      <dgm:t>
        <a:bodyPr/>
        <a:lstStyle/>
        <a:p>
          <a:endParaRPr lang="en-GB" b="1"/>
        </a:p>
      </dgm:t>
    </dgm:pt>
    <dgm:pt modelId="{0B2E374D-E5DF-428E-A378-9C7A0E5A5189}" type="sibTrans" cxnId="{8B6958AD-BDF4-47C6-9FA4-381CEE6BE49E}">
      <dgm:prSet/>
      <dgm:spPr/>
      <dgm:t>
        <a:bodyPr/>
        <a:lstStyle/>
        <a:p>
          <a:endParaRPr lang="en-GB" b="1"/>
        </a:p>
      </dgm:t>
    </dgm:pt>
    <dgm:pt modelId="{4DE1511E-84F4-41F6-B6A6-01DCD20FB1EE}">
      <dgm:prSet phldrT="[Text]"/>
      <dgm:spPr>
        <a:solidFill>
          <a:srgbClr val="004233"/>
        </a:solidFill>
      </dgm:spPr>
      <dgm:t>
        <a:bodyPr/>
        <a:lstStyle/>
        <a:p>
          <a:r>
            <a:rPr lang="en-GB" b="0">
              <a:solidFill>
                <a:schemeClr val="bg1"/>
              </a:solidFill>
              <a:latin typeface="Arial" panose="020B0604020202020204"/>
            </a:rPr>
            <a:t>Education outcomes for all: </a:t>
          </a:r>
          <a:r>
            <a:rPr lang="en-GB" b="1"/>
            <a:t>new group</a:t>
          </a:r>
        </a:p>
      </dgm:t>
    </dgm:pt>
    <dgm:pt modelId="{F851CEB1-4775-447E-9D3F-D7DE5C677389}" type="parTrans" cxnId="{2C243BAA-2F74-41DB-A503-3885AD871AC7}">
      <dgm:prSet/>
      <dgm:spPr>
        <a:ln w="57150">
          <a:solidFill>
            <a:srgbClr val="004233"/>
          </a:solidFill>
        </a:ln>
      </dgm:spPr>
      <dgm:t>
        <a:bodyPr/>
        <a:lstStyle/>
        <a:p>
          <a:endParaRPr lang="en-GB" b="1"/>
        </a:p>
      </dgm:t>
    </dgm:pt>
    <dgm:pt modelId="{90B7C1AD-3CE2-421B-8707-38D878EC0BAC}" type="sibTrans" cxnId="{2C243BAA-2F74-41DB-A503-3885AD871AC7}">
      <dgm:prSet/>
      <dgm:spPr/>
      <dgm:t>
        <a:bodyPr/>
        <a:lstStyle/>
        <a:p>
          <a:endParaRPr lang="en-GB" b="1"/>
        </a:p>
      </dgm:t>
    </dgm:pt>
    <dgm:pt modelId="{58FF6F2C-A9AE-4D92-B6A1-1A2DDB33131E}">
      <dgm:prSet phldrT="[Text]"/>
      <dgm:spPr>
        <a:solidFill>
          <a:srgbClr val="004233"/>
        </a:solidFill>
      </dgm:spPr>
      <dgm:t>
        <a:bodyPr/>
        <a:lstStyle/>
        <a:p>
          <a:r>
            <a:rPr lang="en-GB" b="0" dirty="0">
              <a:solidFill>
                <a:schemeClr val="bg1"/>
              </a:solidFill>
            </a:rPr>
            <a:t>Improve attendance for </a:t>
          </a:r>
          <a:r>
            <a:rPr lang="en-GB" b="0" dirty="0">
              <a:solidFill>
                <a:schemeClr val="bg1"/>
              </a:solidFill>
              <a:latin typeface="Arial" panose="020B0604020202020204"/>
            </a:rPr>
            <a:t>all: </a:t>
          </a:r>
        </a:p>
        <a:p>
          <a:r>
            <a:rPr lang="en-GB" b="1" dirty="0"/>
            <a:t>Attendance improvement group</a:t>
          </a:r>
        </a:p>
      </dgm:t>
    </dgm:pt>
    <dgm:pt modelId="{FC689894-58CE-44BD-9481-31A655125BC1}" type="parTrans" cxnId="{54AF33B7-C7DD-40BC-B42F-25D4FB377CD2}">
      <dgm:prSet/>
      <dgm:spPr>
        <a:ln w="38100">
          <a:solidFill>
            <a:srgbClr val="004233"/>
          </a:solidFill>
        </a:ln>
      </dgm:spPr>
      <dgm:t>
        <a:bodyPr/>
        <a:lstStyle/>
        <a:p>
          <a:endParaRPr lang="en-GB" b="1"/>
        </a:p>
      </dgm:t>
    </dgm:pt>
    <dgm:pt modelId="{D7974725-FD88-4B68-96C2-C0A8C978DA9E}" type="sibTrans" cxnId="{54AF33B7-C7DD-40BC-B42F-25D4FB377CD2}">
      <dgm:prSet/>
      <dgm:spPr/>
      <dgm:t>
        <a:bodyPr/>
        <a:lstStyle/>
        <a:p>
          <a:endParaRPr lang="en-GB" b="1"/>
        </a:p>
      </dgm:t>
    </dgm:pt>
    <dgm:pt modelId="{3FBAA335-35B6-4AC8-A84C-A7712BAED51B}">
      <dgm:prSet phldrT="[Text]"/>
      <dgm:spPr>
        <a:solidFill>
          <a:srgbClr val="004233"/>
        </a:solidFill>
      </dgm:spPr>
      <dgm:t>
        <a:bodyPr/>
        <a:lstStyle/>
        <a:p>
          <a:r>
            <a:rPr lang="en-GB">
              <a:solidFill>
                <a:schemeClr val="bg1"/>
              </a:solidFill>
            </a:rPr>
            <a:t>Post-16 learning &amp; skills</a:t>
          </a:r>
          <a:r>
            <a:rPr lang="en-GB">
              <a:solidFill>
                <a:schemeClr val="bg1"/>
              </a:solidFill>
              <a:latin typeface="Arial" panose="020B0604020202020204"/>
            </a:rPr>
            <a:t>: </a:t>
          </a:r>
          <a:r>
            <a:rPr lang="en-GB" b="1"/>
            <a:t>new group </a:t>
          </a:r>
        </a:p>
      </dgm:t>
    </dgm:pt>
    <dgm:pt modelId="{E53DF65F-E29B-4AC8-98D2-BAB98DABB09A}" type="parTrans" cxnId="{B16759C0-3D6D-457C-9C59-491F15B950AC}">
      <dgm:prSet/>
      <dgm:spPr>
        <a:ln w="38100">
          <a:solidFill>
            <a:srgbClr val="004233"/>
          </a:solidFill>
        </a:ln>
      </dgm:spPr>
      <dgm:t>
        <a:bodyPr/>
        <a:lstStyle/>
        <a:p>
          <a:endParaRPr lang="en-GB" b="1"/>
        </a:p>
      </dgm:t>
    </dgm:pt>
    <dgm:pt modelId="{597EC734-229C-4003-996C-2830736BF842}" type="sibTrans" cxnId="{B16759C0-3D6D-457C-9C59-491F15B950AC}">
      <dgm:prSet/>
      <dgm:spPr/>
      <dgm:t>
        <a:bodyPr/>
        <a:lstStyle/>
        <a:p>
          <a:endParaRPr lang="en-GB" b="1"/>
        </a:p>
      </dgm:t>
    </dgm:pt>
    <dgm:pt modelId="{D08644E5-64D7-441A-AF7A-05109D0756F4}">
      <dgm:prSet phldrT="[Text]"/>
      <dgm:spPr>
        <a:solidFill>
          <a:srgbClr val="004233"/>
        </a:solidFill>
      </dgm:spPr>
      <dgm:t>
        <a:bodyPr/>
        <a:lstStyle/>
        <a:p>
          <a:r>
            <a:rPr lang="en-GB" b="0" dirty="0"/>
            <a:t>Best start in life: </a:t>
          </a:r>
          <a:r>
            <a:rPr lang="en-GB" b="1" dirty="0"/>
            <a:t>Early Years Partnership </a:t>
          </a:r>
        </a:p>
      </dgm:t>
    </dgm:pt>
    <dgm:pt modelId="{1335C27E-D00A-44F4-B0A2-D43999FC2A6C}" type="parTrans" cxnId="{F3529247-6B43-4EAA-BC59-F307896F725F}">
      <dgm:prSet/>
      <dgm:spPr>
        <a:ln w="38100">
          <a:solidFill>
            <a:srgbClr val="004233"/>
          </a:solidFill>
        </a:ln>
      </dgm:spPr>
      <dgm:t>
        <a:bodyPr/>
        <a:lstStyle/>
        <a:p>
          <a:endParaRPr lang="en-GB" b="1"/>
        </a:p>
      </dgm:t>
    </dgm:pt>
    <dgm:pt modelId="{B2958252-1CC2-42DD-A2E8-10D4D0FDA35B}" type="sibTrans" cxnId="{F3529247-6B43-4EAA-BC59-F307896F725F}">
      <dgm:prSet/>
      <dgm:spPr/>
      <dgm:t>
        <a:bodyPr/>
        <a:lstStyle/>
        <a:p>
          <a:endParaRPr lang="en-GB" b="1"/>
        </a:p>
      </dgm:t>
    </dgm:pt>
    <dgm:pt modelId="{E5177240-C600-4662-A4BF-031A0D7BF748}">
      <dgm:prSet phldrT="[Text]"/>
      <dgm:spPr>
        <a:solidFill>
          <a:srgbClr val="004233"/>
        </a:solidFill>
      </dgm:spPr>
      <dgm:t>
        <a:bodyPr/>
        <a:lstStyle/>
        <a:p>
          <a:r>
            <a:rPr lang="en-GB" b="0" dirty="0">
              <a:solidFill>
                <a:schemeClr val="bg1"/>
              </a:solidFill>
            </a:rPr>
            <a:t>Develop local inclusive </a:t>
          </a:r>
          <a:r>
            <a:rPr lang="en-GB" b="0" dirty="0">
              <a:solidFill>
                <a:schemeClr val="bg1"/>
              </a:solidFill>
              <a:latin typeface="Arial" panose="020B0604020202020204"/>
            </a:rPr>
            <a:t>provision: </a:t>
          </a:r>
          <a:r>
            <a:rPr lang="en-GB" b="0" dirty="0">
              <a:solidFill>
                <a:schemeClr val="bg1"/>
              </a:solidFill>
            </a:rPr>
            <a:t> </a:t>
          </a:r>
        </a:p>
        <a:p>
          <a:r>
            <a:rPr lang="en-GB" b="1" dirty="0"/>
            <a:t>Place planning </a:t>
          </a:r>
          <a:r>
            <a:rPr lang="en-GB" b="1"/>
            <a:t>sufficiency group </a:t>
          </a:r>
          <a:endParaRPr lang="en-GB" b="1" dirty="0"/>
        </a:p>
      </dgm:t>
    </dgm:pt>
    <dgm:pt modelId="{0B2DB3BD-07B8-421B-8C1C-968E904F688B}" type="parTrans" cxnId="{267852D1-5430-43EA-9E76-2711E991AABF}">
      <dgm:prSet/>
      <dgm:spPr>
        <a:solidFill>
          <a:srgbClr val="004233"/>
        </a:solidFill>
        <a:ln w="38100"/>
      </dgm:spPr>
      <dgm:t>
        <a:bodyPr/>
        <a:lstStyle/>
        <a:p>
          <a:endParaRPr lang="en-GB" b="1"/>
        </a:p>
      </dgm:t>
    </dgm:pt>
    <dgm:pt modelId="{69ABC9D0-214E-4A87-BB29-765BEEEB7EC2}" type="sibTrans" cxnId="{267852D1-5430-43EA-9E76-2711E991AABF}">
      <dgm:prSet/>
      <dgm:spPr/>
      <dgm:t>
        <a:bodyPr/>
        <a:lstStyle/>
        <a:p>
          <a:endParaRPr lang="en-GB" b="1"/>
        </a:p>
      </dgm:t>
    </dgm:pt>
    <dgm:pt modelId="{7478B818-36A4-4511-8764-EA0E5D09BEDE}" type="pres">
      <dgm:prSet presAssocID="{341BA6DB-4424-4BA5-A72B-6EF87AD9FD2B}" presName="mainComposite" presStyleCnt="0">
        <dgm:presLayoutVars>
          <dgm:chPref val="1"/>
          <dgm:dir/>
          <dgm:animOne val="branch"/>
          <dgm:animLvl val="lvl"/>
          <dgm:resizeHandles val="exact"/>
        </dgm:presLayoutVars>
      </dgm:prSet>
      <dgm:spPr/>
    </dgm:pt>
    <dgm:pt modelId="{4B386805-13CA-4468-96FC-96861C95C8DC}" type="pres">
      <dgm:prSet presAssocID="{341BA6DB-4424-4BA5-A72B-6EF87AD9FD2B}" presName="hierFlow" presStyleCnt="0"/>
      <dgm:spPr/>
    </dgm:pt>
    <dgm:pt modelId="{87AB5696-4D46-4A68-9185-33A96EEDE3E7}" type="pres">
      <dgm:prSet presAssocID="{341BA6DB-4424-4BA5-A72B-6EF87AD9FD2B}" presName="hierChild1" presStyleCnt="0">
        <dgm:presLayoutVars>
          <dgm:chPref val="1"/>
          <dgm:animOne val="branch"/>
          <dgm:animLvl val="lvl"/>
        </dgm:presLayoutVars>
      </dgm:prSet>
      <dgm:spPr/>
    </dgm:pt>
    <dgm:pt modelId="{0D72DC0C-A610-4B54-A514-B398B7A62564}" type="pres">
      <dgm:prSet presAssocID="{4390E44C-5C63-4CCD-8964-504C62BFBCC9}" presName="Name14" presStyleCnt="0"/>
      <dgm:spPr/>
    </dgm:pt>
    <dgm:pt modelId="{F4DD42AF-3E30-4CB4-AFAC-B9440CD5E79C}" type="pres">
      <dgm:prSet presAssocID="{4390E44C-5C63-4CCD-8964-504C62BFBCC9}" presName="level1Shape" presStyleLbl="node0" presStyleIdx="0" presStyleCnt="1" custScaleX="183389" custScaleY="190102" custLinFactNeighborX="235" custLinFactNeighborY="-13323">
        <dgm:presLayoutVars>
          <dgm:chPref val="3"/>
        </dgm:presLayoutVars>
      </dgm:prSet>
      <dgm:spPr/>
    </dgm:pt>
    <dgm:pt modelId="{6732993A-087F-4D01-828F-A1756A0A67CD}" type="pres">
      <dgm:prSet presAssocID="{4390E44C-5C63-4CCD-8964-504C62BFBCC9}" presName="hierChild2" presStyleCnt="0"/>
      <dgm:spPr/>
    </dgm:pt>
    <dgm:pt modelId="{4189C27B-8A04-4803-8531-80EF8BC0C15E}" type="pres">
      <dgm:prSet presAssocID="{1335C27E-D00A-44F4-B0A2-D43999FC2A6C}" presName="Name19" presStyleLbl="parChTrans1D2" presStyleIdx="0" presStyleCnt="5"/>
      <dgm:spPr/>
    </dgm:pt>
    <dgm:pt modelId="{3E9A365F-6A94-44D2-947D-0BCAF24C6178}" type="pres">
      <dgm:prSet presAssocID="{D08644E5-64D7-441A-AF7A-05109D0756F4}" presName="Name21" presStyleCnt="0"/>
      <dgm:spPr/>
    </dgm:pt>
    <dgm:pt modelId="{86A57856-CA9E-4339-B87D-96CC2C14B98B}" type="pres">
      <dgm:prSet presAssocID="{D08644E5-64D7-441A-AF7A-05109D0756F4}" presName="level2Shape" presStyleLbl="node2" presStyleIdx="0" presStyleCnt="5" custLinFactNeighborX="-12059" custLinFactNeighborY="-405"/>
      <dgm:spPr/>
    </dgm:pt>
    <dgm:pt modelId="{07764854-2994-4717-A348-9826104590F3}" type="pres">
      <dgm:prSet presAssocID="{D08644E5-64D7-441A-AF7A-05109D0756F4}" presName="hierChild3" presStyleCnt="0"/>
      <dgm:spPr/>
    </dgm:pt>
    <dgm:pt modelId="{750FD162-7CEA-47CE-AE3B-E666051BD60C}" type="pres">
      <dgm:prSet presAssocID="{FC689894-58CE-44BD-9481-31A655125BC1}" presName="Name19" presStyleLbl="parChTrans1D2" presStyleIdx="1" presStyleCnt="5"/>
      <dgm:spPr/>
    </dgm:pt>
    <dgm:pt modelId="{67D70D37-CF34-4DEF-8DD3-F04C23EA788A}" type="pres">
      <dgm:prSet presAssocID="{58FF6F2C-A9AE-4D92-B6A1-1A2DDB33131E}" presName="Name21" presStyleCnt="0"/>
      <dgm:spPr/>
    </dgm:pt>
    <dgm:pt modelId="{1DE11599-C77B-44C8-ADA6-3FDEADE64317}" type="pres">
      <dgm:prSet presAssocID="{58FF6F2C-A9AE-4D92-B6A1-1A2DDB33131E}" presName="level2Shape" presStyleLbl="node2" presStyleIdx="1" presStyleCnt="5"/>
      <dgm:spPr/>
    </dgm:pt>
    <dgm:pt modelId="{F940D125-1076-401B-AC9B-7EB52A8CB03C}" type="pres">
      <dgm:prSet presAssocID="{58FF6F2C-A9AE-4D92-B6A1-1A2DDB33131E}" presName="hierChild3" presStyleCnt="0"/>
      <dgm:spPr/>
    </dgm:pt>
    <dgm:pt modelId="{79FF7FE1-ACDD-4073-862F-A401923E9D06}" type="pres">
      <dgm:prSet presAssocID="{F851CEB1-4775-447E-9D3F-D7DE5C677389}" presName="Name19" presStyleLbl="parChTrans1D2" presStyleIdx="2" presStyleCnt="5"/>
      <dgm:spPr/>
    </dgm:pt>
    <dgm:pt modelId="{402A7AA3-163B-4B51-B6A6-54528E4E08DA}" type="pres">
      <dgm:prSet presAssocID="{4DE1511E-84F4-41F6-B6A6-01DCD20FB1EE}" presName="Name21" presStyleCnt="0"/>
      <dgm:spPr/>
    </dgm:pt>
    <dgm:pt modelId="{E07BDF6E-E25E-4410-AFB1-D95598AA6817}" type="pres">
      <dgm:prSet presAssocID="{4DE1511E-84F4-41F6-B6A6-01DCD20FB1EE}" presName="level2Shape" presStyleLbl="node2" presStyleIdx="2" presStyleCnt="5"/>
      <dgm:spPr/>
    </dgm:pt>
    <dgm:pt modelId="{81613985-EAC9-434A-803B-3116FEE2E847}" type="pres">
      <dgm:prSet presAssocID="{4DE1511E-84F4-41F6-B6A6-01DCD20FB1EE}" presName="hierChild3" presStyleCnt="0"/>
      <dgm:spPr/>
    </dgm:pt>
    <dgm:pt modelId="{8661351F-EA00-4F39-98A4-C67638E3956E}" type="pres">
      <dgm:prSet presAssocID="{0B2DB3BD-07B8-421B-8C1C-968E904F688B}" presName="Name19" presStyleLbl="parChTrans1D2" presStyleIdx="3" presStyleCnt="5"/>
      <dgm:spPr/>
    </dgm:pt>
    <dgm:pt modelId="{E789BD93-15DA-4A04-8203-BD9A9BDDCE10}" type="pres">
      <dgm:prSet presAssocID="{E5177240-C600-4662-A4BF-031A0D7BF748}" presName="Name21" presStyleCnt="0"/>
      <dgm:spPr/>
    </dgm:pt>
    <dgm:pt modelId="{77DFECF9-3550-42FF-AA66-ED22D1E5CBC2}" type="pres">
      <dgm:prSet presAssocID="{E5177240-C600-4662-A4BF-031A0D7BF748}" presName="level2Shape" presStyleLbl="node2" presStyleIdx="3" presStyleCnt="5"/>
      <dgm:spPr/>
    </dgm:pt>
    <dgm:pt modelId="{ADA458CB-05C3-4B43-A13F-7D1A3420A96C}" type="pres">
      <dgm:prSet presAssocID="{E5177240-C600-4662-A4BF-031A0D7BF748}" presName="hierChild3" presStyleCnt="0"/>
      <dgm:spPr/>
    </dgm:pt>
    <dgm:pt modelId="{8EC8FD51-3026-45C7-8685-ADC03E0B7723}" type="pres">
      <dgm:prSet presAssocID="{E53DF65F-E29B-4AC8-98D2-BAB98DABB09A}" presName="Name19" presStyleLbl="parChTrans1D2" presStyleIdx="4" presStyleCnt="5"/>
      <dgm:spPr/>
    </dgm:pt>
    <dgm:pt modelId="{B43E3CA7-1241-423E-B289-F3E787C29F03}" type="pres">
      <dgm:prSet presAssocID="{3FBAA335-35B6-4AC8-A84C-A7712BAED51B}" presName="Name21" presStyleCnt="0"/>
      <dgm:spPr/>
    </dgm:pt>
    <dgm:pt modelId="{74090B72-FCCF-4557-ADCD-6D278A0E4656}" type="pres">
      <dgm:prSet presAssocID="{3FBAA335-35B6-4AC8-A84C-A7712BAED51B}" presName="level2Shape" presStyleLbl="node2" presStyleIdx="4" presStyleCnt="5"/>
      <dgm:spPr/>
    </dgm:pt>
    <dgm:pt modelId="{6E526BA6-2DD7-4FD3-869F-F63F1FCE0A42}" type="pres">
      <dgm:prSet presAssocID="{3FBAA335-35B6-4AC8-A84C-A7712BAED51B}" presName="hierChild3" presStyleCnt="0"/>
      <dgm:spPr/>
    </dgm:pt>
    <dgm:pt modelId="{A32A71FB-17B5-427E-AA08-93C3A155C7A6}" type="pres">
      <dgm:prSet presAssocID="{341BA6DB-4424-4BA5-A72B-6EF87AD9FD2B}" presName="bgShapesFlow" presStyleCnt="0"/>
      <dgm:spPr/>
    </dgm:pt>
  </dgm:ptLst>
  <dgm:cxnLst>
    <dgm:cxn modelId="{55A9AB12-407E-462A-85A2-E92393A314A7}" type="presOf" srcId="{F851CEB1-4775-447E-9D3F-D7DE5C677389}" destId="{79FF7FE1-ACDD-4073-862F-A401923E9D06}" srcOrd="0" destOrd="0" presId="urn:microsoft.com/office/officeart/2005/8/layout/hierarchy6"/>
    <dgm:cxn modelId="{66212B1F-3062-4AC6-802C-4F3822FB10B3}" type="presOf" srcId="{FC689894-58CE-44BD-9481-31A655125BC1}" destId="{750FD162-7CEA-47CE-AE3B-E666051BD60C}" srcOrd="0" destOrd="0" presId="urn:microsoft.com/office/officeart/2005/8/layout/hierarchy6"/>
    <dgm:cxn modelId="{FE9F1D21-F7CF-450B-8ADE-3629846710FA}" type="presOf" srcId="{0B2DB3BD-07B8-421B-8C1C-968E904F688B}" destId="{8661351F-EA00-4F39-98A4-C67638E3956E}" srcOrd="0" destOrd="0" presId="urn:microsoft.com/office/officeart/2005/8/layout/hierarchy6"/>
    <dgm:cxn modelId="{FB97592F-9C88-4429-845C-7281EB8C1EBF}" type="presOf" srcId="{3FBAA335-35B6-4AC8-A84C-A7712BAED51B}" destId="{74090B72-FCCF-4557-ADCD-6D278A0E4656}" srcOrd="0" destOrd="0" presId="urn:microsoft.com/office/officeart/2005/8/layout/hierarchy6"/>
    <dgm:cxn modelId="{C13A5030-A171-4557-9C12-ACEF2DE621BC}" type="presOf" srcId="{D08644E5-64D7-441A-AF7A-05109D0756F4}" destId="{86A57856-CA9E-4339-B87D-96CC2C14B98B}" srcOrd="0" destOrd="0" presId="urn:microsoft.com/office/officeart/2005/8/layout/hierarchy6"/>
    <dgm:cxn modelId="{F3529247-6B43-4EAA-BC59-F307896F725F}" srcId="{4390E44C-5C63-4CCD-8964-504C62BFBCC9}" destId="{D08644E5-64D7-441A-AF7A-05109D0756F4}" srcOrd="0" destOrd="0" parTransId="{1335C27E-D00A-44F4-B0A2-D43999FC2A6C}" sibTransId="{B2958252-1CC2-42DD-A2E8-10D4D0FDA35B}"/>
    <dgm:cxn modelId="{00D25686-3DDF-46B9-ABFA-7616B8D9C8C3}" type="presOf" srcId="{58FF6F2C-A9AE-4D92-B6A1-1A2DDB33131E}" destId="{1DE11599-C77B-44C8-ADA6-3FDEADE64317}" srcOrd="0" destOrd="0" presId="urn:microsoft.com/office/officeart/2005/8/layout/hierarchy6"/>
    <dgm:cxn modelId="{DE926B8C-BBC9-4176-ACA0-FA23C047B591}" type="presOf" srcId="{E53DF65F-E29B-4AC8-98D2-BAB98DABB09A}" destId="{8EC8FD51-3026-45C7-8685-ADC03E0B7723}" srcOrd="0" destOrd="0" presId="urn:microsoft.com/office/officeart/2005/8/layout/hierarchy6"/>
    <dgm:cxn modelId="{93381B94-D831-4B05-AE7D-40DD8F922112}" type="presOf" srcId="{4390E44C-5C63-4CCD-8964-504C62BFBCC9}" destId="{F4DD42AF-3E30-4CB4-AFAC-B9440CD5E79C}" srcOrd="0" destOrd="0" presId="urn:microsoft.com/office/officeart/2005/8/layout/hierarchy6"/>
    <dgm:cxn modelId="{2C243BAA-2F74-41DB-A503-3885AD871AC7}" srcId="{4390E44C-5C63-4CCD-8964-504C62BFBCC9}" destId="{4DE1511E-84F4-41F6-B6A6-01DCD20FB1EE}" srcOrd="2" destOrd="0" parTransId="{F851CEB1-4775-447E-9D3F-D7DE5C677389}" sibTransId="{90B7C1AD-3CE2-421B-8707-38D878EC0BAC}"/>
    <dgm:cxn modelId="{A9D525AC-1BA1-4F60-A51C-004741892B5B}" type="presOf" srcId="{E5177240-C600-4662-A4BF-031A0D7BF748}" destId="{77DFECF9-3550-42FF-AA66-ED22D1E5CBC2}" srcOrd="0" destOrd="0" presId="urn:microsoft.com/office/officeart/2005/8/layout/hierarchy6"/>
    <dgm:cxn modelId="{8B6958AD-BDF4-47C6-9FA4-381CEE6BE49E}" srcId="{341BA6DB-4424-4BA5-A72B-6EF87AD9FD2B}" destId="{4390E44C-5C63-4CCD-8964-504C62BFBCC9}" srcOrd="0" destOrd="0" parTransId="{37083671-3D41-4EF8-ADDC-65F53F86ED9A}" sibTransId="{0B2E374D-E5DF-428E-A378-9C7A0E5A5189}"/>
    <dgm:cxn modelId="{54AF33B7-C7DD-40BC-B42F-25D4FB377CD2}" srcId="{4390E44C-5C63-4CCD-8964-504C62BFBCC9}" destId="{58FF6F2C-A9AE-4D92-B6A1-1A2DDB33131E}" srcOrd="1" destOrd="0" parTransId="{FC689894-58CE-44BD-9481-31A655125BC1}" sibTransId="{D7974725-FD88-4B68-96C2-C0A8C978DA9E}"/>
    <dgm:cxn modelId="{68920BBE-6B03-4B3F-9BE0-139B7AAE99F9}" type="presOf" srcId="{4DE1511E-84F4-41F6-B6A6-01DCD20FB1EE}" destId="{E07BDF6E-E25E-4410-AFB1-D95598AA6817}" srcOrd="0" destOrd="0" presId="urn:microsoft.com/office/officeart/2005/8/layout/hierarchy6"/>
    <dgm:cxn modelId="{B16759C0-3D6D-457C-9C59-491F15B950AC}" srcId="{4390E44C-5C63-4CCD-8964-504C62BFBCC9}" destId="{3FBAA335-35B6-4AC8-A84C-A7712BAED51B}" srcOrd="4" destOrd="0" parTransId="{E53DF65F-E29B-4AC8-98D2-BAB98DABB09A}" sibTransId="{597EC734-229C-4003-996C-2830736BF842}"/>
    <dgm:cxn modelId="{94A210C5-3306-4615-BC48-32C8026CFEEB}" type="presOf" srcId="{1335C27E-D00A-44F4-B0A2-D43999FC2A6C}" destId="{4189C27B-8A04-4803-8531-80EF8BC0C15E}" srcOrd="0" destOrd="0" presId="urn:microsoft.com/office/officeart/2005/8/layout/hierarchy6"/>
    <dgm:cxn modelId="{267852D1-5430-43EA-9E76-2711E991AABF}" srcId="{4390E44C-5C63-4CCD-8964-504C62BFBCC9}" destId="{E5177240-C600-4662-A4BF-031A0D7BF748}" srcOrd="3" destOrd="0" parTransId="{0B2DB3BD-07B8-421B-8C1C-968E904F688B}" sibTransId="{69ABC9D0-214E-4A87-BB29-765BEEEB7EC2}"/>
    <dgm:cxn modelId="{D2D7ADD4-9E24-4A84-B690-A02178C99494}" type="presOf" srcId="{341BA6DB-4424-4BA5-A72B-6EF87AD9FD2B}" destId="{7478B818-36A4-4511-8764-EA0E5D09BEDE}" srcOrd="0" destOrd="0" presId="urn:microsoft.com/office/officeart/2005/8/layout/hierarchy6"/>
    <dgm:cxn modelId="{05A5B02B-02AF-47B7-BBC3-412C3BD4C8C2}" type="presParOf" srcId="{7478B818-36A4-4511-8764-EA0E5D09BEDE}" destId="{4B386805-13CA-4468-96FC-96861C95C8DC}" srcOrd="0" destOrd="0" presId="urn:microsoft.com/office/officeart/2005/8/layout/hierarchy6"/>
    <dgm:cxn modelId="{E9A87411-1892-4510-8AE3-B4E706665971}" type="presParOf" srcId="{4B386805-13CA-4468-96FC-96861C95C8DC}" destId="{87AB5696-4D46-4A68-9185-33A96EEDE3E7}" srcOrd="0" destOrd="0" presId="urn:microsoft.com/office/officeart/2005/8/layout/hierarchy6"/>
    <dgm:cxn modelId="{A5537158-B9DF-4E92-B349-416C38415A4C}" type="presParOf" srcId="{87AB5696-4D46-4A68-9185-33A96EEDE3E7}" destId="{0D72DC0C-A610-4B54-A514-B398B7A62564}" srcOrd="0" destOrd="0" presId="urn:microsoft.com/office/officeart/2005/8/layout/hierarchy6"/>
    <dgm:cxn modelId="{17FD09B1-8054-4A82-8369-330E58BF5912}" type="presParOf" srcId="{0D72DC0C-A610-4B54-A514-B398B7A62564}" destId="{F4DD42AF-3E30-4CB4-AFAC-B9440CD5E79C}" srcOrd="0" destOrd="0" presId="urn:microsoft.com/office/officeart/2005/8/layout/hierarchy6"/>
    <dgm:cxn modelId="{823658DC-1857-41AC-B7D2-15C86D2E444A}" type="presParOf" srcId="{0D72DC0C-A610-4B54-A514-B398B7A62564}" destId="{6732993A-087F-4D01-828F-A1756A0A67CD}" srcOrd="1" destOrd="0" presId="urn:microsoft.com/office/officeart/2005/8/layout/hierarchy6"/>
    <dgm:cxn modelId="{25AAC100-3AC2-4EB1-821D-058802AE9E5F}" type="presParOf" srcId="{6732993A-087F-4D01-828F-A1756A0A67CD}" destId="{4189C27B-8A04-4803-8531-80EF8BC0C15E}" srcOrd="0" destOrd="0" presId="urn:microsoft.com/office/officeart/2005/8/layout/hierarchy6"/>
    <dgm:cxn modelId="{EF419C4C-6D19-4AF5-A20D-403C14C99980}" type="presParOf" srcId="{6732993A-087F-4D01-828F-A1756A0A67CD}" destId="{3E9A365F-6A94-44D2-947D-0BCAF24C6178}" srcOrd="1" destOrd="0" presId="urn:microsoft.com/office/officeart/2005/8/layout/hierarchy6"/>
    <dgm:cxn modelId="{D17A1896-4DAD-4954-9F5C-207184E61F85}" type="presParOf" srcId="{3E9A365F-6A94-44D2-947D-0BCAF24C6178}" destId="{86A57856-CA9E-4339-B87D-96CC2C14B98B}" srcOrd="0" destOrd="0" presId="urn:microsoft.com/office/officeart/2005/8/layout/hierarchy6"/>
    <dgm:cxn modelId="{55C7B4DD-7BDE-4BA7-8003-33560B96ECA0}" type="presParOf" srcId="{3E9A365F-6A94-44D2-947D-0BCAF24C6178}" destId="{07764854-2994-4717-A348-9826104590F3}" srcOrd="1" destOrd="0" presId="urn:microsoft.com/office/officeart/2005/8/layout/hierarchy6"/>
    <dgm:cxn modelId="{C8EDBC89-3552-4E64-B48A-040DC8B9320D}" type="presParOf" srcId="{6732993A-087F-4D01-828F-A1756A0A67CD}" destId="{750FD162-7CEA-47CE-AE3B-E666051BD60C}" srcOrd="2" destOrd="0" presId="urn:microsoft.com/office/officeart/2005/8/layout/hierarchy6"/>
    <dgm:cxn modelId="{41269112-AA77-4821-A3AF-8AFE487A2D0A}" type="presParOf" srcId="{6732993A-087F-4D01-828F-A1756A0A67CD}" destId="{67D70D37-CF34-4DEF-8DD3-F04C23EA788A}" srcOrd="3" destOrd="0" presId="urn:microsoft.com/office/officeart/2005/8/layout/hierarchy6"/>
    <dgm:cxn modelId="{41B7EE3A-E603-4F7C-B23A-27F9A05DDA8B}" type="presParOf" srcId="{67D70D37-CF34-4DEF-8DD3-F04C23EA788A}" destId="{1DE11599-C77B-44C8-ADA6-3FDEADE64317}" srcOrd="0" destOrd="0" presId="urn:microsoft.com/office/officeart/2005/8/layout/hierarchy6"/>
    <dgm:cxn modelId="{20778535-F200-47A0-BBF2-1A04EDD125D3}" type="presParOf" srcId="{67D70D37-CF34-4DEF-8DD3-F04C23EA788A}" destId="{F940D125-1076-401B-AC9B-7EB52A8CB03C}" srcOrd="1" destOrd="0" presId="urn:microsoft.com/office/officeart/2005/8/layout/hierarchy6"/>
    <dgm:cxn modelId="{9B366857-4DE6-48F9-B90E-1A8F84AD225B}" type="presParOf" srcId="{6732993A-087F-4D01-828F-A1756A0A67CD}" destId="{79FF7FE1-ACDD-4073-862F-A401923E9D06}" srcOrd="4" destOrd="0" presId="urn:microsoft.com/office/officeart/2005/8/layout/hierarchy6"/>
    <dgm:cxn modelId="{96FCDE95-6FF5-47DA-9B74-7603D8D349EF}" type="presParOf" srcId="{6732993A-087F-4D01-828F-A1756A0A67CD}" destId="{402A7AA3-163B-4B51-B6A6-54528E4E08DA}" srcOrd="5" destOrd="0" presId="urn:microsoft.com/office/officeart/2005/8/layout/hierarchy6"/>
    <dgm:cxn modelId="{BCE13C34-32B4-423E-935C-28BF54FC8A45}" type="presParOf" srcId="{402A7AA3-163B-4B51-B6A6-54528E4E08DA}" destId="{E07BDF6E-E25E-4410-AFB1-D95598AA6817}" srcOrd="0" destOrd="0" presId="urn:microsoft.com/office/officeart/2005/8/layout/hierarchy6"/>
    <dgm:cxn modelId="{E894060D-F416-4D8C-A6AB-B29190982F99}" type="presParOf" srcId="{402A7AA3-163B-4B51-B6A6-54528E4E08DA}" destId="{81613985-EAC9-434A-803B-3116FEE2E847}" srcOrd="1" destOrd="0" presId="urn:microsoft.com/office/officeart/2005/8/layout/hierarchy6"/>
    <dgm:cxn modelId="{43DC1A92-A19A-434D-A69D-B280DBE1B10E}" type="presParOf" srcId="{6732993A-087F-4D01-828F-A1756A0A67CD}" destId="{8661351F-EA00-4F39-98A4-C67638E3956E}" srcOrd="6" destOrd="0" presId="urn:microsoft.com/office/officeart/2005/8/layout/hierarchy6"/>
    <dgm:cxn modelId="{AC993B20-2579-4B66-B8F3-F55D988FF40B}" type="presParOf" srcId="{6732993A-087F-4D01-828F-A1756A0A67CD}" destId="{E789BD93-15DA-4A04-8203-BD9A9BDDCE10}" srcOrd="7" destOrd="0" presId="urn:microsoft.com/office/officeart/2005/8/layout/hierarchy6"/>
    <dgm:cxn modelId="{005245AD-0766-4C51-AFF1-81ABB5DEBF76}" type="presParOf" srcId="{E789BD93-15DA-4A04-8203-BD9A9BDDCE10}" destId="{77DFECF9-3550-42FF-AA66-ED22D1E5CBC2}" srcOrd="0" destOrd="0" presId="urn:microsoft.com/office/officeart/2005/8/layout/hierarchy6"/>
    <dgm:cxn modelId="{B093A7B4-0D70-4EFB-ABD4-1E4C21A53DF0}" type="presParOf" srcId="{E789BD93-15DA-4A04-8203-BD9A9BDDCE10}" destId="{ADA458CB-05C3-4B43-A13F-7D1A3420A96C}" srcOrd="1" destOrd="0" presId="urn:microsoft.com/office/officeart/2005/8/layout/hierarchy6"/>
    <dgm:cxn modelId="{7F073DB2-88FB-4352-916F-38D255EB21A7}" type="presParOf" srcId="{6732993A-087F-4D01-828F-A1756A0A67CD}" destId="{8EC8FD51-3026-45C7-8685-ADC03E0B7723}" srcOrd="8" destOrd="0" presId="urn:microsoft.com/office/officeart/2005/8/layout/hierarchy6"/>
    <dgm:cxn modelId="{2DA2CF10-2A01-438A-82D7-E40283B8E7DA}" type="presParOf" srcId="{6732993A-087F-4D01-828F-A1756A0A67CD}" destId="{B43E3CA7-1241-423E-B289-F3E787C29F03}" srcOrd="9" destOrd="0" presId="urn:microsoft.com/office/officeart/2005/8/layout/hierarchy6"/>
    <dgm:cxn modelId="{CEFE1805-497A-4196-906C-B29C3DBD5A66}" type="presParOf" srcId="{B43E3CA7-1241-423E-B289-F3E787C29F03}" destId="{74090B72-FCCF-4557-ADCD-6D278A0E4656}" srcOrd="0" destOrd="0" presId="urn:microsoft.com/office/officeart/2005/8/layout/hierarchy6"/>
    <dgm:cxn modelId="{CFE0C501-3EF7-4087-BBD6-FEA4441E2DA8}" type="presParOf" srcId="{B43E3CA7-1241-423E-B289-F3E787C29F03}" destId="{6E526BA6-2DD7-4FD3-869F-F63F1FCE0A42}" srcOrd="1" destOrd="0" presId="urn:microsoft.com/office/officeart/2005/8/layout/hierarchy6"/>
    <dgm:cxn modelId="{1301BC41-E3AB-46E8-9E69-63F08AB064D8}" type="presParOf" srcId="{7478B818-36A4-4511-8764-EA0E5D09BEDE}" destId="{A32A71FB-17B5-427E-AA08-93C3A155C7A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079EF460-152C-4B9A-9E9F-CCD6953CC77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243A9187-DE10-454C-B657-065AB3CBFDB7}">
      <dgm:prSet phldrT="[Text]" phldr="0" custT="1"/>
      <dgm:spPr>
        <a:solidFill>
          <a:schemeClr val="bg1"/>
        </a:solidFill>
      </dgm:spPr>
      <dgm:t>
        <a:bodyPr/>
        <a:lstStyle/>
        <a:p>
          <a:r>
            <a:rPr lang="en-GB" sz="2400" b="1" dirty="0">
              <a:solidFill>
                <a:schemeClr val="tx1"/>
              </a:solidFill>
              <a:latin typeface="Arial" panose="020B0604020202020204" pitchFamily="34" charset="0"/>
              <a:cs typeface="Arial" panose="020B0604020202020204" pitchFamily="34" charset="0"/>
            </a:rPr>
            <a:t>OEP EXEC</a:t>
          </a:r>
        </a:p>
      </dgm:t>
    </dgm:pt>
    <dgm:pt modelId="{0A2D055D-9823-4C6A-90D8-A6E45C679DD6}" type="parTrans" cxnId="{3C58704E-7F65-49A0-B43A-9CE1D26CAF7D}">
      <dgm:prSet/>
      <dgm:spPr/>
      <dgm:t>
        <a:bodyPr/>
        <a:lstStyle/>
        <a:p>
          <a:endParaRPr lang="en-GB"/>
        </a:p>
      </dgm:t>
    </dgm:pt>
    <dgm:pt modelId="{800D31B8-A9FC-468E-88BD-B8939099B0BE}" type="sibTrans" cxnId="{3C58704E-7F65-49A0-B43A-9CE1D26CAF7D}">
      <dgm:prSet/>
      <dgm:spPr/>
      <dgm:t>
        <a:bodyPr/>
        <a:lstStyle/>
        <a:p>
          <a:endParaRPr lang="en-GB"/>
        </a:p>
      </dgm:t>
    </dgm:pt>
    <dgm:pt modelId="{7F9E7B02-FF88-424C-BB24-683C07454F0F}">
      <dgm:prSet phldrT="[Text]" custT="1"/>
      <dgm:spPr>
        <a:solidFill>
          <a:srgbClr val="00926F"/>
        </a:solidFill>
      </dgm:spPr>
      <dgm:t>
        <a:bodyPr/>
        <a:lstStyle/>
        <a:p>
          <a:r>
            <a:rPr lang="en-GB" sz="1400" dirty="0">
              <a:latin typeface="Arial" panose="020B0604020202020204" pitchFamily="34" charset="0"/>
              <a:cs typeface="Arial" panose="020B0604020202020204" pitchFamily="34" charset="0"/>
            </a:rPr>
            <a:t>Oxfordshire Education Partnership (OEP) co-chair</a:t>
          </a:r>
        </a:p>
      </dgm:t>
    </dgm:pt>
    <dgm:pt modelId="{39AD6250-76AE-40A1-AD0F-036E9E5F026D}" type="parTrans" cxnId="{3F3AAFF1-7A1E-4FC6-A9DE-D8EF4E01DC03}">
      <dgm:prSet/>
      <dgm:spPr/>
      <dgm:t>
        <a:bodyPr/>
        <a:lstStyle/>
        <a:p>
          <a:endParaRPr lang="en-GB"/>
        </a:p>
      </dgm:t>
    </dgm:pt>
    <dgm:pt modelId="{78906968-860C-42D9-AA7C-6C5B96E43FA8}" type="sibTrans" cxnId="{3F3AAFF1-7A1E-4FC6-A9DE-D8EF4E01DC03}">
      <dgm:prSet/>
      <dgm:spPr/>
      <dgm:t>
        <a:bodyPr/>
        <a:lstStyle/>
        <a:p>
          <a:endParaRPr lang="en-GB"/>
        </a:p>
      </dgm:t>
    </dgm:pt>
    <dgm:pt modelId="{6C76EAE6-AC30-4A51-86E3-00A0DBDCB61C}">
      <dgm:prSet custT="1"/>
      <dgm:spPr>
        <a:solidFill>
          <a:srgbClr val="53CBC1"/>
        </a:solidFill>
      </dgm:spPr>
      <dgm:t>
        <a:bodyPr/>
        <a:lstStyle/>
        <a:p>
          <a:r>
            <a:rPr lang="en-GB" sz="1400" dirty="0">
              <a:latin typeface="Arial"/>
              <a:cs typeface="Arial"/>
            </a:rPr>
            <a:t>Education lead for Oxfordshire Safeguarding Children Partnership </a:t>
          </a:r>
        </a:p>
      </dgm:t>
    </dgm:pt>
    <dgm:pt modelId="{0BABF0E9-3B68-4EE0-A97F-E6C728F8B4E9}" type="parTrans" cxnId="{90CE08C3-A9E2-4B44-88E2-71482E1EC283}">
      <dgm:prSet/>
      <dgm:spPr/>
      <dgm:t>
        <a:bodyPr/>
        <a:lstStyle/>
        <a:p>
          <a:endParaRPr lang="en-GB"/>
        </a:p>
      </dgm:t>
    </dgm:pt>
    <dgm:pt modelId="{8732F933-2D80-4220-8E98-6FBB2225DD3A}" type="sibTrans" cxnId="{90CE08C3-A9E2-4B44-88E2-71482E1EC283}">
      <dgm:prSet/>
      <dgm:spPr/>
      <dgm:t>
        <a:bodyPr/>
        <a:lstStyle/>
        <a:p>
          <a:endParaRPr lang="en-GB"/>
        </a:p>
      </dgm:t>
    </dgm:pt>
    <dgm:pt modelId="{79595B7C-CB4E-4661-B66E-96EC4B3132A6}">
      <dgm:prSet custT="1"/>
      <dgm:spPr>
        <a:solidFill>
          <a:srgbClr val="004233"/>
        </a:solidFill>
      </dgm:spPr>
      <dgm:t>
        <a:bodyPr/>
        <a:lstStyle/>
        <a:p>
          <a:r>
            <a:rPr lang="en-GB" sz="1400" dirty="0">
              <a:latin typeface="Arial" panose="020B0604020202020204" pitchFamily="34" charset="0"/>
              <a:cs typeface="Arial" panose="020B0604020202020204" pitchFamily="34" charset="0"/>
            </a:rPr>
            <a:t>SEND Improvement &amp; Assurance Board (SIAB) education lead</a:t>
          </a:r>
        </a:p>
      </dgm:t>
    </dgm:pt>
    <dgm:pt modelId="{3860FE6E-35EC-44AB-87F4-454A7A36EEA1}" type="parTrans" cxnId="{0027D83E-6C5A-43C3-AD29-05F13553BAED}">
      <dgm:prSet/>
      <dgm:spPr/>
      <dgm:t>
        <a:bodyPr/>
        <a:lstStyle/>
        <a:p>
          <a:endParaRPr lang="en-GB"/>
        </a:p>
      </dgm:t>
    </dgm:pt>
    <dgm:pt modelId="{72711B9D-5BBA-421A-AA72-2275F6498BDA}" type="sibTrans" cxnId="{0027D83E-6C5A-43C3-AD29-05F13553BAED}">
      <dgm:prSet/>
      <dgm:spPr/>
      <dgm:t>
        <a:bodyPr/>
        <a:lstStyle/>
        <a:p>
          <a:endParaRPr lang="en-GB"/>
        </a:p>
      </dgm:t>
    </dgm:pt>
    <dgm:pt modelId="{B2B4BF2A-C107-4AFC-9964-97257085EED3}">
      <dgm:prSet custT="1"/>
      <dgm:spPr>
        <a:solidFill>
          <a:srgbClr val="3A5A52"/>
        </a:solidFill>
      </dgm:spPr>
      <dgm:t>
        <a:bodyPr/>
        <a:lstStyle/>
        <a:p>
          <a:r>
            <a:rPr lang="en-GB" sz="1400" dirty="0">
              <a:latin typeface="Arial" panose="020B0604020202020204" pitchFamily="34" charset="0"/>
              <a:cs typeface="Arial" panose="020B0604020202020204" pitchFamily="34" charset="0"/>
            </a:rPr>
            <a:t>Schools Forum chair </a:t>
          </a:r>
        </a:p>
      </dgm:t>
    </dgm:pt>
    <dgm:pt modelId="{0F285BCA-E317-4760-A965-335267F3F1C2}" type="parTrans" cxnId="{9B129540-33F4-48DD-A666-DAF20F3DAD57}">
      <dgm:prSet/>
      <dgm:spPr/>
      <dgm:t>
        <a:bodyPr/>
        <a:lstStyle/>
        <a:p>
          <a:endParaRPr lang="en-GB"/>
        </a:p>
      </dgm:t>
    </dgm:pt>
    <dgm:pt modelId="{807B0FFF-4EF2-4E2F-975A-B5339B62486F}" type="sibTrans" cxnId="{9B129540-33F4-48DD-A666-DAF20F3DAD57}">
      <dgm:prSet/>
      <dgm:spPr/>
      <dgm:t>
        <a:bodyPr/>
        <a:lstStyle/>
        <a:p>
          <a:endParaRPr lang="en-GB"/>
        </a:p>
      </dgm:t>
    </dgm:pt>
    <dgm:pt modelId="{8BB10354-4D03-4152-9CF3-5937EC66E2FF}">
      <dgm:prSet custT="1"/>
      <dgm:spPr>
        <a:solidFill>
          <a:srgbClr val="53CBC1"/>
        </a:solidFill>
      </dgm:spPr>
      <dgm:t>
        <a:bodyPr/>
        <a:lstStyle/>
        <a:p>
          <a:r>
            <a:rPr lang="en-GB" sz="1400" dirty="0">
              <a:latin typeface="Arial" panose="020B0604020202020204" pitchFamily="34" charset="0"/>
              <a:cs typeface="Arial" panose="020B0604020202020204" pitchFamily="34" charset="0"/>
            </a:rPr>
            <a:t>Director of Children’s Services (DCS) </a:t>
          </a:r>
        </a:p>
      </dgm:t>
    </dgm:pt>
    <dgm:pt modelId="{0D5B3610-CD5C-4BA1-BC5F-3DABAE34C6E4}" type="parTrans" cxnId="{5996B792-BB60-4FFD-8AEE-6D192F65F9EE}">
      <dgm:prSet/>
      <dgm:spPr/>
      <dgm:t>
        <a:bodyPr/>
        <a:lstStyle/>
        <a:p>
          <a:endParaRPr lang="en-GB"/>
        </a:p>
      </dgm:t>
    </dgm:pt>
    <dgm:pt modelId="{7BFA5667-4613-40DA-80E0-446BC6411F4E}" type="sibTrans" cxnId="{5996B792-BB60-4FFD-8AEE-6D192F65F9EE}">
      <dgm:prSet/>
      <dgm:spPr/>
      <dgm:t>
        <a:bodyPr/>
        <a:lstStyle/>
        <a:p>
          <a:endParaRPr lang="en-GB"/>
        </a:p>
      </dgm:t>
    </dgm:pt>
    <dgm:pt modelId="{18ADDAEB-F021-4DBC-8F6F-413BBA6407E3}">
      <dgm:prSet custT="1"/>
      <dgm:spPr>
        <a:solidFill>
          <a:srgbClr val="B5E3C4"/>
        </a:solidFill>
      </dgm:spPr>
      <dgm:t>
        <a:bodyPr/>
        <a:lstStyle/>
        <a:p>
          <a:r>
            <a:rPr lang="en-GB" sz="1400" dirty="0"/>
            <a:t>Deputy Direction Education and Inclusion</a:t>
          </a:r>
        </a:p>
      </dgm:t>
    </dgm:pt>
    <dgm:pt modelId="{581F4E25-BFD8-4539-9C3C-4F358628274D}" type="parTrans" cxnId="{159BBB2A-D9AF-4F95-BBD4-17414700E0ED}">
      <dgm:prSet/>
      <dgm:spPr/>
      <dgm:t>
        <a:bodyPr/>
        <a:lstStyle/>
        <a:p>
          <a:endParaRPr lang="en-GB"/>
        </a:p>
      </dgm:t>
    </dgm:pt>
    <dgm:pt modelId="{BDEF3C38-34B7-44B2-8905-BFBECEAD56E3}" type="sibTrans" cxnId="{159BBB2A-D9AF-4F95-BBD4-17414700E0ED}">
      <dgm:prSet/>
      <dgm:spPr/>
      <dgm:t>
        <a:bodyPr/>
        <a:lstStyle/>
        <a:p>
          <a:endParaRPr lang="en-GB"/>
        </a:p>
      </dgm:t>
    </dgm:pt>
    <dgm:pt modelId="{D34BFC84-F353-473A-9FE3-0E4BBBF7C562}" type="pres">
      <dgm:prSet presAssocID="{079EF460-152C-4B9A-9E9F-CCD6953CC772}" presName="Name0" presStyleCnt="0">
        <dgm:presLayoutVars>
          <dgm:chMax val="1"/>
          <dgm:dir/>
          <dgm:animLvl val="ctr"/>
          <dgm:resizeHandles val="exact"/>
        </dgm:presLayoutVars>
      </dgm:prSet>
      <dgm:spPr/>
    </dgm:pt>
    <dgm:pt modelId="{6F5B9018-BDB9-4373-B56C-9DAE936F6E40}" type="pres">
      <dgm:prSet presAssocID="{243A9187-DE10-454C-B657-065AB3CBFDB7}" presName="centerShape" presStyleLbl="node0" presStyleIdx="0" presStyleCnt="1"/>
      <dgm:spPr/>
    </dgm:pt>
    <dgm:pt modelId="{5136D625-CB89-43FF-92AE-AB58B2E00834}" type="pres">
      <dgm:prSet presAssocID="{7F9E7B02-FF88-424C-BB24-683C07454F0F}" presName="node" presStyleLbl="node1" presStyleIdx="0" presStyleCnt="6" custScaleX="152411" custScaleY="145709">
        <dgm:presLayoutVars>
          <dgm:bulletEnabled val="1"/>
        </dgm:presLayoutVars>
      </dgm:prSet>
      <dgm:spPr/>
    </dgm:pt>
    <dgm:pt modelId="{D877DE4B-6A9F-4B1B-82AD-9CF678AE5082}" type="pres">
      <dgm:prSet presAssocID="{7F9E7B02-FF88-424C-BB24-683C07454F0F}" presName="dummy" presStyleCnt="0"/>
      <dgm:spPr/>
    </dgm:pt>
    <dgm:pt modelId="{2349E419-A631-4DA5-BC0E-DDA92206FB48}" type="pres">
      <dgm:prSet presAssocID="{78906968-860C-42D9-AA7C-6C5B96E43FA8}" presName="sibTrans" presStyleLbl="sibTrans2D1" presStyleIdx="0" presStyleCnt="6"/>
      <dgm:spPr/>
    </dgm:pt>
    <dgm:pt modelId="{62A2634A-0D99-4A77-A299-B630EB9AC608}" type="pres">
      <dgm:prSet presAssocID="{79595B7C-CB4E-4661-B66E-96EC4B3132A6}" presName="node" presStyleLbl="node1" presStyleIdx="1" presStyleCnt="6" custScaleX="152411" custScaleY="145709">
        <dgm:presLayoutVars>
          <dgm:bulletEnabled val="1"/>
        </dgm:presLayoutVars>
      </dgm:prSet>
      <dgm:spPr/>
    </dgm:pt>
    <dgm:pt modelId="{2AB9CAA3-FB1F-4A7A-A803-45D4169A92F0}" type="pres">
      <dgm:prSet presAssocID="{79595B7C-CB4E-4661-B66E-96EC4B3132A6}" presName="dummy" presStyleCnt="0"/>
      <dgm:spPr/>
    </dgm:pt>
    <dgm:pt modelId="{9A1C3052-F26A-40E4-A95F-A7FBDF1B70BD}" type="pres">
      <dgm:prSet presAssocID="{72711B9D-5BBA-421A-AA72-2275F6498BDA}" presName="sibTrans" presStyleLbl="sibTrans2D1" presStyleIdx="1" presStyleCnt="6"/>
      <dgm:spPr/>
    </dgm:pt>
    <dgm:pt modelId="{C7ACF5F7-E904-4750-882E-F5BE983DA813}" type="pres">
      <dgm:prSet presAssocID="{6C76EAE6-AC30-4A51-86E3-00A0DBDCB61C}" presName="node" presStyleLbl="node1" presStyleIdx="2" presStyleCnt="6" custScaleX="152411" custScaleY="145709">
        <dgm:presLayoutVars>
          <dgm:bulletEnabled val="1"/>
        </dgm:presLayoutVars>
      </dgm:prSet>
      <dgm:spPr/>
    </dgm:pt>
    <dgm:pt modelId="{951F7285-C07C-4302-8A7E-E8E017D9CA66}" type="pres">
      <dgm:prSet presAssocID="{6C76EAE6-AC30-4A51-86E3-00A0DBDCB61C}" presName="dummy" presStyleCnt="0"/>
      <dgm:spPr/>
    </dgm:pt>
    <dgm:pt modelId="{749617EC-3A30-488E-A6A9-43AC79104983}" type="pres">
      <dgm:prSet presAssocID="{8732F933-2D80-4220-8E98-6FBB2225DD3A}" presName="sibTrans" presStyleLbl="sibTrans2D1" presStyleIdx="2" presStyleCnt="6"/>
      <dgm:spPr/>
    </dgm:pt>
    <dgm:pt modelId="{9DEC5665-AE85-4564-972A-106EE967FA09}" type="pres">
      <dgm:prSet presAssocID="{B2B4BF2A-C107-4AFC-9964-97257085EED3}" presName="node" presStyleLbl="node1" presStyleIdx="3" presStyleCnt="6" custScaleX="152411" custScaleY="145709">
        <dgm:presLayoutVars>
          <dgm:bulletEnabled val="1"/>
        </dgm:presLayoutVars>
      </dgm:prSet>
      <dgm:spPr/>
    </dgm:pt>
    <dgm:pt modelId="{820259F7-189D-4F25-9760-C908D614939B}" type="pres">
      <dgm:prSet presAssocID="{B2B4BF2A-C107-4AFC-9964-97257085EED3}" presName="dummy" presStyleCnt="0"/>
      <dgm:spPr/>
    </dgm:pt>
    <dgm:pt modelId="{014E7946-7835-4DBB-A8F6-849BA37A6F41}" type="pres">
      <dgm:prSet presAssocID="{807B0FFF-4EF2-4E2F-975A-B5339B62486F}" presName="sibTrans" presStyleLbl="sibTrans2D1" presStyleIdx="3" presStyleCnt="6"/>
      <dgm:spPr/>
    </dgm:pt>
    <dgm:pt modelId="{DEDFACB1-A498-4FC0-8F8B-A44348276059}" type="pres">
      <dgm:prSet presAssocID="{18ADDAEB-F021-4DBC-8F6F-413BBA6407E3}" presName="node" presStyleLbl="node1" presStyleIdx="4" presStyleCnt="6" custScaleX="141931" custScaleY="141644">
        <dgm:presLayoutVars>
          <dgm:bulletEnabled val="1"/>
        </dgm:presLayoutVars>
      </dgm:prSet>
      <dgm:spPr/>
    </dgm:pt>
    <dgm:pt modelId="{7F5A9A67-61A2-44B6-A4EF-CA4BF898C104}" type="pres">
      <dgm:prSet presAssocID="{18ADDAEB-F021-4DBC-8F6F-413BBA6407E3}" presName="dummy" presStyleCnt="0"/>
      <dgm:spPr/>
    </dgm:pt>
    <dgm:pt modelId="{5D711090-4EDE-41F9-AF5F-0CD009AF2E0C}" type="pres">
      <dgm:prSet presAssocID="{BDEF3C38-34B7-44B2-8905-BFBECEAD56E3}" presName="sibTrans" presStyleLbl="sibTrans2D1" presStyleIdx="4" presStyleCnt="6"/>
      <dgm:spPr/>
    </dgm:pt>
    <dgm:pt modelId="{780E7E43-72F2-4E44-BBAE-9CB12E738F29}" type="pres">
      <dgm:prSet presAssocID="{8BB10354-4D03-4152-9CF3-5937EC66E2FF}" presName="node" presStyleLbl="node1" presStyleIdx="5" presStyleCnt="6" custScaleX="152411" custScaleY="145709">
        <dgm:presLayoutVars>
          <dgm:bulletEnabled val="1"/>
        </dgm:presLayoutVars>
      </dgm:prSet>
      <dgm:spPr/>
    </dgm:pt>
    <dgm:pt modelId="{3FC75D66-FF7B-46F9-B664-DF43605FF94D}" type="pres">
      <dgm:prSet presAssocID="{8BB10354-4D03-4152-9CF3-5937EC66E2FF}" presName="dummy" presStyleCnt="0"/>
      <dgm:spPr/>
    </dgm:pt>
    <dgm:pt modelId="{9321FCEF-823C-4094-BFD0-C351F5353C90}" type="pres">
      <dgm:prSet presAssocID="{7BFA5667-4613-40DA-80E0-446BC6411F4E}" presName="sibTrans" presStyleLbl="sibTrans2D1" presStyleIdx="5" presStyleCnt="6"/>
      <dgm:spPr/>
    </dgm:pt>
  </dgm:ptLst>
  <dgm:cxnLst>
    <dgm:cxn modelId="{9F5B2604-4B01-476D-A9D0-1494D0609836}" type="presOf" srcId="{7BFA5667-4613-40DA-80E0-446BC6411F4E}" destId="{9321FCEF-823C-4094-BFD0-C351F5353C90}" srcOrd="0" destOrd="0" presId="urn:microsoft.com/office/officeart/2005/8/layout/radial6"/>
    <dgm:cxn modelId="{4791E816-893B-4B84-813D-4DA2A900551D}" type="presOf" srcId="{79595B7C-CB4E-4661-B66E-96EC4B3132A6}" destId="{62A2634A-0D99-4A77-A299-B630EB9AC608}" srcOrd="0" destOrd="0" presId="urn:microsoft.com/office/officeart/2005/8/layout/radial6"/>
    <dgm:cxn modelId="{159BBB2A-D9AF-4F95-BBD4-17414700E0ED}" srcId="{243A9187-DE10-454C-B657-065AB3CBFDB7}" destId="{18ADDAEB-F021-4DBC-8F6F-413BBA6407E3}" srcOrd="4" destOrd="0" parTransId="{581F4E25-BFD8-4539-9C3C-4F358628274D}" sibTransId="{BDEF3C38-34B7-44B2-8905-BFBECEAD56E3}"/>
    <dgm:cxn modelId="{0027D83E-6C5A-43C3-AD29-05F13553BAED}" srcId="{243A9187-DE10-454C-B657-065AB3CBFDB7}" destId="{79595B7C-CB4E-4661-B66E-96EC4B3132A6}" srcOrd="1" destOrd="0" parTransId="{3860FE6E-35EC-44AB-87F4-454A7A36EEA1}" sibTransId="{72711B9D-5BBA-421A-AA72-2275F6498BDA}"/>
    <dgm:cxn modelId="{9B129540-33F4-48DD-A666-DAF20F3DAD57}" srcId="{243A9187-DE10-454C-B657-065AB3CBFDB7}" destId="{B2B4BF2A-C107-4AFC-9964-97257085EED3}" srcOrd="3" destOrd="0" parTransId="{0F285BCA-E317-4760-A965-335267F3F1C2}" sibTransId="{807B0FFF-4EF2-4E2F-975A-B5339B62486F}"/>
    <dgm:cxn modelId="{60752A41-8D46-46DC-806F-234E26C2FAC4}" type="presOf" srcId="{6C76EAE6-AC30-4A51-86E3-00A0DBDCB61C}" destId="{C7ACF5F7-E904-4750-882E-F5BE983DA813}" srcOrd="0" destOrd="0" presId="urn:microsoft.com/office/officeart/2005/8/layout/radial6"/>
    <dgm:cxn modelId="{3C58704E-7F65-49A0-B43A-9CE1D26CAF7D}" srcId="{079EF460-152C-4B9A-9E9F-CCD6953CC772}" destId="{243A9187-DE10-454C-B657-065AB3CBFDB7}" srcOrd="0" destOrd="0" parTransId="{0A2D055D-9823-4C6A-90D8-A6E45C679DD6}" sibTransId="{800D31B8-A9FC-468E-88BD-B8939099B0BE}"/>
    <dgm:cxn modelId="{28BD6782-CF20-4456-8239-AB09DC17C74E}" type="presOf" srcId="{807B0FFF-4EF2-4E2F-975A-B5339B62486F}" destId="{014E7946-7835-4DBB-A8F6-849BA37A6F41}" srcOrd="0" destOrd="0" presId="urn:microsoft.com/office/officeart/2005/8/layout/radial6"/>
    <dgm:cxn modelId="{5996B792-BB60-4FFD-8AEE-6D192F65F9EE}" srcId="{243A9187-DE10-454C-B657-065AB3CBFDB7}" destId="{8BB10354-4D03-4152-9CF3-5937EC66E2FF}" srcOrd="5" destOrd="0" parTransId="{0D5B3610-CD5C-4BA1-BC5F-3DABAE34C6E4}" sibTransId="{7BFA5667-4613-40DA-80E0-446BC6411F4E}"/>
    <dgm:cxn modelId="{3FE7AE99-2B49-49CF-8728-8F1D59E103EA}" type="presOf" srcId="{78906968-860C-42D9-AA7C-6C5B96E43FA8}" destId="{2349E419-A631-4DA5-BC0E-DDA92206FB48}" srcOrd="0" destOrd="0" presId="urn:microsoft.com/office/officeart/2005/8/layout/radial6"/>
    <dgm:cxn modelId="{AF1F9C9F-CAFF-4964-8627-9207A22BFB5E}" type="presOf" srcId="{72711B9D-5BBA-421A-AA72-2275F6498BDA}" destId="{9A1C3052-F26A-40E4-A95F-A7FBDF1B70BD}" srcOrd="0" destOrd="0" presId="urn:microsoft.com/office/officeart/2005/8/layout/radial6"/>
    <dgm:cxn modelId="{07EE34AE-EBED-4F4D-9687-30CAF6202080}" type="presOf" srcId="{8732F933-2D80-4220-8E98-6FBB2225DD3A}" destId="{749617EC-3A30-488E-A6A9-43AC79104983}" srcOrd="0" destOrd="0" presId="urn:microsoft.com/office/officeart/2005/8/layout/radial6"/>
    <dgm:cxn modelId="{16D0B6B8-52A7-4532-BBE2-F35BE8A2EE35}" type="presOf" srcId="{7F9E7B02-FF88-424C-BB24-683C07454F0F}" destId="{5136D625-CB89-43FF-92AE-AB58B2E00834}" srcOrd="0" destOrd="0" presId="urn:microsoft.com/office/officeart/2005/8/layout/radial6"/>
    <dgm:cxn modelId="{C7A125BF-20D0-424C-A9BB-2C846216759C}" type="presOf" srcId="{079EF460-152C-4B9A-9E9F-CCD6953CC772}" destId="{D34BFC84-F353-473A-9FE3-0E4BBBF7C562}" srcOrd="0" destOrd="0" presId="urn:microsoft.com/office/officeart/2005/8/layout/radial6"/>
    <dgm:cxn modelId="{90CE08C3-A9E2-4B44-88E2-71482E1EC283}" srcId="{243A9187-DE10-454C-B657-065AB3CBFDB7}" destId="{6C76EAE6-AC30-4A51-86E3-00A0DBDCB61C}" srcOrd="2" destOrd="0" parTransId="{0BABF0E9-3B68-4EE0-A97F-E6C728F8B4E9}" sibTransId="{8732F933-2D80-4220-8E98-6FBB2225DD3A}"/>
    <dgm:cxn modelId="{6CF785CA-1B86-428B-9109-A47E58D26F8A}" type="presOf" srcId="{18ADDAEB-F021-4DBC-8F6F-413BBA6407E3}" destId="{DEDFACB1-A498-4FC0-8F8B-A44348276059}" srcOrd="0" destOrd="0" presId="urn:microsoft.com/office/officeart/2005/8/layout/radial6"/>
    <dgm:cxn modelId="{2FB9C9CA-4521-4AE8-B2D1-7CE9A40D3456}" type="presOf" srcId="{8BB10354-4D03-4152-9CF3-5937EC66E2FF}" destId="{780E7E43-72F2-4E44-BBAE-9CB12E738F29}" srcOrd="0" destOrd="0" presId="urn:microsoft.com/office/officeart/2005/8/layout/radial6"/>
    <dgm:cxn modelId="{9F6B8ADE-0AC0-4AE4-B56E-7B40D639890D}" type="presOf" srcId="{B2B4BF2A-C107-4AFC-9964-97257085EED3}" destId="{9DEC5665-AE85-4564-972A-106EE967FA09}" srcOrd="0" destOrd="0" presId="urn:microsoft.com/office/officeart/2005/8/layout/radial6"/>
    <dgm:cxn modelId="{2AC02EE6-51AE-4707-930E-A390A4AB8D8A}" type="presOf" srcId="{BDEF3C38-34B7-44B2-8905-BFBECEAD56E3}" destId="{5D711090-4EDE-41F9-AF5F-0CD009AF2E0C}" srcOrd="0" destOrd="0" presId="urn:microsoft.com/office/officeart/2005/8/layout/radial6"/>
    <dgm:cxn modelId="{3873CEE9-832A-4474-8392-F1C8F51EA648}" type="presOf" srcId="{243A9187-DE10-454C-B657-065AB3CBFDB7}" destId="{6F5B9018-BDB9-4373-B56C-9DAE936F6E40}" srcOrd="0" destOrd="0" presId="urn:microsoft.com/office/officeart/2005/8/layout/radial6"/>
    <dgm:cxn modelId="{3F3AAFF1-7A1E-4FC6-A9DE-D8EF4E01DC03}" srcId="{243A9187-DE10-454C-B657-065AB3CBFDB7}" destId="{7F9E7B02-FF88-424C-BB24-683C07454F0F}" srcOrd="0" destOrd="0" parTransId="{39AD6250-76AE-40A1-AD0F-036E9E5F026D}" sibTransId="{78906968-860C-42D9-AA7C-6C5B96E43FA8}"/>
    <dgm:cxn modelId="{60D2DC58-4845-484F-99C1-FB4D06206200}" type="presParOf" srcId="{D34BFC84-F353-473A-9FE3-0E4BBBF7C562}" destId="{6F5B9018-BDB9-4373-B56C-9DAE936F6E40}" srcOrd="0" destOrd="0" presId="urn:microsoft.com/office/officeart/2005/8/layout/radial6"/>
    <dgm:cxn modelId="{537C100F-33F6-4A17-963B-54100B533786}" type="presParOf" srcId="{D34BFC84-F353-473A-9FE3-0E4BBBF7C562}" destId="{5136D625-CB89-43FF-92AE-AB58B2E00834}" srcOrd="1" destOrd="0" presId="urn:microsoft.com/office/officeart/2005/8/layout/radial6"/>
    <dgm:cxn modelId="{249BBCE9-3A4C-4E94-A3BB-EF98AB6BC481}" type="presParOf" srcId="{D34BFC84-F353-473A-9FE3-0E4BBBF7C562}" destId="{D877DE4B-6A9F-4B1B-82AD-9CF678AE5082}" srcOrd="2" destOrd="0" presId="urn:microsoft.com/office/officeart/2005/8/layout/radial6"/>
    <dgm:cxn modelId="{5BDA58BB-034E-4C20-BEDE-98E387AD1F8B}" type="presParOf" srcId="{D34BFC84-F353-473A-9FE3-0E4BBBF7C562}" destId="{2349E419-A631-4DA5-BC0E-DDA92206FB48}" srcOrd="3" destOrd="0" presId="urn:microsoft.com/office/officeart/2005/8/layout/radial6"/>
    <dgm:cxn modelId="{4C3E4F81-BEB0-49BC-B417-255DED5D7863}" type="presParOf" srcId="{D34BFC84-F353-473A-9FE3-0E4BBBF7C562}" destId="{62A2634A-0D99-4A77-A299-B630EB9AC608}" srcOrd="4" destOrd="0" presId="urn:microsoft.com/office/officeart/2005/8/layout/radial6"/>
    <dgm:cxn modelId="{8B764CC4-2E77-40B1-900D-E7B94ED6C632}" type="presParOf" srcId="{D34BFC84-F353-473A-9FE3-0E4BBBF7C562}" destId="{2AB9CAA3-FB1F-4A7A-A803-45D4169A92F0}" srcOrd="5" destOrd="0" presId="urn:microsoft.com/office/officeart/2005/8/layout/radial6"/>
    <dgm:cxn modelId="{E7D1DA77-A0CB-4165-88C5-41BF06F937A5}" type="presParOf" srcId="{D34BFC84-F353-473A-9FE3-0E4BBBF7C562}" destId="{9A1C3052-F26A-40E4-A95F-A7FBDF1B70BD}" srcOrd="6" destOrd="0" presId="urn:microsoft.com/office/officeart/2005/8/layout/radial6"/>
    <dgm:cxn modelId="{D8E97246-F3FC-4265-B813-2A77D802F16D}" type="presParOf" srcId="{D34BFC84-F353-473A-9FE3-0E4BBBF7C562}" destId="{C7ACF5F7-E904-4750-882E-F5BE983DA813}" srcOrd="7" destOrd="0" presId="urn:microsoft.com/office/officeart/2005/8/layout/radial6"/>
    <dgm:cxn modelId="{150AC0D5-7726-408A-B970-31AEAEC11102}" type="presParOf" srcId="{D34BFC84-F353-473A-9FE3-0E4BBBF7C562}" destId="{951F7285-C07C-4302-8A7E-E8E017D9CA66}" srcOrd="8" destOrd="0" presId="urn:microsoft.com/office/officeart/2005/8/layout/radial6"/>
    <dgm:cxn modelId="{3D9B57AA-B3AF-459A-9977-F48779481016}" type="presParOf" srcId="{D34BFC84-F353-473A-9FE3-0E4BBBF7C562}" destId="{749617EC-3A30-488E-A6A9-43AC79104983}" srcOrd="9" destOrd="0" presId="urn:microsoft.com/office/officeart/2005/8/layout/radial6"/>
    <dgm:cxn modelId="{28B987E3-08EE-4CE4-A8EA-1C77DD058260}" type="presParOf" srcId="{D34BFC84-F353-473A-9FE3-0E4BBBF7C562}" destId="{9DEC5665-AE85-4564-972A-106EE967FA09}" srcOrd="10" destOrd="0" presId="urn:microsoft.com/office/officeart/2005/8/layout/radial6"/>
    <dgm:cxn modelId="{AD722B48-1E00-4038-85C8-1F7D24451697}" type="presParOf" srcId="{D34BFC84-F353-473A-9FE3-0E4BBBF7C562}" destId="{820259F7-189D-4F25-9760-C908D614939B}" srcOrd="11" destOrd="0" presId="urn:microsoft.com/office/officeart/2005/8/layout/radial6"/>
    <dgm:cxn modelId="{6D3D7AE3-59C6-4AA1-B7A7-553622BEE0F1}" type="presParOf" srcId="{D34BFC84-F353-473A-9FE3-0E4BBBF7C562}" destId="{014E7946-7835-4DBB-A8F6-849BA37A6F41}" srcOrd="12" destOrd="0" presId="urn:microsoft.com/office/officeart/2005/8/layout/radial6"/>
    <dgm:cxn modelId="{D1192001-2B1E-4D73-BCBB-DFBFAD7D96BC}" type="presParOf" srcId="{D34BFC84-F353-473A-9FE3-0E4BBBF7C562}" destId="{DEDFACB1-A498-4FC0-8F8B-A44348276059}" srcOrd="13" destOrd="0" presId="urn:microsoft.com/office/officeart/2005/8/layout/radial6"/>
    <dgm:cxn modelId="{6AD4E447-3756-4B31-9E12-64953AC26B41}" type="presParOf" srcId="{D34BFC84-F353-473A-9FE3-0E4BBBF7C562}" destId="{7F5A9A67-61A2-44B6-A4EF-CA4BF898C104}" srcOrd="14" destOrd="0" presId="urn:microsoft.com/office/officeart/2005/8/layout/radial6"/>
    <dgm:cxn modelId="{0FB9908E-C649-41FE-909A-70592D59DDB8}" type="presParOf" srcId="{D34BFC84-F353-473A-9FE3-0E4BBBF7C562}" destId="{5D711090-4EDE-41F9-AF5F-0CD009AF2E0C}" srcOrd="15" destOrd="0" presId="urn:microsoft.com/office/officeart/2005/8/layout/radial6"/>
    <dgm:cxn modelId="{88383E52-23EA-46A3-A82A-DF6C1C53F5C3}" type="presParOf" srcId="{D34BFC84-F353-473A-9FE3-0E4BBBF7C562}" destId="{780E7E43-72F2-4E44-BBAE-9CB12E738F29}" srcOrd="16" destOrd="0" presId="urn:microsoft.com/office/officeart/2005/8/layout/radial6"/>
    <dgm:cxn modelId="{8B52F143-6C1F-4B47-BA65-BA0CE7C3BF7C}" type="presParOf" srcId="{D34BFC84-F353-473A-9FE3-0E4BBBF7C562}" destId="{3FC75D66-FF7B-46F9-B664-DF43605FF94D}" srcOrd="17" destOrd="0" presId="urn:microsoft.com/office/officeart/2005/8/layout/radial6"/>
    <dgm:cxn modelId="{686611ED-0D1F-434C-809F-3EEFDBCDA6E8}" type="presParOf" srcId="{D34BFC84-F353-473A-9FE3-0E4BBBF7C562}" destId="{9321FCEF-823C-4094-BFD0-C351F5353C90}"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5F010B-D3E1-410B-9A58-029CF4EA96B2}">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A8417-7537-4364-92E0-0683A74D578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69742-9B51-4820-BAE5-1BEC4BCD5A8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GB" sz="2200" kern="1200"/>
            <a:t>The National Funding Formula continues to be implemented by DfE for 2026-27 &amp; OCC continues to mirror the National Funding Formula for 2026-27.</a:t>
          </a:r>
          <a:endParaRPr lang="en-US" sz="2200" kern="1200"/>
        </a:p>
      </dsp:txBody>
      <dsp:txXfrm>
        <a:off x="1435590" y="531"/>
        <a:ext cx="9080009" cy="1242935"/>
      </dsp:txXfrm>
    </dsp:sp>
    <dsp:sp modelId="{7E9838FF-276D-4339-8011-C93DE377DBB9}">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C93F78-59C2-40A5-89E5-A57A69008D8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C116E0-8D7C-4970-9FD3-5F21BA1D6009}">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GB" sz="2200" kern="1200"/>
            <a:t>DSG Schools block funding for 2026-27 is £573.7m, compared to £549.6m in 2025-26 an increase of £24.1m. This includes SBSG and NICs grant rolled into the NFF for 2026-27.</a:t>
          </a:r>
          <a:endParaRPr lang="en-US" sz="2200" kern="1200"/>
        </a:p>
      </dsp:txBody>
      <dsp:txXfrm>
        <a:off x="1435590" y="1554201"/>
        <a:ext cx="9080009" cy="1242935"/>
      </dsp:txXfrm>
    </dsp:sp>
    <dsp:sp modelId="{419A2A40-76B0-4659-AFA1-FCF7D2D2EC18}">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25281F-0A02-4CF5-AE7D-8CB70AEE8E42}">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83037A-B3F7-44FB-AD58-47E85C86EBC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77900">
            <a:lnSpc>
              <a:spcPct val="100000"/>
            </a:lnSpc>
            <a:spcBef>
              <a:spcPct val="0"/>
            </a:spcBef>
            <a:spcAft>
              <a:spcPct val="35000"/>
            </a:spcAft>
            <a:buNone/>
          </a:pPr>
          <a:r>
            <a:rPr lang="en-GB" sz="2200" kern="1200"/>
            <a:t>Schools forum agreed the block transfer request of £400k from schools block into the high needs block for 2026-27 for the Special Schools Outreach programme.</a:t>
          </a:r>
          <a:endParaRPr lang="en-US" sz="22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C4D7F-6D30-4BE7-A44E-F464E2080DC3}">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BFBA1-E0B7-48AC-81EF-196D109471AA}">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Funding Formula was approved by the DfE on 16</a:t>
          </a:r>
          <a:r>
            <a:rPr lang="en-GB" sz="2100" kern="1200" baseline="30000"/>
            <a:t>th</a:t>
          </a:r>
          <a:r>
            <a:rPr lang="en-GB" sz="2100" kern="1200"/>
            <a:t> February 2026.</a:t>
          </a:r>
          <a:endParaRPr lang="en-US" sz="2100" kern="1200"/>
        </a:p>
      </dsp:txBody>
      <dsp:txXfrm>
        <a:off x="0" y="2124"/>
        <a:ext cx="10515600" cy="724514"/>
      </dsp:txXfrm>
    </dsp:sp>
    <dsp:sp modelId="{31F83513-7A17-4E96-956B-95D3516A35E7}">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C2DCCB-F0C5-4880-A14C-7DBA405D59B5}">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Funding figures are published on the intranet (for maintained </a:t>
          </a:r>
          <a:r>
            <a:rPr lang="en-GB" sz="2100" kern="1200" dirty="0">
              <a:solidFill>
                <a:schemeClr val="accent1"/>
              </a:solidFill>
            </a:rPr>
            <a:t>and academies</a:t>
          </a:r>
          <a:r>
            <a:rPr lang="en-GB" sz="2100" kern="1200" dirty="0"/>
            <a:t>) and have been loaded onto the BPS for Primary and Secondary schools. </a:t>
          </a:r>
          <a:endParaRPr lang="en-US" sz="2100" kern="1200" dirty="0"/>
        </a:p>
      </dsp:txBody>
      <dsp:txXfrm>
        <a:off x="0" y="726639"/>
        <a:ext cx="10515600" cy="724514"/>
      </dsp:txXfrm>
    </dsp:sp>
    <dsp:sp modelId="{B5B04865-4281-4E2E-9123-A792583291A0}">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759B0B-C3DF-43DE-BD16-2BC6C12995E0}">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LA to inform mainstream schools of their budgets no later than 28</a:t>
          </a:r>
          <a:r>
            <a:rPr lang="en-GB" sz="2100" kern="1200" baseline="30000" dirty="0"/>
            <a:t>th</a:t>
          </a:r>
          <a:r>
            <a:rPr lang="en-GB" sz="2100" kern="1200" dirty="0"/>
            <a:t> February 2026.</a:t>
          </a:r>
          <a:endParaRPr lang="en-US" sz="2100" kern="1200" dirty="0"/>
        </a:p>
      </dsp:txBody>
      <dsp:txXfrm>
        <a:off x="0" y="1451154"/>
        <a:ext cx="10515600" cy="724514"/>
      </dsp:txXfrm>
    </dsp:sp>
    <dsp:sp modelId="{667FBC93-98A3-41AE-8F7D-D0DC1E7D7F1D}">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9CC25A-2DF3-4AD7-ABB1-6A6E959A86DC}">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LA to inform special schools of their budgets no later than 31</a:t>
          </a:r>
          <a:r>
            <a:rPr lang="en-GB" sz="2100" kern="1200" baseline="30000" dirty="0"/>
            <a:t>st</a:t>
          </a:r>
          <a:r>
            <a:rPr lang="en-GB" sz="2100" kern="1200" dirty="0"/>
            <a:t> March 2026.</a:t>
          </a:r>
          <a:endParaRPr lang="en-US" sz="2100" kern="1200" dirty="0"/>
        </a:p>
      </dsp:txBody>
      <dsp:txXfrm>
        <a:off x="0" y="2175669"/>
        <a:ext cx="10515600" cy="724514"/>
      </dsp:txXfrm>
    </dsp:sp>
    <dsp:sp modelId="{ABDBD313-CFAA-401C-8C3B-35A5E1432DF8}">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A2AEF-7D84-418F-B1B0-DCCA4995CF3F}">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1</a:t>
          </a:r>
          <a:r>
            <a:rPr lang="en-GB" sz="2100" kern="1200" baseline="30000"/>
            <a:t>st</a:t>
          </a:r>
          <a:r>
            <a:rPr lang="en-GB" sz="2100" kern="1200"/>
            <a:t> May 2026 – Maintained schools return budgets.</a:t>
          </a:r>
          <a:endParaRPr lang="en-US" sz="2100" kern="1200"/>
        </a:p>
      </dsp:txBody>
      <dsp:txXfrm>
        <a:off x="0" y="2900183"/>
        <a:ext cx="10515600" cy="724514"/>
      </dsp:txXfrm>
    </dsp:sp>
    <dsp:sp modelId="{A9F38728-A83D-4F6F-9BE1-F1195E628B47}">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97B4A-8ACE-4C63-8DD2-76B22355C5F5}">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a:t>8</a:t>
          </a:r>
          <a:r>
            <a:rPr lang="en-GB" sz="2100" kern="1200" baseline="30000"/>
            <a:t>th</a:t>
          </a:r>
          <a:r>
            <a:rPr lang="en-GB" sz="2100" kern="1200"/>
            <a:t> May 2026 – Special schools return budgets.</a:t>
          </a:r>
          <a:endParaRPr lang="en-US" sz="2100" kern="1200"/>
        </a:p>
      </dsp:txBody>
      <dsp:txXfrm>
        <a:off x="0" y="3624698"/>
        <a:ext cx="10515600" cy="7245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772FD-DB59-484B-8A87-8CA8D8A9461B}">
      <dsp:nvSpPr>
        <dsp:cNvPr id="0" name=""/>
        <dsp:cNvSpPr/>
      </dsp:nvSpPr>
      <dsp:spPr>
        <a:xfrm>
          <a:off x="122738" y="89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Early years providers (nurseries, pre-school, children minders, out of school provision)</a:t>
          </a:r>
        </a:p>
      </dsp:txBody>
      <dsp:txXfrm>
        <a:off x="122738" y="894"/>
        <a:ext cx="1922813" cy="1153688"/>
      </dsp:txXfrm>
    </dsp:sp>
    <dsp:sp modelId="{0BD8D076-491D-4F16-8502-781EEE635A7D}">
      <dsp:nvSpPr>
        <dsp:cNvPr id="0" name=""/>
        <dsp:cNvSpPr/>
      </dsp:nvSpPr>
      <dsp:spPr>
        <a:xfrm>
          <a:off x="2237833" y="89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Primary setting</a:t>
          </a:r>
        </a:p>
      </dsp:txBody>
      <dsp:txXfrm>
        <a:off x="2237833" y="894"/>
        <a:ext cx="1922813" cy="1153688"/>
      </dsp:txXfrm>
    </dsp:sp>
    <dsp:sp modelId="{93848297-1DDD-449B-A87B-C0F6787EE04D}">
      <dsp:nvSpPr>
        <dsp:cNvPr id="0" name=""/>
        <dsp:cNvSpPr/>
      </dsp:nvSpPr>
      <dsp:spPr>
        <a:xfrm>
          <a:off x="4352928" y="89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Secondary</a:t>
          </a:r>
        </a:p>
      </dsp:txBody>
      <dsp:txXfrm>
        <a:off x="4352928" y="894"/>
        <a:ext cx="1922813" cy="1153688"/>
      </dsp:txXfrm>
    </dsp:sp>
    <dsp:sp modelId="{7B9B3E27-95D7-47C2-823C-8E7086872AE2}">
      <dsp:nvSpPr>
        <dsp:cNvPr id="0" name=""/>
        <dsp:cNvSpPr/>
      </dsp:nvSpPr>
      <dsp:spPr>
        <a:xfrm>
          <a:off x="6468023" y="89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Special school</a:t>
          </a:r>
        </a:p>
      </dsp:txBody>
      <dsp:txXfrm>
        <a:off x="6468023" y="894"/>
        <a:ext cx="1922813" cy="1153688"/>
      </dsp:txXfrm>
    </dsp:sp>
    <dsp:sp modelId="{719068F1-A132-4C2D-A33B-E3E643C73CA4}">
      <dsp:nvSpPr>
        <dsp:cNvPr id="0" name=""/>
        <dsp:cNvSpPr/>
      </dsp:nvSpPr>
      <dsp:spPr>
        <a:xfrm>
          <a:off x="8583118" y="89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Independent schools</a:t>
          </a:r>
        </a:p>
      </dsp:txBody>
      <dsp:txXfrm>
        <a:off x="8583118" y="894"/>
        <a:ext cx="1922813" cy="1153688"/>
      </dsp:txXfrm>
    </dsp:sp>
    <dsp:sp modelId="{7A08A274-478F-4643-B293-CF0F04A4179B}">
      <dsp:nvSpPr>
        <dsp:cNvPr id="0" name=""/>
        <dsp:cNvSpPr/>
      </dsp:nvSpPr>
      <dsp:spPr>
        <a:xfrm>
          <a:off x="122738" y="134686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Academy Trust</a:t>
          </a:r>
        </a:p>
      </dsp:txBody>
      <dsp:txXfrm>
        <a:off x="122738" y="1346864"/>
        <a:ext cx="1922813" cy="1153688"/>
      </dsp:txXfrm>
    </dsp:sp>
    <dsp:sp modelId="{65218270-C9C0-4A34-815A-CBBC36081988}">
      <dsp:nvSpPr>
        <dsp:cNvPr id="0" name=""/>
        <dsp:cNvSpPr/>
      </dsp:nvSpPr>
      <dsp:spPr>
        <a:xfrm>
          <a:off x="2237833" y="134686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College and Further education</a:t>
          </a:r>
        </a:p>
      </dsp:txBody>
      <dsp:txXfrm>
        <a:off x="2237833" y="1346864"/>
        <a:ext cx="1922813" cy="1153688"/>
      </dsp:txXfrm>
    </dsp:sp>
    <dsp:sp modelId="{9E2F3A86-8D97-41C8-8F33-745BECB17221}">
      <dsp:nvSpPr>
        <dsp:cNvPr id="0" name=""/>
        <dsp:cNvSpPr/>
      </dsp:nvSpPr>
      <dsp:spPr>
        <a:xfrm>
          <a:off x="4352928" y="134686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LADO/ESAT</a:t>
          </a:r>
        </a:p>
      </dsp:txBody>
      <dsp:txXfrm>
        <a:off x="4352928" y="1346864"/>
        <a:ext cx="1922813" cy="1153688"/>
      </dsp:txXfrm>
    </dsp:sp>
    <dsp:sp modelId="{221E296A-BC92-4033-A90A-0B6FACFC72C0}">
      <dsp:nvSpPr>
        <dsp:cNvPr id="0" name=""/>
        <dsp:cNvSpPr/>
      </dsp:nvSpPr>
      <dsp:spPr>
        <a:xfrm>
          <a:off x="6468023" y="134686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Headteacher of virtual school</a:t>
          </a:r>
        </a:p>
      </dsp:txBody>
      <dsp:txXfrm>
        <a:off x="6468023" y="1346864"/>
        <a:ext cx="1922813" cy="1153688"/>
      </dsp:txXfrm>
    </dsp:sp>
    <dsp:sp modelId="{7D85D1E1-D9C4-4FEE-9418-C7034DE36708}">
      <dsp:nvSpPr>
        <dsp:cNvPr id="0" name=""/>
        <dsp:cNvSpPr/>
      </dsp:nvSpPr>
      <dsp:spPr>
        <a:xfrm>
          <a:off x="8583118" y="1346864"/>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Clinical Education Lead – School nursing</a:t>
          </a:r>
        </a:p>
      </dsp:txBody>
      <dsp:txXfrm>
        <a:off x="8583118" y="1346864"/>
        <a:ext cx="1922813" cy="1153688"/>
      </dsp:txXfrm>
    </dsp:sp>
    <dsp:sp modelId="{EDFC49E2-263B-4772-BE23-C87BB6A8CADE}">
      <dsp:nvSpPr>
        <dsp:cNvPr id="0" name=""/>
        <dsp:cNvSpPr/>
      </dsp:nvSpPr>
      <dsp:spPr>
        <a:xfrm>
          <a:off x="122738" y="2692833"/>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Safer Schools Officer</a:t>
          </a:r>
        </a:p>
      </dsp:txBody>
      <dsp:txXfrm>
        <a:off x="122738" y="2692833"/>
        <a:ext cx="1922813" cy="1153688"/>
      </dsp:txXfrm>
    </dsp:sp>
    <dsp:sp modelId="{4807D87E-3A86-443E-AADC-9ECA57F25C4C}">
      <dsp:nvSpPr>
        <dsp:cNvPr id="0" name=""/>
        <dsp:cNvSpPr/>
      </dsp:nvSpPr>
      <dsp:spPr>
        <a:xfrm>
          <a:off x="2237833" y="2692833"/>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Governos Service Officer</a:t>
          </a:r>
        </a:p>
      </dsp:txBody>
      <dsp:txXfrm>
        <a:off x="2237833" y="2692833"/>
        <a:ext cx="1922813" cy="1153688"/>
      </dsp:txXfrm>
    </dsp:sp>
    <dsp:sp modelId="{C7B225F4-9D17-4D14-95D2-83F2DD75CDCA}">
      <dsp:nvSpPr>
        <dsp:cNvPr id="0" name=""/>
        <dsp:cNvSpPr/>
      </dsp:nvSpPr>
      <dsp:spPr>
        <a:xfrm>
          <a:off x="4352928" y="2692833"/>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Assistant Director – School standards and effectiveness</a:t>
          </a:r>
        </a:p>
      </dsp:txBody>
      <dsp:txXfrm>
        <a:off x="4352928" y="2692833"/>
        <a:ext cx="1922813" cy="1153688"/>
      </dsp:txXfrm>
    </dsp:sp>
    <dsp:sp modelId="{4E94913F-776E-4092-B44C-15CD6D8091D2}">
      <dsp:nvSpPr>
        <dsp:cNvPr id="0" name=""/>
        <dsp:cNvSpPr/>
      </dsp:nvSpPr>
      <dsp:spPr>
        <a:xfrm>
          <a:off x="6468023" y="2692833"/>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ALP –</a:t>
          </a:r>
        </a:p>
      </dsp:txBody>
      <dsp:txXfrm>
        <a:off x="6468023" y="2692833"/>
        <a:ext cx="1922813" cy="1153688"/>
      </dsp:txXfrm>
    </dsp:sp>
    <dsp:sp modelId="{30B0409C-EE4F-4DF1-928A-5E1D1078B8B0}">
      <dsp:nvSpPr>
        <dsp:cNvPr id="0" name=""/>
        <dsp:cNvSpPr/>
      </dsp:nvSpPr>
      <dsp:spPr>
        <a:xfrm>
          <a:off x="8583118" y="2692833"/>
          <a:ext cx="1922813" cy="115368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Public health - vacant</a:t>
          </a:r>
        </a:p>
      </dsp:txBody>
      <dsp:txXfrm>
        <a:off x="8583118" y="2692833"/>
        <a:ext cx="1922813" cy="1153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82444-698D-44BA-BB54-6ABE9CEC9D42}">
      <dsp:nvSpPr>
        <dsp:cNvPr id="0" name=""/>
        <dsp:cNvSpPr/>
      </dsp:nvSpPr>
      <dsp:spPr>
        <a:xfrm>
          <a:off x="2262937" y="1748061"/>
          <a:ext cx="2221862" cy="1922001"/>
        </a:xfrm>
        <a:prstGeom prst="hexagon">
          <a:avLst>
            <a:gd name="adj" fmla="val 28570"/>
            <a:gd name="vf" fmla="val 115470"/>
          </a:avLst>
        </a:prstGeom>
        <a:solidFill>
          <a:schemeClr val="accent1">
            <a:shade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dirty="0">
              <a:latin typeface="Arial" panose="020B0604020202020204" pitchFamily="34" charset="0"/>
              <a:cs typeface="Arial" panose="020B0604020202020204" pitchFamily="34" charset="0"/>
            </a:rPr>
            <a:t>Oxfordshire Safeguarding Children Partnership</a:t>
          </a:r>
        </a:p>
      </dsp:txBody>
      <dsp:txXfrm>
        <a:off x="2631131" y="2066564"/>
        <a:ext cx="1485474" cy="1284995"/>
      </dsp:txXfrm>
    </dsp:sp>
    <dsp:sp modelId="{79462F3F-0F78-435E-A98A-231C38A43FE8}">
      <dsp:nvSpPr>
        <dsp:cNvPr id="0" name=""/>
        <dsp:cNvSpPr/>
      </dsp:nvSpPr>
      <dsp:spPr>
        <a:xfrm>
          <a:off x="3654250" y="828514"/>
          <a:ext cx="838302" cy="72230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BE070-4981-4FF0-891D-2DEB0570487B}">
      <dsp:nvSpPr>
        <dsp:cNvPr id="0" name=""/>
        <dsp:cNvSpPr/>
      </dsp:nvSpPr>
      <dsp:spPr>
        <a:xfrm>
          <a:off x="2467603" y="0"/>
          <a:ext cx="1820800" cy="1575206"/>
        </a:xfrm>
        <a:prstGeom prst="hexagon">
          <a:avLst>
            <a:gd name="adj" fmla="val 28570"/>
            <a:gd name="vf" fmla="val 115470"/>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Health and Wellbeing Board</a:t>
          </a:r>
        </a:p>
      </dsp:txBody>
      <dsp:txXfrm>
        <a:off x="2769348" y="261045"/>
        <a:ext cx="1217310" cy="1053116"/>
      </dsp:txXfrm>
    </dsp:sp>
    <dsp:sp modelId="{584629DD-F372-4C19-A097-B34869F7ADB6}">
      <dsp:nvSpPr>
        <dsp:cNvPr id="0" name=""/>
        <dsp:cNvSpPr/>
      </dsp:nvSpPr>
      <dsp:spPr>
        <a:xfrm>
          <a:off x="4632614" y="2178846"/>
          <a:ext cx="838302" cy="72230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45D702-CA7E-4B93-A774-95F4612E8912}">
      <dsp:nvSpPr>
        <dsp:cNvPr id="0" name=""/>
        <dsp:cNvSpPr/>
      </dsp:nvSpPr>
      <dsp:spPr>
        <a:xfrm>
          <a:off x="4137489" y="968857"/>
          <a:ext cx="1820800" cy="1575206"/>
        </a:xfrm>
        <a:prstGeom prst="hexagon">
          <a:avLst>
            <a:gd name="adj" fmla="val 28570"/>
            <a:gd name="vf" fmla="val 115470"/>
          </a:avLst>
        </a:prstGeom>
        <a:solidFill>
          <a:srgbClr val="17898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Safer Oxfordshire Partnership</a:t>
          </a:r>
        </a:p>
      </dsp:txBody>
      <dsp:txXfrm>
        <a:off x="4439234" y="1229902"/>
        <a:ext cx="1217310" cy="1053116"/>
      </dsp:txXfrm>
    </dsp:sp>
    <dsp:sp modelId="{EFFFFE88-FD5E-4BB2-94FA-A7A2C87EBD0F}">
      <dsp:nvSpPr>
        <dsp:cNvPr id="0" name=""/>
        <dsp:cNvSpPr/>
      </dsp:nvSpPr>
      <dsp:spPr>
        <a:xfrm>
          <a:off x="3952979" y="3703117"/>
          <a:ext cx="838302" cy="72230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F4B6C-7D5C-4328-9CEA-09229986AE4A}">
      <dsp:nvSpPr>
        <dsp:cNvPr id="0" name=""/>
        <dsp:cNvSpPr/>
      </dsp:nvSpPr>
      <dsp:spPr>
        <a:xfrm>
          <a:off x="4137489" y="2873519"/>
          <a:ext cx="1820800" cy="1575206"/>
        </a:xfrm>
        <a:prstGeom prst="hexagon">
          <a:avLst>
            <a:gd name="adj" fmla="val 28570"/>
            <a:gd name="vf" fmla="val 115470"/>
          </a:avLst>
        </a:prstGeom>
        <a:solidFill>
          <a:srgbClr val="3478A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Children’s Trust Board</a:t>
          </a:r>
        </a:p>
      </dsp:txBody>
      <dsp:txXfrm>
        <a:off x="4439234" y="3134564"/>
        <a:ext cx="1217310" cy="1053116"/>
      </dsp:txXfrm>
    </dsp:sp>
    <dsp:sp modelId="{D2F4C9AB-39AA-497A-9B9F-06AA467D5A87}">
      <dsp:nvSpPr>
        <dsp:cNvPr id="0" name=""/>
        <dsp:cNvSpPr/>
      </dsp:nvSpPr>
      <dsp:spPr>
        <a:xfrm>
          <a:off x="2267072" y="3861342"/>
          <a:ext cx="838302" cy="72230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2FB5FD-6B05-4826-BB11-6A478AEA2258}">
      <dsp:nvSpPr>
        <dsp:cNvPr id="0" name=""/>
        <dsp:cNvSpPr/>
      </dsp:nvSpPr>
      <dsp:spPr>
        <a:xfrm>
          <a:off x="2467603" y="3843460"/>
          <a:ext cx="1820800" cy="1575206"/>
        </a:xfrm>
        <a:prstGeom prst="hexagon">
          <a:avLst>
            <a:gd name="adj" fmla="val 28570"/>
            <a:gd name="vf" fmla="val 115470"/>
          </a:avLst>
        </a:prstGeom>
        <a:solidFill>
          <a:schemeClr val="accent1">
            <a:lumMod val="40000"/>
            <a:lumOff val="6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Oxfordshire Youth Justice Board</a:t>
          </a:r>
        </a:p>
      </dsp:txBody>
      <dsp:txXfrm>
        <a:off x="2769348" y="4104505"/>
        <a:ext cx="1217310" cy="1053116"/>
      </dsp:txXfrm>
    </dsp:sp>
    <dsp:sp modelId="{9E28421D-F913-4266-996A-1F6AF4BD7936}">
      <dsp:nvSpPr>
        <dsp:cNvPr id="0" name=""/>
        <dsp:cNvSpPr/>
      </dsp:nvSpPr>
      <dsp:spPr>
        <a:xfrm>
          <a:off x="1272686" y="2511552"/>
          <a:ext cx="838302" cy="722308"/>
        </a:xfrm>
        <a:prstGeom prst="hexagon">
          <a:avLst>
            <a:gd name="adj" fmla="val 28900"/>
            <a:gd name="vf" fmla="val 115470"/>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35E965-2FFF-486A-AA48-678EE61B8ECA}">
      <dsp:nvSpPr>
        <dsp:cNvPr id="0" name=""/>
        <dsp:cNvSpPr/>
      </dsp:nvSpPr>
      <dsp:spPr>
        <a:xfrm>
          <a:off x="789965" y="2874602"/>
          <a:ext cx="1820800" cy="1575206"/>
        </a:xfrm>
        <a:prstGeom prst="hexagon">
          <a:avLst>
            <a:gd name="adj" fmla="val 28570"/>
            <a:gd name="vf" fmla="val 115470"/>
          </a:avLst>
        </a:prstGeom>
        <a:solidFill>
          <a:srgbClr val="417766"/>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Safeguarding Adults Board</a:t>
          </a:r>
        </a:p>
      </dsp:txBody>
      <dsp:txXfrm>
        <a:off x="1091710" y="3135647"/>
        <a:ext cx="1217310" cy="1053116"/>
      </dsp:txXfrm>
    </dsp:sp>
    <dsp:sp modelId="{80F008C3-139E-434C-A840-177F51248B4F}">
      <dsp:nvSpPr>
        <dsp:cNvPr id="0" name=""/>
        <dsp:cNvSpPr/>
      </dsp:nvSpPr>
      <dsp:spPr>
        <a:xfrm>
          <a:off x="789965" y="966690"/>
          <a:ext cx="1820800" cy="1575206"/>
        </a:xfrm>
        <a:prstGeom prst="hexagon">
          <a:avLst>
            <a:gd name="adj" fmla="val 28570"/>
            <a:gd name="vf" fmla="val 115470"/>
          </a:avLst>
        </a:prstGeom>
        <a:solidFill>
          <a:srgbClr val="3478A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latin typeface="Arial" panose="020B0604020202020204" pitchFamily="34" charset="0"/>
              <a:cs typeface="Arial" panose="020B0604020202020204" pitchFamily="34" charset="0"/>
            </a:rPr>
            <a:t>Domestic Abuse Partnership </a:t>
          </a:r>
        </a:p>
      </dsp:txBody>
      <dsp:txXfrm>
        <a:off x="1091710" y="1227735"/>
        <a:ext cx="1217310" cy="1053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14510-E40C-4EA6-86A3-2335C5C80397}">
      <dsp:nvSpPr>
        <dsp:cNvPr id="0" name=""/>
        <dsp:cNvSpPr/>
      </dsp:nvSpPr>
      <dsp:spPr>
        <a:xfrm>
          <a:off x="2125065" y="635917"/>
          <a:ext cx="457282" cy="91440"/>
        </a:xfrm>
        <a:custGeom>
          <a:avLst/>
          <a:gdLst/>
          <a:ahLst/>
          <a:cxnLst/>
          <a:rect l="0" t="0" r="0" b="0"/>
          <a:pathLst>
            <a:path>
              <a:moveTo>
                <a:pt x="0" y="45720"/>
              </a:moveTo>
              <a:lnTo>
                <a:pt x="457282" y="45720"/>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341509" y="679197"/>
        <a:ext cx="24394" cy="4878"/>
      </dsp:txXfrm>
    </dsp:sp>
    <dsp:sp modelId="{ED208D96-A5B4-4C8B-9158-EAC9D1AF260F}">
      <dsp:nvSpPr>
        <dsp:cNvPr id="0" name=""/>
        <dsp:cNvSpPr/>
      </dsp:nvSpPr>
      <dsp:spPr>
        <a:xfrm>
          <a:off x="5635" y="45268"/>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Aug 24: </a:t>
          </a:r>
          <a:r>
            <a:rPr lang="en-GB" sz="1200" kern="1200" dirty="0">
              <a:latin typeface="Arial" panose="020B0604020202020204" pitchFamily="34" charset="0"/>
              <a:cs typeface="Arial" panose="020B0604020202020204" pitchFamily="34" charset="0"/>
            </a:rPr>
            <a:t>multi-agency health check to assess our local safeguarding arrangements and identify strengths and areas for improvement </a:t>
          </a:r>
          <a:endParaRPr lang="en-GB" sz="1200" kern="1200" dirty="0"/>
        </a:p>
      </dsp:txBody>
      <dsp:txXfrm>
        <a:off x="5635" y="45268"/>
        <a:ext cx="2121230" cy="1272738"/>
      </dsp:txXfrm>
    </dsp:sp>
    <dsp:sp modelId="{59A5A56D-DC20-4E04-A767-EC15E37B8729}">
      <dsp:nvSpPr>
        <dsp:cNvPr id="0" name=""/>
        <dsp:cNvSpPr/>
      </dsp:nvSpPr>
      <dsp:spPr>
        <a:xfrm>
          <a:off x="4734178" y="635917"/>
          <a:ext cx="457282" cy="91440"/>
        </a:xfrm>
        <a:custGeom>
          <a:avLst/>
          <a:gdLst/>
          <a:ahLst/>
          <a:cxnLst/>
          <a:rect l="0" t="0" r="0" b="0"/>
          <a:pathLst>
            <a:path>
              <a:moveTo>
                <a:pt x="0" y="45720"/>
              </a:moveTo>
              <a:lnTo>
                <a:pt x="457282" y="45720"/>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950622" y="679197"/>
        <a:ext cx="24394" cy="4878"/>
      </dsp:txXfrm>
    </dsp:sp>
    <dsp:sp modelId="{B970439D-42DE-44EC-99EB-74815F7CD28E}">
      <dsp:nvSpPr>
        <dsp:cNvPr id="0" name=""/>
        <dsp:cNvSpPr/>
      </dsp:nvSpPr>
      <dsp:spPr>
        <a:xfrm>
          <a:off x="2614747" y="45268"/>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Nov 24:</a:t>
          </a:r>
          <a:r>
            <a:rPr lang="en-GB" sz="1200" kern="1200" dirty="0">
              <a:latin typeface="Arial" panose="020B0604020202020204" pitchFamily="34" charset="0"/>
              <a:cs typeface="Arial" panose="020B0604020202020204" pitchFamily="34" charset="0"/>
            </a:rPr>
            <a:t> ‘I wanted them all to notice’ national report published, Oxfordshire draw out key learning and embed in local partnership plan</a:t>
          </a:r>
        </a:p>
      </dsp:txBody>
      <dsp:txXfrm>
        <a:off x="2614747" y="45268"/>
        <a:ext cx="2121230" cy="1272738"/>
      </dsp:txXfrm>
    </dsp:sp>
    <dsp:sp modelId="{0299B9C0-C9CE-4077-BC4B-C98F0EB0188A}">
      <dsp:nvSpPr>
        <dsp:cNvPr id="0" name=""/>
        <dsp:cNvSpPr/>
      </dsp:nvSpPr>
      <dsp:spPr>
        <a:xfrm>
          <a:off x="1066250" y="1316206"/>
          <a:ext cx="5218225" cy="457282"/>
        </a:xfrm>
        <a:custGeom>
          <a:avLst/>
          <a:gdLst/>
          <a:ahLst/>
          <a:cxnLst/>
          <a:rect l="0" t="0" r="0" b="0"/>
          <a:pathLst>
            <a:path>
              <a:moveTo>
                <a:pt x="5218225" y="0"/>
              </a:moveTo>
              <a:lnTo>
                <a:pt x="5218225" y="245741"/>
              </a:lnTo>
              <a:lnTo>
                <a:pt x="0" y="245741"/>
              </a:lnTo>
              <a:lnTo>
                <a:pt x="0" y="457282"/>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544338" y="1542408"/>
        <a:ext cx="262049" cy="4878"/>
      </dsp:txXfrm>
    </dsp:sp>
    <dsp:sp modelId="{6677D3CD-BB54-4B62-BD6B-6AB102D8A251}">
      <dsp:nvSpPr>
        <dsp:cNvPr id="0" name=""/>
        <dsp:cNvSpPr/>
      </dsp:nvSpPr>
      <dsp:spPr>
        <a:xfrm>
          <a:off x="5223860" y="45268"/>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Dec 24: </a:t>
          </a:r>
          <a:r>
            <a:rPr lang="en-GB" sz="1200" kern="1200" dirty="0">
              <a:latin typeface="Arial" panose="020B0604020202020204" pitchFamily="34" charset="0"/>
              <a:cs typeface="Arial" panose="020B0604020202020204" pitchFamily="34" charset="0"/>
            </a:rPr>
            <a:t>formal publication and beginning of our updated multi-agency safeguarding arrangements</a:t>
          </a:r>
        </a:p>
      </dsp:txBody>
      <dsp:txXfrm>
        <a:off x="5223860" y="45268"/>
        <a:ext cx="2121230" cy="1272738"/>
      </dsp:txXfrm>
    </dsp:sp>
    <dsp:sp modelId="{32F513A9-B70D-4277-8879-94380E5403D5}">
      <dsp:nvSpPr>
        <dsp:cNvPr id="0" name=""/>
        <dsp:cNvSpPr/>
      </dsp:nvSpPr>
      <dsp:spPr>
        <a:xfrm>
          <a:off x="2125065" y="2396538"/>
          <a:ext cx="457282" cy="91440"/>
        </a:xfrm>
        <a:custGeom>
          <a:avLst/>
          <a:gdLst/>
          <a:ahLst/>
          <a:cxnLst/>
          <a:rect l="0" t="0" r="0" b="0"/>
          <a:pathLst>
            <a:path>
              <a:moveTo>
                <a:pt x="0" y="45720"/>
              </a:moveTo>
              <a:lnTo>
                <a:pt x="457282" y="45720"/>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341509" y="2439818"/>
        <a:ext cx="24394" cy="4878"/>
      </dsp:txXfrm>
    </dsp:sp>
    <dsp:sp modelId="{C2BD2C56-F9F2-4084-A620-6A19EDCF573F}">
      <dsp:nvSpPr>
        <dsp:cNvPr id="0" name=""/>
        <dsp:cNvSpPr/>
      </dsp:nvSpPr>
      <dsp:spPr>
        <a:xfrm>
          <a:off x="5635" y="1805888"/>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Strengthen arrangements for education involvement, including safeguarding in education group </a:t>
          </a:r>
        </a:p>
      </dsp:txBody>
      <dsp:txXfrm>
        <a:off x="5635" y="1805888"/>
        <a:ext cx="2121230" cy="1272738"/>
      </dsp:txXfrm>
    </dsp:sp>
    <dsp:sp modelId="{4F0E5F06-1F38-490A-8C30-5797B63A7331}">
      <dsp:nvSpPr>
        <dsp:cNvPr id="0" name=""/>
        <dsp:cNvSpPr/>
      </dsp:nvSpPr>
      <dsp:spPr>
        <a:xfrm>
          <a:off x="4734178" y="2396538"/>
          <a:ext cx="457282" cy="91440"/>
        </a:xfrm>
        <a:custGeom>
          <a:avLst/>
          <a:gdLst/>
          <a:ahLst/>
          <a:cxnLst/>
          <a:rect l="0" t="0" r="0" b="0"/>
          <a:pathLst>
            <a:path>
              <a:moveTo>
                <a:pt x="0" y="45720"/>
              </a:moveTo>
              <a:lnTo>
                <a:pt x="457282" y="45720"/>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950622" y="2439818"/>
        <a:ext cx="24394" cy="4878"/>
      </dsp:txXfrm>
    </dsp:sp>
    <dsp:sp modelId="{CE7826E7-CE49-4170-948A-6348D9D68AD9}">
      <dsp:nvSpPr>
        <dsp:cNvPr id="0" name=""/>
        <dsp:cNvSpPr/>
      </dsp:nvSpPr>
      <dsp:spPr>
        <a:xfrm>
          <a:off x="2614747" y="1805888"/>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Move to Independent Scrutineer arrangements, with partners chairing delegated safeguarding partners group</a:t>
          </a:r>
        </a:p>
      </dsp:txBody>
      <dsp:txXfrm>
        <a:off x="2614747" y="1805888"/>
        <a:ext cx="2121230" cy="1272738"/>
      </dsp:txXfrm>
    </dsp:sp>
    <dsp:sp modelId="{E8EB686B-95EB-40D7-8ADE-BABF41321CCE}">
      <dsp:nvSpPr>
        <dsp:cNvPr id="0" name=""/>
        <dsp:cNvSpPr/>
      </dsp:nvSpPr>
      <dsp:spPr>
        <a:xfrm>
          <a:off x="1066250" y="3076827"/>
          <a:ext cx="5218225" cy="457282"/>
        </a:xfrm>
        <a:custGeom>
          <a:avLst/>
          <a:gdLst/>
          <a:ahLst/>
          <a:cxnLst/>
          <a:rect l="0" t="0" r="0" b="0"/>
          <a:pathLst>
            <a:path>
              <a:moveTo>
                <a:pt x="5218225" y="0"/>
              </a:moveTo>
              <a:lnTo>
                <a:pt x="5218225" y="245741"/>
              </a:lnTo>
              <a:lnTo>
                <a:pt x="0" y="245741"/>
              </a:lnTo>
              <a:lnTo>
                <a:pt x="0" y="457282"/>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3544338" y="3303029"/>
        <a:ext cx="262049" cy="4878"/>
      </dsp:txXfrm>
    </dsp:sp>
    <dsp:sp modelId="{9F0DBDCB-F898-4A42-9262-83E15148DD23}">
      <dsp:nvSpPr>
        <dsp:cNvPr id="0" name=""/>
        <dsp:cNvSpPr/>
      </dsp:nvSpPr>
      <dsp:spPr>
        <a:xfrm>
          <a:off x="5223860" y="1805888"/>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Full update of multi-agency safeguarding policies, procedures and guidance. Embed strengthened protocols between key statutory boards</a:t>
          </a:r>
        </a:p>
      </dsp:txBody>
      <dsp:txXfrm>
        <a:off x="5223860" y="1805888"/>
        <a:ext cx="2121230" cy="1272738"/>
      </dsp:txXfrm>
    </dsp:sp>
    <dsp:sp modelId="{A7460119-08E0-4908-88C7-C2A6F96D3DCD}">
      <dsp:nvSpPr>
        <dsp:cNvPr id="0" name=""/>
        <dsp:cNvSpPr/>
      </dsp:nvSpPr>
      <dsp:spPr>
        <a:xfrm>
          <a:off x="2125065" y="4157158"/>
          <a:ext cx="457282" cy="91440"/>
        </a:xfrm>
        <a:custGeom>
          <a:avLst/>
          <a:gdLst/>
          <a:ahLst/>
          <a:cxnLst/>
          <a:rect l="0" t="0" r="0" b="0"/>
          <a:pathLst>
            <a:path>
              <a:moveTo>
                <a:pt x="0" y="45720"/>
              </a:moveTo>
              <a:lnTo>
                <a:pt x="457282" y="45720"/>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2341509" y="4200439"/>
        <a:ext cx="24394" cy="4878"/>
      </dsp:txXfrm>
    </dsp:sp>
    <dsp:sp modelId="{6D2C7A85-9B4C-4997-AC8E-1012C2BDECF1}">
      <dsp:nvSpPr>
        <dsp:cNvPr id="0" name=""/>
        <dsp:cNvSpPr/>
      </dsp:nvSpPr>
      <dsp:spPr>
        <a:xfrm>
          <a:off x="5635" y="3566509"/>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Spring 25: </a:t>
          </a:r>
          <a:r>
            <a:rPr lang="en-GB" sz="1200" kern="1200" dirty="0">
              <a:latin typeface="Arial" panose="020B0604020202020204" pitchFamily="34" charset="0"/>
              <a:cs typeface="Arial" panose="020B0604020202020204" pitchFamily="34" charset="0"/>
            </a:rPr>
            <a:t>partnership work to further embed Oxfordshire’s family safeguarding approach</a:t>
          </a:r>
        </a:p>
      </dsp:txBody>
      <dsp:txXfrm>
        <a:off x="5635" y="3566509"/>
        <a:ext cx="2121230" cy="1272738"/>
      </dsp:txXfrm>
    </dsp:sp>
    <dsp:sp modelId="{29F98B84-47F9-4F26-9F34-7D53A0563C7B}">
      <dsp:nvSpPr>
        <dsp:cNvPr id="0" name=""/>
        <dsp:cNvSpPr/>
      </dsp:nvSpPr>
      <dsp:spPr>
        <a:xfrm>
          <a:off x="4734178" y="4157158"/>
          <a:ext cx="457282" cy="91440"/>
        </a:xfrm>
        <a:custGeom>
          <a:avLst/>
          <a:gdLst/>
          <a:ahLst/>
          <a:cxnLst/>
          <a:rect l="0" t="0" r="0" b="0"/>
          <a:pathLst>
            <a:path>
              <a:moveTo>
                <a:pt x="0" y="45720"/>
              </a:moveTo>
              <a:lnTo>
                <a:pt x="457282" y="45720"/>
              </a:lnTo>
            </a:path>
          </a:pathLst>
        </a:custGeom>
        <a:noFill/>
        <a:ln w="38100" cap="flat" cmpd="sng" algn="ctr">
          <a:solidFill>
            <a:schemeClr val="accent1">
              <a:lumMod val="50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p>
      </dsp:txBody>
      <dsp:txXfrm>
        <a:off x="4950622" y="4200439"/>
        <a:ext cx="24394" cy="4878"/>
      </dsp:txXfrm>
    </dsp:sp>
    <dsp:sp modelId="{76123470-0F5A-4661-8802-3C6FB4CEA72F}">
      <dsp:nvSpPr>
        <dsp:cNvPr id="0" name=""/>
        <dsp:cNvSpPr/>
      </dsp:nvSpPr>
      <dsp:spPr>
        <a:xfrm>
          <a:off x="2614747" y="3566509"/>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Arial" panose="020B0604020202020204" pitchFamily="34" charset="0"/>
              <a:cs typeface="Arial" panose="020B0604020202020204" pitchFamily="34" charset="0"/>
            </a:rPr>
            <a:t>June 25: </a:t>
          </a:r>
          <a:r>
            <a:rPr lang="en-GB" sz="1200" kern="1200" dirty="0">
              <a:latin typeface="Arial" panose="020B0604020202020204" pitchFamily="34" charset="0"/>
              <a:cs typeface="Arial" panose="020B0604020202020204" pitchFamily="34" charset="0"/>
            </a:rPr>
            <a:t>Annual conference summit for multi-agency practitioners </a:t>
          </a:r>
          <a:endParaRPr lang="en-US" sz="1200" kern="1200" dirty="0">
            <a:latin typeface="Arial" panose="020B0604020202020204" pitchFamily="34" charset="0"/>
            <a:cs typeface="Arial" panose="020B0604020202020204" pitchFamily="34" charset="0"/>
          </a:endParaRPr>
        </a:p>
      </dsp:txBody>
      <dsp:txXfrm>
        <a:off x="2614747" y="3566509"/>
        <a:ext cx="2121230" cy="1272738"/>
      </dsp:txXfrm>
    </dsp:sp>
    <dsp:sp modelId="{76A56196-17ED-43EB-9742-5FE3326AE5DD}">
      <dsp:nvSpPr>
        <dsp:cNvPr id="0" name=""/>
        <dsp:cNvSpPr/>
      </dsp:nvSpPr>
      <dsp:spPr>
        <a:xfrm>
          <a:off x="5223860" y="3566509"/>
          <a:ext cx="2121230" cy="1272738"/>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panose="020B0604020202020204" pitchFamily="34" charset="0"/>
              <a:cs typeface="Arial" panose="020B0604020202020204" pitchFamily="34" charset="0"/>
            </a:rPr>
            <a:t>Jan 26: </a:t>
          </a:r>
          <a:r>
            <a:rPr lang="en-US" sz="1200" kern="1200" dirty="0">
              <a:latin typeface="Arial" panose="020B0604020202020204" pitchFamily="34" charset="0"/>
              <a:cs typeface="Arial" panose="020B0604020202020204" pitchFamily="34" charset="0"/>
            </a:rPr>
            <a:t>launched test &amp; learn pilot for multi-agency child protection teams as part of Families First reforms</a:t>
          </a:r>
        </a:p>
      </dsp:txBody>
      <dsp:txXfrm>
        <a:off x="5223860" y="3566509"/>
        <a:ext cx="2121230" cy="12727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1ADCE-DE3C-4AB4-980C-E164D25DE305}">
      <dsp:nvSpPr>
        <dsp:cNvPr id="0" name=""/>
        <dsp:cNvSpPr/>
      </dsp:nvSpPr>
      <dsp:spPr>
        <a:xfrm>
          <a:off x="277067" y="1963"/>
          <a:ext cx="2399130" cy="1439478"/>
        </a:xfrm>
        <a:prstGeom prst="rect">
          <a:avLst/>
        </a:prstGeom>
        <a:solidFill>
          <a:srgbClr val="2088C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Multi-agency training offer</a:t>
          </a:r>
        </a:p>
      </dsp:txBody>
      <dsp:txXfrm>
        <a:off x="277067" y="1963"/>
        <a:ext cx="2399130" cy="1439478"/>
      </dsp:txXfrm>
    </dsp:sp>
    <dsp:sp modelId="{E470833D-7F9E-492E-ACF7-9B7CF409FFE1}">
      <dsp:nvSpPr>
        <dsp:cNvPr id="0" name=""/>
        <dsp:cNvSpPr/>
      </dsp:nvSpPr>
      <dsp:spPr>
        <a:xfrm>
          <a:off x="2916111" y="1963"/>
          <a:ext cx="2399130" cy="1439478"/>
        </a:xfrm>
        <a:prstGeom prst="rect">
          <a:avLst/>
        </a:prstGeom>
        <a:solidFill>
          <a:srgbClr val="10486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Multi-agency audits &amp; quality assurance</a:t>
          </a:r>
        </a:p>
      </dsp:txBody>
      <dsp:txXfrm>
        <a:off x="2916111" y="1963"/>
        <a:ext cx="2399130" cy="1439478"/>
      </dsp:txXfrm>
    </dsp:sp>
    <dsp:sp modelId="{1CA638D2-A4EF-4A83-9571-1124252C7249}">
      <dsp:nvSpPr>
        <dsp:cNvPr id="0" name=""/>
        <dsp:cNvSpPr/>
      </dsp:nvSpPr>
      <dsp:spPr>
        <a:xfrm>
          <a:off x="5555154" y="1963"/>
          <a:ext cx="2399130" cy="1439478"/>
        </a:xfrm>
        <a:prstGeom prst="rect">
          <a:avLst/>
        </a:prstGeom>
        <a:solidFill>
          <a:srgbClr val="2088C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Data analysis, including Power BI dashboards</a:t>
          </a:r>
        </a:p>
      </dsp:txBody>
      <dsp:txXfrm>
        <a:off x="5555154" y="1963"/>
        <a:ext cx="2399130" cy="1439478"/>
      </dsp:txXfrm>
    </dsp:sp>
    <dsp:sp modelId="{7487F4D7-B706-4375-AAAC-0857F204882F}">
      <dsp:nvSpPr>
        <dsp:cNvPr id="0" name=""/>
        <dsp:cNvSpPr/>
      </dsp:nvSpPr>
      <dsp:spPr>
        <a:xfrm>
          <a:off x="8194197" y="1963"/>
          <a:ext cx="2399130" cy="1439478"/>
        </a:xfrm>
        <a:prstGeom prst="rect">
          <a:avLst/>
        </a:prstGeom>
        <a:solidFill>
          <a:srgbClr val="17898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MASH steering group &amp; oversight </a:t>
          </a:r>
        </a:p>
      </dsp:txBody>
      <dsp:txXfrm>
        <a:off x="8194197" y="1963"/>
        <a:ext cx="2399130" cy="1439478"/>
      </dsp:txXfrm>
    </dsp:sp>
    <dsp:sp modelId="{D10090FC-7CAE-43A0-AFCA-85A064253E32}">
      <dsp:nvSpPr>
        <dsp:cNvPr id="0" name=""/>
        <dsp:cNvSpPr/>
      </dsp:nvSpPr>
      <dsp:spPr>
        <a:xfrm>
          <a:off x="277067" y="1681354"/>
          <a:ext cx="2399130" cy="1439478"/>
        </a:xfrm>
        <a:prstGeom prst="rect">
          <a:avLst/>
        </a:prstGeom>
        <a:solidFill>
          <a:srgbClr val="17898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Management oversight &amp; supervision to challenge and improve practice (+ independent scrutineer)</a:t>
          </a:r>
        </a:p>
      </dsp:txBody>
      <dsp:txXfrm>
        <a:off x="277067" y="1681354"/>
        <a:ext cx="2399130" cy="1439478"/>
      </dsp:txXfrm>
    </dsp:sp>
    <dsp:sp modelId="{990B8AF6-CAE2-4605-9434-905FFE7BAD0C}">
      <dsp:nvSpPr>
        <dsp:cNvPr id="0" name=""/>
        <dsp:cNvSpPr/>
      </dsp:nvSpPr>
      <dsp:spPr>
        <a:xfrm>
          <a:off x="2916111" y="1681354"/>
          <a:ext cx="2399130" cy="1439478"/>
        </a:xfrm>
        <a:prstGeom prst="rect">
          <a:avLst/>
        </a:prstGeom>
        <a:solidFill>
          <a:srgbClr val="E30F5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Early years safeguarding support &amp; training</a:t>
          </a:r>
        </a:p>
      </dsp:txBody>
      <dsp:txXfrm>
        <a:off x="2916111" y="1681354"/>
        <a:ext cx="2399130" cy="1439478"/>
      </dsp:txXfrm>
    </dsp:sp>
    <dsp:sp modelId="{0D5ED673-43E6-4F52-962F-54CEBD2FD7AE}">
      <dsp:nvSpPr>
        <dsp:cNvPr id="0" name=""/>
        <dsp:cNvSpPr/>
      </dsp:nvSpPr>
      <dsp:spPr>
        <a:xfrm>
          <a:off x="5555154" y="1681354"/>
          <a:ext cx="2399130" cy="1439478"/>
        </a:xfrm>
        <a:prstGeom prst="rect">
          <a:avLst/>
        </a:prstGeom>
        <a:solidFill>
          <a:srgbClr val="2088CA"/>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DSL network, pastoral support and wider school improvement offer</a:t>
          </a:r>
        </a:p>
      </dsp:txBody>
      <dsp:txXfrm>
        <a:off x="5555154" y="1681354"/>
        <a:ext cx="2399130" cy="1439478"/>
      </dsp:txXfrm>
    </dsp:sp>
    <dsp:sp modelId="{11BC0012-4986-4C68-87DB-D26445EE886D}">
      <dsp:nvSpPr>
        <dsp:cNvPr id="0" name=""/>
        <dsp:cNvSpPr/>
      </dsp:nvSpPr>
      <dsp:spPr>
        <a:xfrm>
          <a:off x="8194197" y="1681354"/>
          <a:ext cx="2399130" cy="1439478"/>
        </a:xfrm>
        <a:prstGeom prst="rect">
          <a:avLst/>
        </a:prstGeom>
        <a:solidFill>
          <a:srgbClr val="178987"/>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LADO and safeguarding in education support &amp; training</a:t>
          </a:r>
        </a:p>
      </dsp:txBody>
      <dsp:txXfrm>
        <a:off x="8194197" y="1681354"/>
        <a:ext cx="2399130" cy="1439478"/>
      </dsp:txXfrm>
    </dsp:sp>
    <dsp:sp modelId="{F4263BF0-4C01-45BD-97B4-E438471C3170}">
      <dsp:nvSpPr>
        <dsp:cNvPr id="0" name=""/>
        <dsp:cNvSpPr/>
      </dsp:nvSpPr>
      <dsp:spPr>
        <a:xfrm>
          <a:off x="4235632" y="3360745"/>
          <a:ext cx="2399130" cy="1439478"/>
        </a:xfrm>
        <a:prstGeom prst="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Wrap-around wellbeing support to practitioners working in challenging circumstances</a:t>
          </a:r>
        </a:p>
      </dsp:txBody>
      <dsp:txXfrm>
        <a:off x="4235632" y="3360745"/>
        <a:ext cx="2399130" cy="14394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F2F06-AE2D-4270-8E77-998D2402F323}">
      <dsp:nvSpPr>
        <dsp:cNvPr id="0" name=""/>
        <dsp:cNvSpPr/>
      </dsp:nvSpPr>
      <dsp:spPr>
        <a:xfrm>
          <a:off x="-6126981" y="-937410"/>
          <a:ext cx="7293488" cy="7293488"/>
        </a:xfrm>
        <a:prstGeom prst="blockArc">
          <a:avLst>
            <a:gd name="adj1" fmla="val 18900000"/>
            <a:gd name="adj2" fmla="val 2700000"/>
            <a:gd name="adj3" fmla="val 296"/>
          </a:avLst>
        </a:prstGeom>
        <a:noFill/>
        <a:ln w="38100" cap="flat" cmpd="sng" algn="ctr">
          <a:solidFill>
            <a:srgbClr val="004233"/>
          </a:solidFill>
          <a:prstDash val="solid"/>
          <a:miter lim="800000"/>
        </a:ln>
        <a:effectLst/>
      </dsp:spPr>
      <dsp:style>
        <a:lnRef idx="2">
          <a:scrgbClr r="0" g="0" b="0"/>
        </a:lnRef>
        <a:fillRef idx="0">
          <a:scrgbClr r="0" g="0" b="0"/>
        </a:fillRef>
        <a:effectRef idx="0">
          <a:scrgbClr r="0" g="0" b="0"/>
        </a:effectRef>
        <a:fontRef idx="minor"/>
      </dsp:style>
    </dsp:sp>
    <dsp:sp modelId="{A0710256-D163-4475-A91C-559684323C80}">
      <dsp:nvSpPr>
        <dsp:cNvPr id="0" name=""/>
        <dsp:cNvSpPr/>
      </dsp:nvSpPr>
      <dsp:spPr>
        <a:xfrm>
          <a:off x="509717" y="338558"/>
          <a:ext cx="10104706" cy="677550"/>
        </a:xfrm>
        <a:prstGeom prst="rect">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Early years: best start in life</a:t>
          </a:r>
        </a:p>
      </dsp:txBody>
      <dsp:txXfrm>
        <a:off x="509717" y="338558"/>
        <a:ext cx="10104706" cy="677550"/>
      </dsp:txXfrm>
    </dsp:sp>
    <dsp:sp modelId="{1E8D9C70-8224-4255-BA0C-D5F0377A770E}">
      <dsp:nvSpPr>
        <dsp:cNvPr id="0" name=""/>
        <dsp:cNvSpPr/>
      </dsp:nvSpPr>
      <dsp:spPr>
        <a:xfrm>
          <a:off x="86248" y="253864"/>
          <a:ext cx="846937" cy="846937"/>
        </a:xfrm>
        <a:prstGeom prst="ellipse">
          <a:avLst/>
        </a:prstGeom>
        <a:solidFill>
          <a:schemeClr val="lt1">
            <a:hueOff val="0"/>
            <a:satOff val="0"/>
            <a:lumOff val="0"/>
            <a:alphaOff val="0"/>
          </a:schemeClr>
        </a:solidFill>
        <a:ln w="38100" cap="flat" cmpd="sng" algn="ctr">
          <a:solidFill>
            <a:srgbClr val="004233"/>
          </a:solidFill>
          <a:prstDash val="solid"/>
          <a:miter lim="800000"/>
        </a:ln>
        <a:effectLst/>
      </dsp:spPr>
      <dsp:style>
        <a:lnRef idx="2">
          <a:scrgbClr r="0" g="0" b="0"/>
        </a:lnRef>
        <a:fillRef idx="1">
          <a:scrgbClr r="0" g="0" b="0"/>
        </a:fillRef>
        <a:effectRef idx="0">
          <a:scrgbClr r="0" g="0" b="0"/>
        </a:effectRef>
        <a:fontRef idx="minor"/>
      </dsp:style>
    </dsp:sp>
    <dsp:sp modelId="{AA75B05E-D461-4C0E-B8B9-1366A198D4EE}">
      <dsp:nvSpPr>
        <dsp:cNvPr id="0" name=""/>
        <dsp:cNvSpPr/>
      </dsp:nvSpPr>
      <dsp:spPr>
        <a:xfrm>
          <a:off x="995230" y="1354558"/>
          <a:ext cx="9619193" cy="677550"/>
        </a:xfrm>
        <a:prstGeom prst="rect">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a:t>Improve attendance for all: reducing barriers</a:t>
          </a:r>
        </a:p>
      </dsp:txBody>
      <dsp:txXfrm>
        <a:off x="995230" y="1354558"/>
        <a:ext cx="9619193" cy="677550"/>
      </dsp:txXfrm>
    </dsp:sp>
    <dsp:sp modelId="{6670FACB-80CF-4FF2-A235-71D4ED38F080}">
      <dsp:nvSpPr>
        <dsp:cNvPr id="0" name=""/>
        <dsp:cNvSpPr/>
      </dsp:nvSpPr>
      <dsp:spPr>
        <a:xfrm>
          <a:off x="571761" y="1269864"/>
          <a:ext cx="846937" cy="846937"/>
        </a:xfrm>
        <a:prstGeom prst="ellipse">
          <a:avLst/>
        </a:prstGeom>
        <a:solidFill>
          <a:schemeClr val="lt1">
            <a:hueOff val="0"/>
            <a:satOff val="0"/>
            <a:lumOff val="0"/>
            <a:alphaOff val="0"/>
          </a:schemeClr>
        </a:solidFill>
        <a:ln w="38100" cap="flat" cmpd="sng" algn="ctr">
          <a:solidFill>
            <a:srgbClr val="004233"/>
          </a:solidFill>
          <a:prstDash val="solid"/>
          <a:miter lim="800000"/>
        </a:ln>
        <a:effectLst/>
      </dsp:spPr>
      <dsp:style>
        <a:lnRef idx="2">
          <a:scrgbClr r="0" g="0" b="0"/>
        </a:lnRef>
        <a:fillRef idx="1">
          <a:scrgbClr r="0" g="0" b="0"/>
        </a:fillRef>
        <a:effectRef idx="0">
          <a:scrgbClr r="0" g="0" b="0"/>
        </a:effectRef>
        <a:fontRef idx="minor"/>
      </dsp:style>
    </dsp:sp>
    <dsp:sp modelId="{CCC5CF06-93B8-47D5-B10E-9AE302D0374B}">
      <dsp:nvSpPr>
        <dsp:cNvPr id="0" name=""/>
        <dsp:cNvSpPr/>
      </dsp:nvSpPr>
      <dsp:spPr>
        <a:xfrm>
          <a:off x="1144243" y="2370558"/>
          <a:ext cx="9470180" cy="677550"/>
        </a:xfrm>
        <a:prstGeom prst="rect">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Education outcomes for all: inclusive &amp; reducing inequalities</a:t>
          </a:r>
        </a:p>
      </dsp:txBody>
      <dsp:txXfrm>
        <a:off x="1144243" y="2370558"/>
        <a:ext cx="9470180" cy="677550"/>
      </dsp:txXfrm>
    </dsp:sp>
    <dsp:sp modelId="{927563E6-A3A2-474A-BFF2-9CEC996A88B0}">
      <dsp:nvSpPr>
        <dsp:cNvPr id="0" name=""/>
        <dsp:cNvSpPr/>
      </dsp:nvSpPr>
      <dsp:spPr>
        <a:xfrm>
          <a:off x="720774" y="2285864"/>
          <a:ext cx="846937" cy="846937"/>
        </a:xfrm>
        <a:prstGeom prst="ellipse">
          <a:avLst/>
        </a:prstGeom>
        <a:solidFill>
          <a:schemeClr val="lt1">
            <a:hueOff val="0"/>
            <a:satOff val="0"/>
            <a:lumOff val="0"/>
            <a:alphaOff val="0"/>
          </a:schemeClr>
        </a:solidFill>
        <a:ln w="38100" cap="flat" cmpd="sng" algn="ctr">
          <a:solidFill>
            <a:srgbClr val="004233"/>
          </a:solidFill>
          <a:prstDash val="solid"/>
          <a:miter lim="800000"/>
        </a:ln>
        <a:effectLst/>
      </dsp:spPr>
      <dsp:style>
        <a:lnRef idx="2">
          <a:scrgbClr r="0" g="0" b="0"/>
        </a:lnRef>
        <a:fillRef idx="1">
          <a:scrgbClr r="0" g="0" b="0"/>
        </a:fillRef>
        <a:effectRef idx="0">
          <a:scrgbClr r="0" g="0" b="0"/>
        </a:effectRef>
        <a:fontRef idx="minor"/>
      </dsp:style>
    </dsp:sp>
    <dsp:sp modelId="{F9E31EF7-E866-4651-83B9-5925F2212A05}">
      <dsp:nvSpPr>
        <dsp:cNvPr id="0" name=""/>
        <dsp:cNvSpPr/>
      </dsp:nvSpPr>
      <dsp:spPr>
        <a:xfrm>
          <a:off x="995230" y="3386558"/>
          <a:ext cx="9619193" cy="677550"/>
        </a:xfrm>
        <a:prstGeom prst="rect">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Develop local inclusive provision for all children</a:t>
          </a:r>
        </a:p>
      </dsp:txBody>
      <dsp:txXfrm>
        <a:off x="995230" y="3386558"/>
        <a:ext cx="9619193" cy="677550"/>
      </dsp:txXfrm>
    </dsp:sp>
    <dsp:sp modelId="{8AD66012-768C-409A-98CD-90A9FB1E0E84}">
      <dsp:nvSpPr>
        <dsp:cNvPr id="0" name=""/>
        <dsp:cNvSpPr/>
      </dsp:nvSpPr>
      <dsp:spPr>
        <a:xfrm>
          <a:off x="571761" y="3301864"/>
          <a:ext cx="846937" cy="846937"/>
        </a:xfrm>
        <a:prstGeom prst="ellipse">
          <a:avLst/>
        </a:prstGeom>
        <a:solidFill>
          <a:schemeClr val="lt1">
            <a:hueOff val="0"/>
            <a:satOff val="0"/>
            <a:lumOff val="0"/>
            <a:alphaOff val="0"/>
          </a:schemeClr>
        </a:solidFill>
        <a:ln w="38100" cap="flat" cmpd="sng" algn="ctr">
          <a:solidFill>
            <a:srgbClr val="004233"/>
          </a:solidFill>
          <a:prstDash val="solid"/>
          <a:miter lim="800000"/>
        </a:ln>
        <a:effectLst/>
      </dsp:spPr>
      <dsp:style>
        <a:lnRef idx="2">
          <a:scrgbClr r="0" g="0" b="0"/>
        </a:lnRef>
        <a:fillRef idx="1">
          <a:scrgbClr r="0" g="0" b="0"/>
        </a:fillRef>
        <a:effectRef idx="0">
          <a:scrgbClr r="0" g="0" b="0"/>
        </a:effectRef>
        <a:fontRef idx="minor"/>
      </dsp:style>
    </dsp:sp>
    <dsp:sp modelId="{519AC059-CD0B-49D2-B41A-3DA73370EFB8}">
      <dsp:nvSpPr>
        <dsp:cNvPr id="0" name=""/>
        <dsp:cNvSpPr/>
      </dsp:nvSpPr>
      <dsp:spPr>
        <a:xfrm>
          <a:off x="509717" y="4402558"/>
          <a:ext cx="10104706" cy="677550"/>
        </a:xfrm>
        <a:prstGeom prst="rect">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GB" sz="2000" kern="1200" dirty="0"/>
            <a:t>Post-16 learning &amp; skills: from education to employment, for all</a:t>
          </a:r>
        </a:p>
      </dsp:txBody>
      <dsp:txXfrm>
        <a:off x="509717" y="4402558"/>
        <a:ext cx="10104706" cy="677550"/>
      </dsp:txXfrm>
    </dsp:sp>
    <dsp:sp modelId="{BEDC2F16-39D4-4A92-8D68-B58A305AA496}">
      <dsp:nvSpPr>
        <dsp:cNvPr id="0" name=""/>
        <dsp:cNvSpPr/>
      </dsp:nvSpPr>
      <dsp:spPr>
        <a:xfrm>
          <a:off x="86248" y="4317864"/>
          <a:ext cx="846937" cy="846937"/>
        </a:xfrm>
        <a:prstGeom prst="ellipse">
          <a:avLst/>
        </a:prstGeom>
        <a:solidFill>
          <a:schemeClr val="lt1">
            <a:hueOff val="0"/>
            <a:satOff val="0"/>
            <a:lumOff val="0"/>
            <a:alphaOff val="0"/>
          </a:schemeClr>
        </a:solidFill>
        <a:ln w="38100" cap="flat" cmpd="sng" algn="ctr">
          <a:solidFill>
            <a:srgbClr val="00423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D42AF-3E30-4CB4-AFAC-B9440CD5E79C}">
      <dsp:nvSpPr>
        <dsp:cNvPr id="0" name=""/>
        <dsp:cNvSpPr/>
      </dsp:nvSpPr>
      <dsp:spPr>
        <a:xfrm>
          <a:off x="3006269" y="2381595"/>
          <a:ext cx="2519228" cy="1740963"/>
        </a:xfrm>
        <a:prstGeom prst="roundRect">
          <a:avLst>
            <a:gd name="adj" fmla="val 10000"/>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Oxfordshire  Education Partnership (OEP)</a:t>
          </a:r>
        </a:p>
      </dsp:txBody>
      <dsp:txXfrm>
        <a:off x="3057260" y="2432586"/>
        <a:ext cx="2417246" cy="1638981"/>
      </dsp:txXfrm>
    </dsp:sp>
    <dsp:sp modelId="{4189C27B-8A04-4803-8531-80EF8BC0C15E}">
      <dsp:nvSpPr>
        <dsp:cNvPr id="0" name=""/>
        <dsp:cNvSpPr/>
      </dsp:nvSpPr>
      <dsp:spPr>
        <a:xfrm>
          <a:off x="686853" y="4122558"/>
          <a:ext cx="3579030" cy="484625"/>
        </a:xfrm>
        <a:custGeom>
          <a:avLst/>
          <a:gdLst/>
          <a:ahLst/>
          <a:cxnLst/>
          <a:rect l="0" t="0" r="0" b="0"/>
          <a:pathLst>
            <a:path>
              <a:moveTo>
                <a:pt x="3579030" y="0"/>
              </a:moveTo>
              <a:lnTo>
                <a:pt x="3579030" y="242312"/>
              </a:lnTo>
              <a:lnTo>
                <a:pt x="0" y="242312"/>
              </a:lnTo>
              <a:lnTo>
                <a:pt x="0" y="484625"/>
              </a:lnTo>
            </a:path>
          </a:pathLst>
        </a:custGeom>
        <a:noFill/>
        <a:ln w="38100" cap="flat" cmpd="sng" algn="ctr">
          <a:solidFill>
            <a:srgbClr val="004233"/>
          </a:solidFill>
          <a:prstDash val="solid"/>
          <a:miter lim="800000"/>
        </a:ln>
        <a:effectLst/>
      </dsp:spPr>
      <dsp:style>
        <a:lnRef idx="2">
          <a:scrgbClr r="0" g="0" b="0"/>
        </a:lnRef>
        <a:fillRef idx="0">
          <a:scrgbClr r="0" g="0" b="0"/>
        </a:fillRef>
        <a:effectRef idx="0">
          <a:scrgbClr r="0" g="0" b="0"/>
        </a:effectRef>
        <a:fontRef idx="minor"/>
      </dsp:style>
    </dsp:sp>
    <dsp:sp modelId="{86A57856-CA9E-4339-B87D-96CC2C14B98B}">
      <dsp:nvSpPr>
        <dsp:cNvPr id="0" name=""/>
        <dsp:cNvSpPr/>
      </dsp:nvSpPr>
      <dsp:spPr>
        <a:xfrm>
          <a:off x="0" y="4607184"/>
          <a:ext cx="1373707" cy="915804"/>
        </a:xfrm>
        <a:prstGeom prst="roundRect">
          <a:avLst>
            <a:gd name="adj" fmla="val 10000"/>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kern="1200" dirty="0"/>
            <a:t>Best start in life: </a:t>
          </a:r>
          <a:r>
            <a:rPr lang="en-GB" sz="1000" b="1" kern="1200" dirty="0"/>
            <a:t>Early Years Partnership </a:t>
          </a:r>
        </a:p>
      </dsp:txBody>
      <dsp:txXfrm>
        <a:off x="26823" y="4634007"/>
        <a:ext cx="1320061" cy="862158"/>
      </dsp:txXfrm>
    </dsp:sp>
    <dsp:sp modelId="{750FD162-7CEA-47CE-AE3B-E666051BD60C}">
      <dsp:nvSpPr>
        <dsp:cNvPr id="0" name=""/>
        <dsp:cNvSpPr/>
      </dsp:nvSpPr>
      <dsp:spPr>
        <a:xfrm>
          <a:off x="2476835" y="4122558"/>
          <a:ext cx="1789047" cy="488334"/>
        </a:xfrm>
        <a:custGeom>
          <a:avLst/>
          <a:gdLst/>
          <a:ahLst/>
          <a:cxnLst/>
          <a:rect l="0" t="0" r="0" b="0"/>
          <a:pathLst>
            <a:path>
              <a:moveTo>
                <a:pt x="1789047" y="0"/>
              </a:moveTo>
              <a:lnTo>
                <a:pt x="1789047" y="244167"/>
              </a:lnTo>
              <a:lnTo>
                <a:pt x="0" y="244167"/>
              </a:lnTo>
              <a:lnTo>
                <a:pt x="0" y="488334"/>
              </a:lnTo>
            </a:path>
          </a:pathLst>
        </a:custGeom>
        <a:noFill/>
        <a:ln w="38100" cap="flat" cmpd="sng" algn="ctr">
          <a:solidFill>
            <a:srgbClr val="004233"/>
          </a:solidFill>
          <a:prstDash val="solid"/>
          <a:miter lim="800000"/>
        </a:ln>
        <a:effectLst/>
      </dsp:spPr>
      <dsp:style>
        <a:lnRef idx="2">
          <a:scrgbClr r="0" g="0" b="0"/>
        </a:lnRef>
        <a:fillRef idx="0">
          <a:scrgbClr r="0" g="0" b="0"/>
        </a:fillRef>
        <a:effectRef idx="0">
          <a:scrgbClr r="0" g="0" b="0"/>
        </a:effectRef>
        <a:fontRef idx="minor"/>
      </dsp:style>
    </dsp:sp>
    <dsp:sp modelId="{1DE11599-C77B-44C8-ADA6-3FDEADE64317}">
      <dsp:nvSpPr>
        <dsp:cNvPr id="0" name=""/>
        <dsp:cNvSpPr/>
      </dsp:nvSpPr>
      <dsp:spPr>
        <a:xfrm>
          <a:off x="1789982" y="4610893"/>
          <a:ext cx="1373707" cy="915804"/>
        </a:xfrm>
        <a:prstGeom prst="roundRect">
          <a:avLst>
            <a:gd name="adj" fmla="val 10000"/>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bg1"/>
              </a:solidFill>
            </a:rPr>
            <a:t>Improve attendance for </a:t>
          </a:r>
          <a:r>
            <a:rPr lang="en-GB" sz="1000" b="0" kern="1200" dirty="0">
              <a:solidFill>
                <a:schemeClr val="bg1"/>
              </a:solidFill>
              <a:latin typeface="Arial" panose="020B0604020202020204"/>
            </a:rPr>
            <a:t>all: </a:t>
          </a:r>
        </a:p>
        <a:p>
          <a:pPr marL="0" lvl="0" indent="0" algn="ctr" defTabSz="444500">
            <a:lnSpc>
              <a:spcPct val="90000"/>
            </a:lnSpc>
            <a:spcBef>
              <a:spcPct val="0"/>
            </a:spcBef>
            <a:spcAft>
              <a:spcPct val="35000"/>
            </a:spcAft>
            <a:buNone/>
          </a:pPr>
          <a:r>
            <a:rPr lang="en-GB" sz="1000" b="1" kern="1200" dirty="0"/>
            <a:t>Attendance improvement group</a:t>
          </a:r>
        </a:p>
      </dsp:txBody>
      <dsp:txXfrm>
        <a:off x="1816805" y="4637716"/>
        <a:ext cx="1320061" cy="862158"/>
      </dsp:txXfrm>
    </dsp:sp>
    <dsp:sp modelId="{79FF7FE1-ACDD-4073-862F-A401923E9D06}">
      <dsp:nvSpPr>
        <dsp:cNvPr id="0" name=""/>
        <dsp:cNvSpPr/>
      </dsp:nvSpPr>
      <dsp:spPr>
        <a:xfrm>
          <a:off x="4216935" y="4122558"/>
          <a:ext cx="91440" cy="488334"/>
        </a:xfrm>
        <a:custGeom>
          <a:avLst/>
          <a:gdLst/>
          <a:ahLst/>
          <a:cxnLst/>
          <a:rect l="0" t="0" r="0" b="0"/>
          <a:pathLst>
            <a:path>
              <a:moveTo>
                <a:pt x="48948" y="0"/>
              </a:moveTo>
              <a:lnTo>
                <a:pt x="48948" y="244167"/>
              </a:lnTo>
              <a:lnTo>
                <a:pt x="45720" y="244167"/>
              </a:lnTo>
              <a:lnTo>
                <a:pt x="45720" y="488334"/>
              </a:lnTo>
            </a:path>
          </a:pathLst>
        </a:custGeom>
        <a:noFill/>
        <a:ln w="57150" cap="flat" cmpd="sng" algn="ctr">
          <a:solidFill>
            <a:srgbClr val="004233"/>
          </a:solidFill>
          <a:prstDash val="solid"/>
          <a:miter lim="800000"/>
        </a:ln>
        <a:effectLst/>
      </dsp:spPr>
      <dsp:style>
        <a:lnRef idx="2">
          <a:scrgbClr r="0" g="0" b="0"/>
        </a:lnRef>
        <a:fillRef idx="0">
          <a:scrgbClr r="0" g="0" b="0"/>
        </a:fillRef>
        <a:effectRef idx="0">
          <a:scrgbClr r="0" g="0" b="0"/>
        </a:effectRef>
        <a:fontRef idx="minor"/>
      </dsp:style>
    </dsp:sp>
    <dsp:sp modelId="{E07BDF6E-E25E-4410-AFB1-D95598AA6817}">
      <dsp:nvSpPr>
        <dsp:cNvPr id="0" name=""/>
        <dsp:cNvSpPr/>
      </dsp:nvSpPr>
      <dsp:spPr>
        <a:xfrm>
          <a:off x="3575801" y="4610893"/>
          <a:ext cx="1373707" cy="915804"/>
        </a:xfrm>
        <a:prstGeom prst="roundRect">
          <a:avLst>
            <a:gd name="adj" fmla="val 10000"/>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kern="1200">
              <a:solidFill>
                <a:schemeClr val="bg1"/>
              </a:solidFill>
              <a:latin typeface="Arial" panose="020B0604020202020204"/>
            </a:rPr>
            <a:t>Education outcomes for all: </a:t>
          </a:r>
          <a:r>
            <a:rPr lang="en-GB" sz="1000" b="1" kern="1200"/>
            <a:t>new group</a:t>
          </a:r>
        </a:p>
      </dsp:txBody>
      <dsp:txXfrm>
        <a:off x="3602624" y="4637716"/>
        <a:ext cx="1320061" cy="862158"/>
      </dsp:txXfrm>
    </dsp:sp>
    <dsp:sp modelId="{8661351F-EA00-4F39-98A4-C67638E3956E}">
      <dsp:nvSpPr>
        <dsp:cNvPr id="0" name=""/>
        <dsp:cNvSpPr/>
      </dsp:nvSpPr>
      <dsp:spPr>
        <a:xfrm>
          <a:off x="4265883" y="4122558"/>
          <a:ext cx="1782591" cy="488334"/>
        </a:xfrm>
        <a:custGeom>
          <a:avLst/>
          <a:gdLst/>
          <a:ahLst/>
          <a:cxnLst/>
          <a:rect l="0" t="0" r="0" b="0"/>
          <a:pathLst>
            <a:path>
              <a:moveTo>
                <a:pt x="0" y="0"/>
              </a:moveTo>
              <a:lnTo>
                <a:pt x="0" y="244167"/>
              </a:lnTo>
              <a:lnTo>
                <a:pt x="1782591" y="244167"/>
              </a:lnTo>
              <a:lnTo>
                <a:pt x="1782591" y="488334"/>
              </a:lnTo>
            </a:path>
          </a:pathLst>
        </a:custGeom>
        <a:noFill/>
        <a:ln w="38100"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77DFECF9-3550-42FF-AA66-ED22D1E5CBC2}">
      <dsp:nvSpPr>
        <dsp:cNvPr id="0" name=""/>
        <dsp:cNvSpPr/>
      </dsp:nvSpPr>
      <dsp:spPr>
        <a:xfrm>
          <a:off x="5361621" y="4610893"/>
          <a:ext cx="1373707" cy="915804"/>
        </a:xfrm>
        <a:prstGeom prst="roundRect">
          <a:avLst>
            <a:gd name="adj" fmla="val 10000"/>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0" kern="1200" dirty="0">
              <a:solidFill>
                <a:schemeClr val="bg1"/>
              </a:solidFill>
            </a:rPr>
            <a:t>Develop local inclusive </a:t>
          </a:r>
          <a:r>
            <a:rPr lang="en-GB" sz="1000" b="0" kern="1200" dirty="0">
              <a:solidFill>
                <a:schemeClr val="bg1"/>
              </a:solidFill>
              <a:latin typeface="Arial" panose="020B0604020202020204"/>
            </a:rPr>
            <a:t>provision: </a:t>
          </a:r>
          <a:r>
            <a:rPr lang="en-GB" sz="1000" b="0" kern="1200" dirty="0">
              <a:solidFill>
                <a:schemeClr val="bg1"/>
              </a:solidFill>
            </a:rPr>
            <a:t> </a:t>
          </a:r>
        </a:p>
        <a:p>
          <a:pPr marL="0" lvl="0" indent="0" algn="ctr" defTabSz="444500">
            <a:lnSpc>
              <a:spcPct val="90000"/>
            </a:lnSpc>
            <a:spcBef>
              <a:spcPct val="0"/>
            </a:spcBef>
            <a:spcAft>
              <a:spcPct val="35000"/>
            </a:spcAft>
            <a:buNone/>
          </a:pPr>
          <a:r>
            <a:rPr lang="en-GB" sz="1000" b="1" kern="1200" dirty="0"/>
            <a:t>Place planning </a:t>
          </a:r>
          <a:r>
            <a:rPr lang="en-GB" sz="1000" b="1" kern="1200"/>
            <a:t>sufficiency group </a:t>
          </a:r>
          <a:endParaRPr lang="en-GB" sz="1000" b="1" kern="1200" dirty="0"/>
        </a:p>
      </dsp:txBody>
      <dsp:txXfrm>
        <a:off x="5388444" y="4637716"/>
        <a:ext cx="1320061" cy="862158"/>
      </dsp:txXfrm>
    </dsp:sp>
    <dsp:sp modelId="{8EC8FD51-3026-45C7-8685-ADC03E0B7723}">
      <dsp:nvSpPr>
        <dsp:cNvPr id="0" name=""/>
        <dsp:cNvSpPr/>
      </dsp:nvSpPr>
      <dsp:spPr>
        <a:xfrm>
          <a:off x="4265883" y="4122558"/>
          <a:ext cx="3568410" cy="488334"/>
        </a:xfrm>
        <a:custGeom>
          <a:avLst/>
          <a:gdLst/>
          <a:ahLst/>
          <a:cxnLst/>
          <a:rect l="0" t="0" r="0" b="0"/>
          <a:pathLst>
            <a:path>
              <a:moveTo>
                <a:pt x="0" y="0"/>
              </a:moveTo>
              <a:lnTo>
                <a:pt x="0" y="244167"/>
              </a:lnTo>
              <a:lnTo>
                <a:pt x="3568410" y="244167"/>
              </a:lnTo>
              <a:lnTo>
                <a:pt x="3568410" y="488334"/>
              </a:lnTo>
            </a:path>
          </a:pathLst>
        </a:custGeom>
        <a:noFill/>
        <a:ln w="38100" cap="flat" cmpd="sng" algn="ctr">
          <a:solidFill>
            <a:srgbClr val="004233"/>
          </a:solidFill>
          <a:prstDash val="solid"/>
          <a:miter lim="800000"/>
        </a:ln>
        <a:effectLst/>
      </dsp:spPr>
      <dsp:style>
        <a:lnRef idx="2">
          <a:scrgbClr r="0" g="0" b="0"/>
        </a:lnRef>
        <a:fillRef idx="0">
          <a:scrgbClr r="0" g="0" b="0"/>
        </a:fillRef>
        <a:effectRef idx="0">
          <a:scrgbClr r="0" g="0" b="0"/>
        </a:effectRef>
        <a:fontRef idx="minor"/>
      </dsp:style>
    </dsp:sp>
    <dsp:sp modelId="{74090B72-FCCF-4557-ADCD-6D278A0E4656}">
      <dsp:nvSpPr>
        <dsp:cNvPr id="0" name=""/>
        <dsp:cNvSpPr/>
      </dsp:nvSpPr>
      <dsp:spPr>
        <a:xfrm>
          <a:off x="7147440" y="4610893"/>
          <a:ext cx="1373707" cy="915804"/>
        </a:xfrm>
        <a:prstGeom prst="roundRect">
          <a:avLst>
            <a:gd name="adj" fmla="val 10000"/>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a:solidFill>
                <a:schemeClr val="bg1"/>
              </a:solidFill>
            </a:rPr>
            <a:t>Post-16 learning &amp; skills</a:t>
          </a:r>
          <a:r>
            <a:rPr lang="en-GB" sz="1000" kern="1200">
              <a:solidFill>
                <a:schemeClr val="bg1"/>
              </a:solidFill>
              <a:latin typeface="Arial" panose="020B0604020202020204"/>
            </a:rPr>
            <a:t>: </a:t>
          </a:r>
          <a:r>
            <a:rPr lang="en-GB" sz="1000" b="1" kern="1200"/>
            <a:t>new group </a:t>
          </a:r>
        </a:p>
      </dsp:txBody>
      <dsp:txXfrm>
        <a:off x="7174263" y="4637716"/>
        <a:ext cx="1320061" cy="8621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21FCEF-823C-4094-BFD0-C351F5353C90}">
      <dsp:nvSpPr>
        <dsp:cNvPr id="0" name=""/>
        <dsp:cNvSpPr/>
      </dsp:nvSpPr>
      <dsp:spPr>
        <a:xfrm>
          <a:off x="596931" y="584013"/>
          <a:ext cx="4010885" cy="4010885"/>
        </a:xfrm>
        <a:prstGeom prst="blockArc">
          <a:avLst>
            <a:gd name="adj1" fmla="val 12600000"/>
            <a:gd name="adj2" fmla="val 162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711090-4EDE-41F9-AF5F-0CD009AF2E0C}">
      <dsp:nvSpPr>
        <dsp:cNvPr id="0" name=""/>
        <dsp:cNvSpPr/>
      </dsp:nvSpPr>
      <dsp:spPr>
        <a:xfrm>
          <a:off x="596931" y="584013"/>
          <a:ext cx="4010885" cy="4010885"/>
        </a:xfrm>
        <a:prstGeom prst="blockArc">
          <a:avLst>
            <a:gd name="adj1" fmla="val 9000000"/>
            <a:gd name="adj2" fmla="val 126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4E7946-7835-4DBB-A8F6-849BA37A6F41}">
      <dsp:nvSpPr>
        <dsp:cNvPr id="0" name=""/>
        <dsp:cNvSpPr/>
      </dsp:nvSpPr>
      <dsp:spPr>
        <a:xfrm>
          <a:off x="596931" y="584013"/>
          <a:ext cx="4010885" cy="4010885"/>
        </a:xfrm>
        <a:prstGeom prst="blockArc">
          <a:avLst>
            <a:gd name="adj1" fmla="val 5400000"/>
            <a:gd name="adj2" fmla="val 90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9617EC-3A30-488E-A6A9-43AC79104983}">
      <dsp:nvSpPr>
        <dsp:cNvPr id="0" name=""/>
        <dsp:cNvSpPr/>
      </dsp:nvSpPr>
      <dsp:spPr>
        <a:xfrm>
          <a:off x="596931" y="584013"/>
          <a:ext cx="4010885" cy="4010885"/>
        </a:xfrm>
        <a:prstGeom prst="blockArc">
          <a:avLst>
            <a:gd name="adj1" fmla="val 1800000"/>
            <a:gd name="adj2" fmla="val 54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C3052-F26A-40E4-A95F-A7FBDF1B70BD}">
      <dsp:nvSpPr>
        <dsp:cNvPr id="0" name=""/>
        <dsp:cNvSpPr/>
      </dsp:nvSpPr>
      <dsp:spPr>
        <a:xfrm>
          <a:off x="596931" y="584013"/>
          <a:ext cx="4010885" cy="4010885"/>
        </a:xfrm>
        <a:prstGeom prst="blockArc">
          <a:avLst>
            <a:gd name="adj1" fmla="val 19800000"/>
            <a:gd name="adj2" fmla="val 18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49E419-A631-4DA5-BC0E-DDA92206FB48}">
      <dsp:nvSpPr>
        <dsp:cNvPr id="0" name=""/>
        <dsp:cNvSpPr/>
      </dsp:nvSpPr>
      <dsp:spPr>
        <a:xfrm>
          <a:off x="596931" y="584013"/>
          <a:ext cx="4010885" cy="4010885"/>
        </a:xfrm>
        <a:prstGeom prst="blockArc">
          <a:avLst>
            <a:gd name="adj1" fmla="val 16200000"/>
            <a:gd name="adj2" fmla="val 19800000"/>
            <a:gd name="adj3" fmla="val 450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5B9018-BDB9-4373-B56C-9DAE936F6E40}">
      <dsp:nvSpPr>
        <dsp:cNvPr id="0" name=""/>
        <dsp:cNvSpPr/>
      </dsp:nvSpPr>
      <dsp:spPr>
        <a:xfrm>
          <a:off x="1705266" y="1692348"/>
          <a:ext cx="1794215" cy="1794215"/>
        </a:xfrm>
        <a:prstGeom prst="ellipse">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tx1"/>
              </a:solidFill>
              <a:latin typeface="Arial" panose="020B0604020202020204" pitchFamily="34" charset="0"/>
              <a:cs typeface="Arial" panose="020B0604020202020204" pitchFamily="34" charset="0"/>
            </a:rPr>
            <a:t>OEP EXEC</a:t>
          </a:r>
        </a:p>
      </dsp:txBody>
      <dsp:txXfrm>
        <a:off x="1968023" y="1955105"/>
        <a:ext cx="1268701" cy="1268701"/>
      </dsp:txXfrm>
    </dsp:sp>
    <dsp:sp modelId="{5136D625-CB89-43FF-92AE-AB58B2E00834}">
      <dsp:nvSpPr>
        <dsp:cNvPr id="0" name=""/>
        <dsp:cNvSpPr/>
      </dsp:nvSpPr>
      <dsp:spPr>
        <a:xfrm>
          <a:off x="1645271" y="-285789"/>
          <a:ext cx="1914206" cy="1830033"/>
        </a:xfrm>
        <a:prstGeom prst="ellipse">
          <a:avLst/>
        </a:prstGeom>
        <a:solidFill>
          <a:srgbClr val="00926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Oxfordshire Education Partnership (OEP) co-chair</a:t>
          </a:r>
        </a:p>
      </dsp:txBody>
      <dsp:txXfrm>
        <a:off x="1925600" y="-17787"/>
        <a:ext cx="1353548" cy="1294029"/>
      </dsp:txXfrm>
    </dsp:sp>
    <dsp:sp modelId="{62A2634A-0D99-4A77-A299-B630EB9AC608}">
      <dsp:nvSpPr>
        <dsp:cNvPr id="0" name=""/>
        <dsp:cNvSpPr/>
      </dsp:nvSpPr>
      <dsp:spPr>
        <a:xfrm>
          <a:off x="3342878" y="694325"/>
          <a:ext cx="1914206" cy="1830033"/>
        </a:xfrm>
        <a:prstGeom prst="ellipse">
          <a:avLst/>
        </a:prstGeom>
        <a:solidFill>
          <a:srgbClr val="0042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SEND Improvement &amp; Assurance Board (SIAB) education lead</a:t>
          </a:r>
        </a:p>
      </dsp:txBody>
      <dsp:txXfrm>
        <a:off x="3623207" y="962327"/>
        <a:ext cx="1353548" cy="1294029"/>
      </dsp:txXfrm>
    </dsp:sp>
    <dsp:sp modelId="{C7ACF5F7-E904-4750-882E-F5BE983DA813}">
      <dsp:nvSpPr>
        <dsp:cNvPr id="0" name=""/>
        <dsp:cNvSpPr/>
      </dsp:nvSpPr>
      <dsp:spPr>
        <a:xfrm>
          <a:off x="3342878" y="2654553"/>
          <a:ext cx="1914206" cy="1830033"/>
        </a:xfrm>
        <a:prstGeom prst="ellipse">
          <a:avLst/>
        </a:prstGeom>
        <a:solidFill>
          <a:srgbClr val="53CB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a:cs typeface="Arial"/>
            </a:rPr>
            <a:t>Education lead for Oxfordshire Safeguarding Children Partnership </a:t>
          </a:r>
        </a:p>
      </dsp:txBody>
      <dsp:txXfrm>
        <a:off x="3623207" y="2922555"/>
        <a:ext cx="1353548" cy="1294029"/>
      </dsp:txXfrm>
    </dsp:sp>
    <dsp:sp modelId="{9DEC5665-AE85-4564-972A-106EE967FA09}">
      <dsp:nvSpPr>
        <dsp:cNvPr id="0" name=""/>
        <dsp:cNvSpPr/>
      </dsp:nvSpPr>
      <dsp:spPr>
        <a:xfrm>
          <a:off x="1645271" y="3634668"/>
          <a:ext cx="1914206" cy="1830033"/>
        </a:xfrm>
        <a:prstGeom prst="ellipse">
          <a:avLst/>
        </a:prstGeom>
        <a:solidFill>
          <a:srgbClr val="3A5A5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Schools Forum chair </a:t>
          </a:r>
        </a:p>
      </dsp:txBody>
      <dsp:txXfrm>
        <a:off x="1925600" y="3902670"/>
        <a:ext cx="1353548" cy="1294029"/>
      </dsp:txXfrm>
    </dsp:sp>
    <dsp:sp modelId="{DEDFACB1-A498-4FC0-8F8B-A44348276059}">
      <dsp:nvSpPr>
        <dsp:cNvPr id="0" name=""/>
        <dsp:cNvSpPr/>
      </dsp:nvSpPr>
      <dsp:spPr>
        <a:xfrm>
          <a:off x="13475" y="2680080"/>
          <a:ext cx="1782583" cy="1778978"/>
        </a:xfrm>
        <a:prstGeom prst="ellipse">
          <a:avLst/>
        </a:prstGeom>
        <a:solidFill>
          <a:srgbClr val="B5E3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Deputy Direction Education and Inclusion</a:t>
          </a:r>
        </a:p>
      </dsp:txBody>
      <dsp:txXfrm>
        <a:off x="274528" y="2940605"/>
        <a:ext cx="1260477" cy="1257928"/>
      </dsp:txXfrm>
    </dsp:sp>
    <dsp:sp modelId="{780E7E43-72F2-4E44-BBAE-9CB12E738F29}">
      <dsp:nvSpPr>
        <dsp:cNvPr id="0" name=""/>
        <dsp:cNvSpPr/>
      </dsp:nvSpPr>
      <dsp:spPr>
        <a:xfrm>
          <a:off x="-52336" y="694325"/>
          <a:ext cx="1914206" cy="1830033"/>
        </a:xfrm>
        <a:prstGeom prst="ellipse">
          <a:avLst/>
        </a:prstGeom>
        <a:solidFill>
          <a:srgbClr val="53CB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Director of Children’s Services (DCS) </a:t>
          </a:r>
        </a:p>
      </dsp:txBody>
      <dsp:txXfrm>
        <a:off x="227993" y="962327"/>
        <a:ext cx="1353548" cy="129402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A3938-C724-4B90-95B6-1BE941BFB197}" type="datetimeFigureOut">
              <a:rPr lang="en-GB" smtClean="0"/>
              <a:t>27/02/2026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0A3A7-278D-4835-AE76-45BF54ACEEAB}" type="slidenum">
              <a:rPr lang="en-GB" smtClean="0"/>
              <a:t>‹#›</a:t>
            </a:fld>
            <a:endParaRPr lang="en-GB"/>
          </a:p>
        </p:txBody>
      </p:sp>
    </p:spTree>
    <p:extLst>
      <p:ext uri="{BB962C8B-B14F-4D97-AF65-F5344CB8AC3E}">
        <p14:creationId xmlns:p14="http://schemas.microsoft.com/office/powerpoint/2010/main" val="344227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Aligns with Child Poverty strategy / Best start in life plan , children and well being reforms and Post 16 skills, a full suite of education transformation to “wrap” services around children,  described as the final piece of the puzzle.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84F668-8A88-463E-B4E1-AD70AA6331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958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05AE2-186E-5844-4FB9-AD037B7EFD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BF73F5-C7D5-889E-2B25-B377C341D9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6EFD7-2EC7-77AF-09A9-4E743BEF6467}"/>
              </a:ext>
            </a:extLst>
          </p:cNvPr>
          <p:cNvSpPr>
            <a:spLocks noGrp="1"/>
          </p:cNvSpPr>
          <p:nvPr>
            <p:ph type="body" idx="1"/>
          </p:nvPr>
        </p:nvSpPr>
        <p:spPr/>
        <p:txBody>
          <a:bodyPr/>
          <a:lstStyle/>
          <a:p>
            <a:r>
              <a:rPr lang="en-GB" dirty="0"/>
              <a:t>Aligns with Child Poverty strategy / Best start in life plan , children and well being reforms and Post 16 skills, a full suite of education transformation to “wrap” services around children,  described as the final piece of the puzzle. </a:t>
            </a:r>
          </a:p>
        </p:txBody>
      </p:sp>
      <p:sp>
        <p:nvSpPr>
          <p:cNvPr id="4" name="Slide Number Placeholder 3">
            <a:extLst>
              <a:ext uri="{FF2B5EF4-FFF2-40B4-BE49-F238E27FC236}">
                <a16:creationId xmlns:a16="http://schemas.microsoft.com/office/drawing/2014/main" id="{28329BD5-D3F8-C6A9-27B2-314F80E473E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84F668-8A88-463E-B4E1-AD70AA6331B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03877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FEF7E-8B1F-9FC1-5BEC-66001FD19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41BC7-8F8C-9668-B2A9-084B91077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A41262-41D6-3964-F6BE-ABB332DBE0C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77FE5D-B617-37E2-2A81-2C122E9309E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E05FB7-DBD9-4882-878D-55CFCB2B5A8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5072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4D45-CD27-4763-A93E-832EC1E69C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E4D870-549B-4612-BD4B-42CC872B5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8D28E6F-431C-462A-A397-94E3764AA3D7}"/>
              </a:ext>
            </a:extLst>
          </p:cNvPr>
          <p:cNvSpPr>
            <a:spLocks noGrp="1"/>
          </p:cNvSpPr>
          <p:nvPr>
            <p:ph type="dt" sz="half" idx="10"/>
          </p:nvPr>
        </p:nvSpPr>
        <p:spPr/>
        <p:txBody>
          <a:bodyPr/>
          <a:lstStyle/>
          <a:p>
            <a:fld id="{EB2972D4-DBD5-4F62-B240-956F81F69246}" type="datetimeFigureOut">
              <a:rPr lang="en-GB" smtClean="0"/>
              <a:t>27/02/2026</a:t>
            </a:fld>
            <a:endParaRPr lang="en-GB"/>
          </a:p>
        </p:txBody>
      </p:sp>
      <p:sp>
        <p:nvSpPr>
          <p:cNvPr id="5" name="Footer Placeholder 4">
            <a:extLst>
              <a:ext uri="{FF2B5EF4-FFF2-40B4-BE49-F238E27FC236}">
                <a16:creationId xmlns:a16="http://schemas.microsoft.com/office/drawing/2014/main" id="{38D20292-25B6-4A13-BE28-65B1C425A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06337C-FE7E-4E72-88EA-AAE17B56EAFB}"/>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421880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AF8DC-3D19-42A7-A81B-623EFCF30AE3}"/>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7C3C9731-89D6-4612-A5ED-8BB15D20B8A5}"/>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CF9838A-9545-4489-9983-D537253181E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27/02/2026</a:t>
            </a:fld>
            <a:endParaRPr lang="en-GB" dirty="0"/>
          </a:p>
        </p:txBody>
      </p:sp>
      <p:sp>
        <p:nvSpPr>
          <p:cNvPr id="5" name="Footer Placeholder 4">
            <a:extLst>
              <a:ext uri="{FF2B5EF4-FFF2-40B4-BE49-F238E27FC236}">
                <a16:creationId xmlns:a16="http://schemas.microsoft.com/office/drawing/2014/main" id="{989BD33E-92D8-44A1-8544-12A9ADB81A3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4BCBC06D-B656-4990-A407-9D540094CFBD}"/>
              </a:ext>
            </a:extLst>
          </p:cNvPr>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354114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86C84-C084-4EAC-883B-7160CE674705}"/>
              </a:ext>
            </a:extLst>
          </p:cNvPr>
          <p:cNvSpPr>
            <a:spLocks noGrp="1"/>
          </p:cNvSpPr>
          <p:nvPr>
            <p:ph type="title" orient="vert"/>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EC7AA491-36E2-48A8-B37C-BFC6DB0A2492}"/>
              </a:ext>
            </a:extLst>
          </p:cNvPr>
          <p:cNvSpPr>
            <a:spLocks noGrp="1"/>
          </p:cNvSpPr>
          <p:nvPr>
            <p:ph type="body" orient="vert" idx="1"/>
          </p:nvPr>
        </p:nvSpPr>
        <p:spPr>
          <a:xfrm>
            <a:off x="838200" y="365125"/>
            <a:ext cx="7734300" cy="581183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6B7D3DF-5E4E-4F3E-ADA3-14963A7837E0}"/>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27/02/2026</a:t>
            </a:fld>
            <a:endParaRPr lang="en-GB" dirty="0"/>
          </a:p>
        </p:txBody>
      </p:sp>
      <p:sp>
        <p:nvSpPr>
          <p:cNvPr id="5" name="Footer Placeholder 4">
            <a:extLst>
              <a:ext uri="{FF2B5EF4-FFF2-40B4-BE49-F238E27FC236}">
                <a16:creationId xmlns:a16="http://schemas.microsoft.com/office/drawing/2014/main" id="{137A253F-8EE6-4255-9AF3-6B670B96873C}"/>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FCCD6215-49AC-4548-9C9C-7F06ACFA4EEC}"/>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273326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29960-5095-9239-08A9-853E8A1276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08EA38-C8CD-FC8E-D247-F70DF8DBFE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55C253-FE7D-CC0B-7F9E-E8B609948D25}"/>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5" name="Footer Placeholder 4">
            <a:extLst>
              <a:ext uri="{FF2B5EF4-FFF2-40B4-BE49-F238E27FC236}">
                <a16:creationId xmlns:a16="http://schemas.microsoft.com/office/drawing/2014/main" id="{2AF7C4BF-8EC5-9291-B28D-9510173916A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2D78ED-F67C-D13B-3C7E-E2C2C37092EA}"/>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1779383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66F1A-9120-A2F6-3AF2-C3449D0835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6E7EFC-042A-A995-72F0-9E6185BA55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4DBEA4-323E-E711-5052-DC3A470B1A4C}"/>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5" name="Footer Placeholder 4">
            <a:extLst>
              <a:ext uri="{FF2B5EF4-FFF2-40B4-BE49-F238E27FC236}">
                <a16:creationId xmlns:a16="http://schemas.microsoft.com/office/drawing/2014/main" id="{097D468B-D5E4-C68D-6BD7-51FC828FD91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5F12D6E-F81F-E970-3427-C7EB52FBFFDD}"/>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427763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DA90-5F8D-6988-61CD-8B8B5CEBF75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FEA844-CECF-93CB-F25D-E3D1EF2908A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DA9CF9-2529-982E-9986-FF8EF2C26287}"/>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5" name="Footer Placeholder 4">
            <a:extLst>
              <a:ext uri="{FF2B5EF4-FFF2-40B4-BE49-F238E27FC236}">
                <a16:creationId xmlns:a16="http://schemas.microsoft.com/office/drawing/2014/main" id="{4A7C9CFA-3354-3D5B-9C7F-70CE74725A7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E04FF32-2342-83FE-9F91-EA3446D31775}"/>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290096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F8F7-063C-7E5C-66E9-B040AEF710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85C9DE-0535-AF3C-C007-42ECA692C9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05C9821-06D5-CBA3-5906-4BA1BEB48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4F357F-EC04-00F8-132C-C3A96BE0C552}"/>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6" name="Footer Placeholder 5">
            <a:extLst>
              <a:ext uri="{FF2B5EF4-FFF2-40B4-BE49-F238E27FC236}">
                <a16:creationId xmlns:a16="http://schemas.microsoft.com/office/drawing/2014/main" id="{C7D78E94-A149-DA96-925C-62741685450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245274C-0EEA-046F-4509-6F228CFB0B5D}"/>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4161271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F777D-7341-EEBE-FC3C-A935868CFEC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058768-51AA-AF4B-12E1-BB5E1FAF3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54CCC4-E353-720D-1F57-5B2EF3465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2354E8-C697-A291-3980-F273B9313A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D1A093-7271-077E-8972-FD19237478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96EE8A-4FC8-4A7F-10AC-D2104CC5CD34}"/>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8" name="Footer Placeholder 7">
            <a:extLst>
              <a:ext uri="{FF2B5EF4-FFF2-40B4-BE49-F238E27FC236}">
                <a16:creationId xmlns:a16="http://schemas.microsoft.com/office/drawing/2014/main" id="{F8F8140A-86F6-236B-208F-222EEFFB94D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D70EE20-8F01-E5D7-580F-6BCC2C504B2B}"/>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4161990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3733A-B1B9-4B9C-BD2A-5232EC5142E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5750211-F552-1FD1-577C-F6899BCD0367}"/>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4" name="Footer Placeholder 3">
            <a:extLst>
              <a:ext uri="{FF2B5EF4-FFF2-40B4-BE49-F238E27FC236}">
                <a16:creationId xmlns:a16="http://schemas.microsoft.com/office/drawing/2014/main" id="{780E2128-AAD1-DC4F-4C46-E6E322C4DC8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6699362-5442-6861-67F0-1D41E1064F9B}"/>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118162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BFA776-1792-9018-97A6-01D30E50BAD3}"/>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3" name="Footer Placeholder 2">
            <a:extLst>
              <a:ext uri="{FF2B5EF4-FFF2-40B4-BE49-F238E27FC236}">
                <a16:creationId xmlns:a16="http://schemas.microsoft.com/office/drawing/2014/main" id="{2DFDE49E-F2A1-8F59-F910-105F54A56A00}"/>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4EE41B5-3CA5-3B1F-70E1-B427F546C22B}"/>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4251904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E206-43DF-AB81-CC3C-4E0D88BE0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748592F-2F05-BE3B-18BF-6109D05CCD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10F61C-0A2C-1D27-BB40-35B92C8C9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486AE1-96FD-1C4D-1BF2-009FA861C0C5}"/>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6" name="Footer Placeholder 5">
            <a:extLst>
              <a:ext uri="{FF2B5EF4-FFF2-40B4-BE49-F238E27FC236}">
                <a16:creationId xmlns:a16="http://schemas.microsoft.com/office/drawing/2014/main" id="{C25E0C46-ADB5-54E4-7030-0577F26747D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F1D15C0-7A29-A38F-87DB-360979D9480A}"/>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216984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7CEC1-C632-475E-B3E2-CD006D0C3E0E}"/>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89F3183-3C34-41DC-A060-365AB2A3D4B2}"/>
              </a:ext>
            </a:extLst>
          </p:cNvPr>
          <p:cNvSpPr>
            <a:spLocks noGrp="1"/>
          </p:cNvSpPr>
          <p:nvPr>
            <p:ph idx="1"/>
          </p:nvPr>
        </p:nvSpPr>
        <p:spPr/>
        <p:txBody>
          <a:bodyPr/>
          <a:lstStyle>
            <a:lvl1pPr>
              <a:defRPr sz="320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p:txBody>
      </p:sp>
      <p:sp>
        <p:nvSpPr>
          <p:cNvPr id="4" name="Date Placeholder 3">
            <a:extLst>
              <a:ext uri="{FF2B5EF4-FFF2-40B4-BE49-F238E27FC236}">
                <a16:creationId xmlns:a16="http://schemas.microsoft.com/office/drawing/2014/main" id="{E313BB7B-B00A-48A3-B8E4-D58924498866}"/>
              </a:ext>
            </a:extLst>
          </p:cNvPr>
          <p:cNvSpPr>
            <a:spLocks noGrp="1"/>
          </p:cNvSpPr>
          <p:nvPr>
            <p:ph type="dt" sz="half" idx="10"/>
          </p:nvPr>
        </p:nvSpPr>
        <p:spPr/>
        <p:txBody>
          <a:bodyPr/>
          <a:lstStyle/>
          <a:p>
            <a:fld id="{EB2972D4-DBD5-4F62-B240-956F81F69246}" type="datetimeFigureOut">
              <a:rPr lang="en-GB" smtClean="0"/>
              <a:t>27/02/2026</a:t>
            </a:fld>
            <a:endParaRPr lang="en-GB"/>
          </a:p>
        </p:txBody>
      </p:sp>
      <p:sp>
        <p:nvSpPr>
          <p:cNvPr id="5" name="Footer Placeholder 4">
            <a:extLst>
              <a:ext uri="{FF2B5EF4-FFF2-40B4-BE49-F238E27FC236}">
                <a16:creationId xmlns:a16="http://schemas.microsoft.com/office/drawing/2014/main" id="{DC9E5BA0-FECF-4975-B686-180A72631A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A461A7-C198-4F95-BE9A-17B564D6C8E2}"/>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183750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8E98E-6BB8-702F-8AFE-98B117236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9783BE-8C93-C594-9D7D-91E80E542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D4C06A6-E869-E78A-63DC-D09B989C1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7E12D9-3216-B932-6CCE-DB8ADF152D75}"/>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6" name="Footer Placeholder 5">
            <a:extLst>
              <a:ext uri="{FF2B5EF4-FFF2-40B4-BE49-F238E27FC236}">
                <a16:creationId xmlns:a16="http://schemas.microsoft.com/office/drawing/2014/main" id="{4CC31BE0-5ACB-7813-F3DF-04234B3F55F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964E9BD-9161-5DE6-80B3-EB8D852118EA}"/>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2025325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1E34-CE0C-239C-40AA-94C2B1AD174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03EF54-78C5-F210-BAF5-CBC2E84DC1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C646B-4480-5466-046C-34EE9984151A}"/>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5" name="Footer Placeholder 4">
            <a:extLst>
              <a:ext uri="{FF2B5EF4-FFF2-40B4-BE49-F238E27FC236}">
                <a16:creationId xmlns:a16="http://schemas.microsoft.com/office/drawing/2014/main" id="{811BA901-2ACD-D70F-3EC3-B8FE6788D4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3448912-BBA8-7888-BFB6-F8FFD4CAEA48}"/>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3835031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B91D75-AE16-914A-D9C5-676EFF3B1E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833705-7A98-E632-CE5F-CB69D0CA9F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17AD65-5AE0-DF5A-D91A-ACCB8A661AD1}"/>
              </a:ext>
            </a:extLst>
          </p:cNvPr>
          <p:cNvSpPr>
            <a:spLocks noGrp="1"/>
          </p:cNvSpPr>
          <p:nvPr>
            <p:ph type="dt" sz="half" idx="10"/>
          </p:nvPr>
        </p:nvSpPr>
        <p:spPr/>
        <p:txBody>
          <a:bodyPr/>
          <a:lstStyle/>
          <a:p>
            <a:fld id="{80A59C63-0DCE-4090-BFFF-5EE1A6E56E38}" type="datetimeFigureOut">
              <a:rPr lang="en-GB" smtClean="0"/>
              <a:t>27/02/2026</a:t>
            </a:fld>
            <a:endParaRPr lang="en-GB" dirty="0"/>
          </a:p>
        </p:txBody>
      </p:sp>
      <p:sp>
        <p:nvSpPr>
          <p:cNvPr id="5" name="Footer Placeholder 4">
            <a:extLst>
              <a:ext uri="{FF2B5EF4-FFF2-40B4-BE49-F238E27FC236}">
                <a16:creationId xmlns:a16="http://schemas.microsoft.com/office/drawing/2014/main" id="{AC2227A4-CC68-14BB-97AF-4380DDC3AB0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B399CA9-472C-1335-7036-CD0202F9218F}"/>
              </a:ext>
            </a:extLst>
          </p:cNvPr>
          <p:cNvSpPr>
            <a:spLocks noGrp="1"/>
          </p:cNvSpPr>
          <p:nvPr>
            <p:ph type="sldNum" sz="quarter" idx="12"/>
          </p:nvPr>
        </p:nvSpPr>
        <p:spPr/>
        <p:txBody>
          <a:bodyPr/>
          <a:lstStyle/>
          <a:p>
            <a:fld id="{B5591567-5A3A-4314-B6B2-FC11042B2712}" type="slidenum">
              <a:rPr lang="en-GB" smtClean="0"/>
              <a:t>‹#›</a:t>
            </a:fld>
            <a:endParaRPr lang="en-GB" dirty="0"/>
          </a:p>
        </p:txBody>
      </p:sp>
    </p:spTree>
    <p:extLst>
      <p:ext uri="{BB962C8B-B14F-4D97-AF65-F5344CB8AC3E}">
        <p14:creationId xmlns:p14="http://schemas.microsoft.com/office/powerpoint/2010/main" val="27532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24939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773865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59661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006257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79496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763822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32136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C234-D59B-41EA-B4FF-0A476DB73FB1}"/>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66DF998-F33A-43CC-9C97-64ACCBF6B8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F8719FF5-B0B9-4D39-BC10-57A7B7A499A5}"/>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27/02/2026</a:t>
            </a:fld>
            <a:endParaRPr lang="en-GB" dirty="0"/>
          </a:p>
        </p:txBody>
      </p:sp>
      <p:sp>
        <p:nvSpPr>
          <p:cNvPr id="5" name="Footer Placeholder 4">
            <a:extLst>
              <a:ext uri="{FF2B5EF4-FFF2-40B4-BE49-F238E27FC236}">
                <a16:creationId xmlns:a16="http://schemas.microsoft.com/office/drawing/2014/main" id="{A1C3264C-A0FD-400F-9484-9048C36DD457}"/>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A8A7F256-83AB-4BB0-B14B-9CCABE6766FB}"/>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2282675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146531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29667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52025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39032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D06C6-DF4F-48DF-9AEA-918C62A06374}"/>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819008-EA10-44F8-8556-169AC8612B47}"/>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EC2DBF4-4406-4F82-97AB-A7B1BCD0AD36}"/>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71E9B5E0-372C-4659-A14C-F7175BBF4CEA}"/>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27/02/2026</a:t>
            </a:fld>
            <a:endParaRPr lang="en-GB" dirty="0"/>
          </a:p>
        </p:txBody>
      </p:sp>
      <p:sp>
        <p:nvSpPr>
          <p:cNvPr id="6" name="Footer Placeholder 5">
            <a:extLst>
              <a:ext uri="{FF2B5EF4-FFF2-40B4-BE49-F238E27FC236}">
                <a16:creationId xmlns:a16="http://schemas.microsoft.com/office/drawing/2014/main" id="{81E8B589-FB32-419E-BD5B-23D2572C92D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48779C5C-CD57-43DC-8E13-D6B6981AE73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3910946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259F-A2B7-4E52-993D-BDDC9048C2EE}"/>
              </a:ext>
            </a:extLst>
          </p:cNvPr>
          <p:cNvSpPr>
            <a:spLocks noGrp="1"/>
          </p:cNvSpPr>
          <p:nvPr>
            <p:ph type="title"/>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8E385EF-E0D8-46A8-8220-BB8F10C937A6}"/>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11D2545-C3FE-46F3-9323-B4075B543FD0}"/>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11BDB10-3EAD-42AD-90F6-818C67D4257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30C7D681-B5E5-4A61-8B91-C5A64A6054D9}"/>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E3F429F9-3E2C-4F67-9FFD-3046AE81323C}"/>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27/02/2026</a:t>
            </a:fld>
            <a:endParaRPr lang="en-GB" dirty="0"/>
          </a:p>
        </p:txBody>
      </p:sp>
      <p:sp>
        <p:nvSpPr>
          <p:cNvPr id="8" name="Footer Placeholder 7">
            <a:extLst>
              <a:ext uri="{FF2B5EF4-FFF2-40B4-BE49-F238E27FC236}">
                <a16:creationId xmlns:a16="http://schemas.microsoft.com/office/drawing/2014/main" id="{8FF01FBB-64DE-4FD8-B321-04E84B069BB8}"/>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9" name="Slide Number Placeholder 8">
            <a:extLst>
              <a:ext uri="{FF2B5EF4-FFF2-40B4-BE49-F238E27FC236}">
                <a16:creationId xmlns:a16="http://schemas.microsoft.com/office/drawing/2014/main" id="{2C9977AC-06BB-4F5B-AD97-3B5FEFC1E0F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200106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FBE7-CEE4-4741-9691-0320167A739A}"/>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0EEC463-8846-4A4F-B46B-A12BB3A2D73B}"/>
              </a:ext>
            </a:extLst>
          </p:cNvPr>
          <p:cNvSpPr>
            <a:spLocks noGrp="1"/>
          </p:cNvSpPr>
          <p:nvPr>
            <p:ph type="dt" sz="half" idx="10"/>
          </p:nvPr>
        </p:nvSpPr>
        <p:spPr/>
        <p:txBody>
          <a:bodyPr/>
          <a:lstStyle/>
          <a:p>
            <a:fld id="{EB2972D4-DBD5-4F62-B240-956F81F69246}" type="datetimeFigureOut">
              <a:rPr lang="en-GB" smtClean="0"/>
              <a:t>27/02/2026</a:t>
            </a:fld>
            <a:endParaRPr lang="en-GB"/>
          </a:p>
        </p:txBody>
      </p:sp>
      <p:sp>
        <p:nvSpPr>
          <p:cNvPr id="4" name="Footer Placeholder 3">
            <a:extLst>
              <a:ext uri="{FF2B5EF4-FFF2-40B4-BE49-F238E27FC236}">
                <a16:creationId xmlns:a16="http://schemas.microsoft.com/office/drawing/2014/main" id="{2241A1B7-9E07-48E2-8D6F-FEE2ED4DCA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55EA0F3-84B9-4E0F-BE67-47F8F65255EA}"/>
              </a:ext>
            </a:extLst>
          </p:cNvPr>
          <p:cNvSpPr>
            <a:spLocks noGrp="1"/>
          </p:cNvSpPr>
          <p:nvPr>
            <p:ph type="sldNum" sz="quarter" idx="12"/>
          </p:nvPr>
        </p:nvSpPr>
        <p:spPr/>
        <p:txBody>
          <a:bodyPr/>
          <a:lstStyle/>
          <a:p>
            <a:fld id="{8C1F32F5-D7CA-4626-B9E3-1CD9D6A60A11}" type="slidenum">
              <a:rPr lang="en-GB" smtClean="0"/>
              <a:t>‹#›</a:t>
            </a:fld>
            <a:endParaRPr lang="en-GB"/>
          </a:p>
        </p:txBody>
      </p:sp>
    </p:spTree>
    <p:extLst>
      <p:ext uri="{BB962C8B-B14F-4D97-AF65-F5344CB8AC3E}">
        <p14:creationId xmlns:p14="http://schemas.microsoft.com/office/powerpoint/2010/main" val="53274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A11B6-CC84-49A9-9A04-B037EDF7F9A2}"/>
              </a:ext>
            </a:extLst>
          </p:cNvPr>
          <p:cNvSpPr>
            <a:spLocks noGrp="1"/>
          </p:cNvSpPr>
          <p:nvPr>
            <p:ph type="dt" sz="half" idx="10"/>
          </p:nvPr>
        </p:nvSpPr>
        <p:spPr>
          <a:xfrm>
            <a:off x="621891" y="6356349"/>
            <a:ext cx="2743200" cy="365125"/>
          </a:xfrm>
        </p:spPr>
        <p:txBody>
          <a:bodyPr/>
          <a:lstStyle/>
          <a:p>
            <a:fld id="{EB2972D4-DBD5-4F62-B240-956F81F69246}" type="datetimeFigureOut">
              <a:rPr lang="en-GB" smtClean="0"/>
              <a:t>27/02/2026</a:t>
            </a:fld>
            <a:endParaRPr lang="en-GB" dirty="0"/>
          </a:p>
        </p:txBody>
      </p:sp>
      <p:sp>
        <p:nvSpPr>
          <p:cNvPr id="3" name="Footer Placeholder 2">
            <a:extLst>
              <a:ext uri="{FF2B5EF4-FFF2-40B4-BE49-F238E27FC236}">
                <a16:creationId xmlns:a16="http://schemas.microsoft.com/office/drawing/2014/main" id="{9D4E6036-7207-4A81-85FE-7E03115D987F}"/>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4" name="Slide Number Placeholder 3">
            <a:extLst>
              <a:ext uri="{FF2B5EF4-FFF2-40B4-BE49-F238E27FC236}">
                <a16:creationId xmlns:a16="http://schemas.microsoft.com/office/drawing/2014/main" id="{7BD926CB-E33A-45CE-A78C-005B2286C4E0}"/>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325743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6025-91DF-41A0-A812-2D7D70EBD0F5}"/>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40610E0-0119-4073-A252-D68E31703CF2}"/>
              </a:ext>
            </a:extLst>
          </p:cNvPr>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9348B2C6-CA06-482C-9123-0462809C6D68}"/>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0F22C928-4F9C-44A3-8392-2061855B720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27/02/2026</a:t>
            </a:fld>
            <a:endParaRPr lang="en-GB" dirty="0"/>
          </a:p>
        </p:txBody>
      </p:sp>
      <p:sp>
        <p:nvSpPr>
          <p:cNvPr id="6" name="Footer Placeholder 5">
            <a:extLst>
              <a:ext uri="{FF2B5EF4-FFF2-40B4-BE49-F238E27FC236}">
                <a16:creationId xmlns:a16="http://schemas.microsoft.com/office/drawing/2014/main" id="{7777B608-376A-4B9C-A4AE-92F9E9C8505B}"/>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5C616096-285D-4BF3-9559-7672D6862279}"/>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93747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E5A48-F4F3-44C5-A3E1-BD9053EABC2F}"/>
              </a:ext>
            </a:extLst>
          </p:cNvPr>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C54DFD00-5391-454C-89DA-DE2E0603E2BB}"/>
              </a:ext>
            </a:extLst>
          </p:cNvPr>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F4420AD-EB27-4219-AC7E-AA0ACA09D7D9}"/>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D4314DB5-A8B3-454D-A98B-269FCE4E7352}"/>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B2972D4-DBD5-4F62-B240-956F81F69246}" type="datetimeFigureOut">
              <a:rPr lang="en-GB" smtClean="0"/>
              <a:pPr/>
              <a:t>27/02/2026</a:t>
            </a:fld>
            <a:endParaRPr lang="en-GB" dirty="0"/>
          </a:p>
        </p:txBody>
      </p:sp>
      <p:sp>
        <p:nvSpPr>
          <p:cNvPr id="6" name="Footer Placeholder 5">
            <a:extLst>
              <a:ext uri="{FF2B5EF4-FFF2-40B4-BE49-F238E27FC236}">
                <a16:creationId xmlns:a16="http://schemas.microsoft.com/office/drawing/2014/main" id="{6E124248-26FF-4EE9-A35D-B0E7D7E6F6B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GB" dirty="0"/>
          </a:p>
        </p:txBody>
      </p:sp>
      <p:sp>
        <p:nvSpPr>
          <p:cNvPr id="7" name="Slide Number Placeholder 6">
            <a:extLst>
              <a:ext uri="{FF2B5EF4-FFF2-40B4-BE49-F238E27FC236}">
                <a16:creationId xmlns:a16="http://schemas.microsoft.com/office/drawing/2014/main" id="{9BBE98D6-ECF1-4669-9D99-35AC1A8AF56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8C1F32F5-D7CA-4626-B9E3-1CD9D6A60A11}" type="slidenum">
              <a:rPr lang="en-GB" smtClean="0"/>
              <a:pPr/>
              <a:t>‹#›</a:t>
            </a:fld>
            <a:endParaRPr lang="en-GB" dirty="0"/>
          </a:p>
        </p:txBody>
      </p:sp>
    </p:spTree>
    <p:extLst>
      <p:ext uri="{BB962C8B-B14F-4D97-AF65-F5344CB8AC3E}">
        <p14:creationId xmlns:p14="http://schemas.microsoft.com/office/powerpoint/2010/main" val="70622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56492-DE94-4EDC-9C4B-C14DC553D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50F1754-F858-4D12-9402-BBE24B432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D592C75-BDE4-42E4-8D46-1692D6F86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72D4-DBD5-4F62-B240-956F81F69246}" type="datetimeFigureOut">
              <a:rPr lang="en-GB" smtClean="0"/>
              <a:t>27/02/2026</a:t>
            </a:fld>
            <a:endParaRPr lang="en-GB"/>
          </a:p>
        </p:txBody>
      </p:sp>
      <p:sp>
        <p:nvSpPr>
          <p:cNvPr id="5" name="Footer Placeholder 4">
            <a:extLst>
              <a:ext uri="{FF2B5EF4-FFF2-40B4-BE49-F238E27FC236}">
                <a16:creationId xmlns:a16="http://schemas.microsoft.com/office/drawing/2014/main" id="{26A7AA98-8450-4665-AD8D-2D9E92C331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E52286-858A-47B2-96C6-5B274DA521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1F32F5-D7CA-4626-B9E3-1CD9D6A60A11}" type="slidenum">
              <a:rPr lang="en-GB" smtClean="0"/>
              <a:t>‹#›</a:t>
            </a:fld>
            <a:endParaRPr lang="en-GB"/>
          </a:p>
        </p:txBody>
      </p:sp>
    </p:spTree>
    <p:extLst>
      <p:ext uri="{BB962C8B-B14F-4D97-AF65-F5344CB8AC3E}">
        <p14:creationId xmlns:p14="http://schemas.microsoft.com/office/powerpoint/2010/main" val="2205374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B0D827-A5CC-4250-C3F8-22DB5FCB9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D2FAC6-3396-B910-17D3-85F49C2EE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695A6C-3D95-F2F0-92C0-2851B3187A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A59C63-0DCE-4090-BFFF-5EE1A6E56E38}" type="datetimeFigureOut">
              <a:rPr lang="en-GB" smtClean="0"/>
              <a:t>27/02/2026</a:t>
            </a:fld>
            <a:endParaRPr lang="en-GB" dirty="0"/>
          </a:p>
        </p:txBody>
      </p:sp>
      <p:sp>
        <p:nvSpPr>
          <p:cNvPr id="5" name="Footer Placeholder 4">
            <a:extLst>
              <a:ext uri="{FF2B5EF4-FFF2-40B4-BE49-F238E27FC236}">
                <a16:creationId xmlns:a16="http://schemas.microsoft.com/office/drawing/2014/main" id="{2622F720-0D34-51AD-AB7F-F1C747673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36D235A4-4808-BB77-D2BB-033E488420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591567-5A3A-4314-B6B2-FC11042B2712}" type="slidenum">
              <a:rPr lang="en-GB" smtClean="0"/>
              <a:t>‹#›</a:t>
            </a:fld>
            <a:endParaRPr lang="en-GB" dirty="0"/>
          </a:p>
        </p:txBody>
      </p:sp>
    </p:spTree>
    <p:extLst>
      <p:ext uri="{BB962C8B-B14F-4D97-AF65-F5344CB8AC3E}">
        <p14:creationId xmlns:p14="http://schemas.microsoft.com/office/powerpoint/2010/main" val="17892863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2/27/2026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731764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https://traveladdicts.net/things-to-do-in-oxford-england/" TargetMode="External"/><Relationship Id="rId2" Type="http://schemas.openxmlformats.org/officeDocument/2006/relationships/image" Target="../media/image14.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png"/><Relationship Id="rId7" Type="http://schemas.openxmlformats.org/officeDocument/2006/relationships/diagramColors" Target="../diagrams/colors5.xml"/><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Jaswinder.Didially@Oxfordshire.gov.uk" TargetMode="External"/><Relationship Id="rId2" Type="http://schemas.openxmlformats.org/officeDocument/2006/relationships/hyperlink" Target="mailto:Kim.Wilson@Oxfordshire.gov.uk"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Jo.Lloyd@oxfordshire.gov.uk"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Jeremy.Masson@Oxfordshire.gov.uk"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Annette.Perrington@Oxfordshire.gov.u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mailto:Jane.Billington@Oxfordshire.gov.uk"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hyperlink" Target="mailto:Annette.Perrington@Oxfordshire.gov.uk"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29.png"/><Relationship Id="rId3" Type="http://schemas.openxmlformats.org/officeDocument/2006/relationships/diagramLayout" Target="../diagrams/layout7.xml"/><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diagramData" Target="../diagrams/data7.xml"/><Relationship Id="rId16" Type="http://schemas.openxmlformats.org/officeDocument/2006/relationships/image" Target="../media/image32.svg"/><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27.png"/><Relationship Id="rId5" Type="http://schemas.openxmlformats.org/officeDocument/2006/relationships/diagramColors" Target="../diagrams/colors7.xml"/><Relationship Id="rId15" Type="http://schemas.openxmlformats.org/officeDocument/2006/relationships/image" Target="../media/image31.png"/><Relationship Id="rId10" Type="http://schemas.openxmlformats.org/officeDocument/2006/relationships/image" Target="../media/image26.svg"/><Relationship Id="rId4" Type="http://schemas.openxmlformats.org/officeDocument/2006/relationships/diagramQuickStyle" Target="../diagrams/quickStyle7.xml"/><Relationship Id="rId9" Type="http://schemas.openxmlformats.org/officeDocument/2006/relationships/image" Target="../media/image25.png"/><Relationship Id="rId14" Type="http://schemas.openxmlformats.org/officeDocument/2006/relationships/image" Target="../media/image30.sv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mailto:Annette.Perrington@Oxfordshire.gov.uk"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gov.uk/government/publications/early-years-funding-2026-to-2027/early-years-entitlements-local-authority-funding-operational-guide-2026-to-2027#special-educational-needs-inclusion-fund-seni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Laura.Gajdus@Oxfordshire.gov.u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482148"/>
          </a:xfrm>
        </p:spPr>
        <p:txBody>
          <a:bodyPr>
            <a:normAutofit/>
          </a:bodyPr>
          <a:lstStyle/>
          <a:p>
            <a:pPr algn="ctr"/>
            <a:r>
              <a:rPr lang="en-GB" sz="5400" dirty="0"/>
              <a:t>Heads and Chairs Briefing</a:t>
            </a:r>
            <a:br>
              <a:rPr lang="en-GB" sz="4400" dirty="0"/>
            </a:br>
            <a:r>
              <a:rPr lang="en-GB" sz="2400" dirty="0"/>
              <a:t>Thursday, 26 February 2026</a:t>
            </a:r>
          </a:p>
        </p:txBody>
      </p:sp>
      <p:graphicFrame>
        <p:nvGraphicFramePr>
          <p:cNvPr id="7" name="Table 6">
            <a:extLst>
              <a:ext uri="{FF2B5EF4-FFF2-40B4-BE49-F238E27FC236}">
                <a16:creationId xmlns:a16="http://schemas.microsoft.com/office/drawing/2014/main" id="{DAE06013-7C62-890D-4ABC-B3B2173B4A6D}"/>
              </a:ext>
            </a:extLst>
          </p:cNvPr>
          <p:cNvGraphicFramePr>
            <a:graphicFrameLocks noGrp="1"/>
          </p:cNvGraphicFramePr>
          <p:nvPr>
            <p:extLst>
              <p:ext uri="{D42A27DB-BD31-4B8C-83A1-F6EECF244321}">
                <p14:modId xmlns:p14="http://schemas.microsoft.com/office/powerpoint/2010/main" val="2011675095"/>
              </p:ext>
            </p:extLst>
          </p:nvPr>
        </p:nvGraphicFramePr>
        <p:xfrm>
          <a:off x="1547975" y="1701801"/>
          <a:ext cx="7468766" cy="4300176"/>
        </p:xfrm>
        <a:graphic>
          <a:graphicData uri="http://schemas.openxmlformats.org/drawingml/2006/table">
            <a:tbl>
              <a:tblPr>
                <a:tableStyleId>{16D9F66E-5EB9-4882-86FB-DCBF35E3C3E4}</a:tableStyleId>
              </a:tblPr>
              <a:tblGrid>
                <a:gridCol w="458711">
                  <a:extLst>
                    <a:ext uri="{9D8B030D-6E8A-4147-A177-3AD203B41FA5}">
                      <a16:colId xmlns:a16="http://schemas.microsoft.com/office/drawing/2014/main" val="895620662"/>
                    </a:ext>
                  </a:extLst>
                </a:gridCol>
                <a:gridCol w="5104637">
                  <a:extLst>
                    <a:ext uri="{9D8B030D-6E8A-4147-A177-3AD203B41FA5}">
                      <a16:colId xmlns:a16="http://schemas.microsoft.com/office/drawing/2014/main" val="1109462564"/>
                    </a:ext>
                  </a:extLst>
                </a:gridCol>
                <a:gridCol w="1905418">
                  <a:extLst>
                    <a:ext uri="{9D8B030D-6E8A-4147-A177-3AD203B41FA5}">
                      <a16:colId xmlns:a16="http://schemas.microsoft.com/office/drawing/2014/main" val="2297357091"/>
                    </a:ext>
                  </a:extLst>
                </a:gridCol>
              </a:tblGrid>
              <a:tr h="232766">
                <a:tc gridSpan="2">
                  <a:txBody>
                    <a:bodyPr/>
                    <a:lstStyle/>
                    <a:p>
                      <a:pPr algn="ctr" rtl="0" fontAlgn="base">
                        <a:lnSpc>
                          <a:spcPct val="100000"/>
                        </a:lnSpc>
                        <a:spcAft>
                          <a:spcPts val="0"/>
                        </a:spcAft>
                        <a:buNone/>
                      </a:pPr>
                      <a:r>
                        <a:rPr lang="en-GB" sz="1400" b="1" dirty="0">
                          <a:solidFill>
                            <a:schemeClr val="bg1"/>
                          </a:solidFill>
                          <a:effectLst/>
                        </a:rPr>
                        <a:t>Item</a:t>
                      </a:r>
                      <a:r>
                        <a:rPr lang="en-GB" sz="1400" b="0" dirty="0">
                          <a:solidFill>
                            <a:schemeClr val="bg1"/>
                          </a:solidFill>
                          <a:effectLst/>
                        </a:rPr>
                        <a:t> </a:t>
                      </a:r>
                    </a:p>
                    <a:p>
                      <a:pPr algn="ctr" rtl="0" fontAlgn="base">
                        <a:lnSpc>
                          <a:spcPct val="100000"/>
                        </a:lnSpc>
                        <a:spcAft>
                          <a:spcPts val="0"/>
                        </a:spcAft>
                        <a:buNone/>
                      </a:pPr>
                      <a:endParaRPr lang="en-GB" sz="1400" b="0" i="0" dirty="0">
                        <a:solidFill>
                          <a:schemeClr val="bg1"/>
                        </a:solidFill>
                        <a:effectLst/>
                      </a:endParaRPr>
                    </a:p>
                  </a:txBody>
                  <a:tcPr marL="64624" marR="64624" marT="32312" marB="32312">
                    <a:solidFill>
                      <a:srgbClr val="024138"/>
                    </a:solidFill>
                  </a:tcPr>
                </a:tc>
                <a:tc hMerge="1">
                  <a:txBody>
                    <a:bodyPr/>
                    <a:lstStyle/>
                    <a:p>
                      <a:endParaRPr lang="en-GB"/>
                    </a:p>
                  </a:txBody>
                  <a:tcPr/>
                </a:tc>
                <a:tc>
                  <a:txBody>
                    <a:bodyPr/>
                    <a:lstStyle/>
                    <a:p>
                      <a:pPr algn="ctr" rtl="0" fontAlgn="base">
                        <a:lnSpc>
                          <a:spcPct val="100000"/>
                        </a:lnSpc>
                        <a:spcAft>
                          <a:spcPts val="0"/>
                        </a:spcAft>
                        <a:buNone/>
                      </a:pPr>
                      <a:r>
                        <a:rPr lang="en-GB" sz="1400" b="1" dirty="0">
                          <a:solidFill>
                            <a:schemeClr val="bg1"/>
                          </a:solidFill>
                          <a:effectLst/>
                        </a:rPr>
                        <a:t>Lead</a:t>
                      </a:r>
                      <a:r>
                        <a:rPr lang="en-GB" sz="1400" b="0" dirty="0">
                          <a:solidFill>
                            <a:schemeClr val="bg1"/>
                          </a:solidFill>
                          <a:effectLst/>
                        </a:rPr>
                        <a:t> </a:t>
                      </a:r>
                      <a:endParaRPr lang="en-GB" sz="1400" b="0" i="0" dirty="0">
                        <a:solidFill>
                          <a:schemeClr val="bg1"/>
                        </a:solidFill>
                        <a:effectLst/>
                      </a:endParaRPr>
                    </a:p>
                  </a:txBody>
                  <a:tcPr marL="64624" marR="64624" marT="32312" marB="32312">
                    <a:solidFill>
                      <a:srgbClr val="024138"/>
                    </a:solidFill>
                  </a:tcPr>
                </a:tc>
                <a:extLst>
                  <a:ext uri="{0D108BD9-81ED-4DB2-BD59-A6C34878D82A}">
                    <a16:rowId xmlns:a16="http://schemas.microsoft.com/office/drawing/2014/main" val="92345129"/>
                  </a:ext>
                </a:extLst>
              </a:tr>
              <a:tr h="218264">
                <a:tc>
                  <a:txBody>
                    <a:bodyPr/>
                    <a:lstStyle/>
                    <a:p>
                      <a:pPr algn="l" rtl="0" fontAlgn="base">
                        <a:lnSpc>
                          <a:spcPts val="1457"/>
                        </a:lnSpc>
                        <a:spcAft>
                          <a:spcPts val="0"/>
                        </a:spcAft>
                        <a:buFont typeface="+mj-lt"/>
                        <a:buAutoNum type="arabicPeriod"/>
                      </a:pPr>
                      <a:r>
                        <a:rPr lang="en-GB" sz="1200" b="1" dirty="0">
                          <a:effectLst/>
                        </a:rPr>
                        <a:t> </a:t>
                      </a:r>
                      <a:endParaRPr lang="en-GB" sz="1200" b="1" i="0" dirty="0">
                        <a:effectLst/>
                        <a:latin typeface="Arial" panose="020B0604020202020204" pitchFamily="34" charset="0"/>
                      </a:endParaRPr>
                    </a:p>
                  </a:txBody>
                  <a:tcPr marL="64624" marR="64624" marT="32312" marB="32312">
                    <a:noFill/>
                  </a:tcPr>
                </a:tc>
                <a:tc>
                  <a:txBody>
                    <a:bodyPr/>
                    <a:lstStyle/>
                    <a:p>
                      <a:pPr algn="l" rtl="0" fontAlgn="base">
                        <a:lnSpc>
                          <a:spcPct val="100000"/>
                        </a:lnSpc>
                        <a:spcAft>
                          <a:spcPts val="0"/>
                        </a:spcAft>
                        <a:buNone/>
                      </a:pPr>
                      <a:r>
                        <a:rPr lang="en-GB" sz="1200" b="1" dirty="0">
                          <a:effectLst/>
                        </a:rPr>
                        <a:t>Welcome </a:t>
                      </a:r>
                      <a:r>
                        <a:rPr lang="en-GB" sz="1200" b="0" dirty="0">
                          <a:effectLst/>
                        </a:rPr>
                        <a:t> </a:t>
                      </a:r>
                    </a:p>
                    <a:p>
                      <a:pPr algn="l" rtl="0" fontAlgn="base">
                        <a:lnSpc>
                          <a:spcPct val="100000"/>
                        </a:lnSpc>
                        <a:spcAft>
                          <a:spcPts val="0"/>
                        </a:spcAft>
                        <a:buNone/>
                      </a:pPr>
                      <a:r>
                        <a:rPr lang="en-GB" sz="1200" b="0" dirty="0">
                          <a:effectLst/>
                        </a:rPr>
                        <a:t>16:00-16:05</a:t>
                      </a:r>
                    </a:p>
                  </a:txBody>
                  <a:tcPr marL="64624" marR="64624" marT="32312" marB="32312">
                    <a:noFill/>
                  </a:tcPr>
                </a:tc>
                <a:tc>
                  <a:txBody>
                    <a:bodyPr/>
                    <a:lstStyle/>
                    <a:p>
                      <a:pPr algn="l" rtl="0" fontAlgn="base">
                        <a:lnSpc>
                          <a:spcPct val="100000"/>
                        </a:lnSpc>
                        <a:spcAft>
                          <a:spcPts val="0"/>
                        </a:spcAft>
                        <a:buNone/>
                      </a:pPr>
                      <a:r>
                        <a:rPr lang="en-GB" sz="1200" b="0" dirty="0">
                          <a:effectLst/>
                        </a:rPr>
                        <a:t>Michelle Jenkins</a:t>
                      </a:r>
                      <a:endParaRPr lang="en-GB" sz="1200" b="0" i="0" dirty="0">
                        <a:effectLst/>
                      </a:endParaRPr>
                    </a:p>
                  </a:txBody>
                  <a:tcPr marL="64624" marR="64624" marT="32312" marB="32312">
                    <a:noFill/>
                  </a:tcPr>
                </a:tc>
                <a:extLst>
                  <a:ext uri="{0D108BD9-81ED-4DB2-BD59-A6C34878D82A}">
                    <a16:rowId xmlns:a16="http://schemas.microsoft.com/office/drawing/2014/main" val="1336607503"/>
                  </a:ext>
                </a:extLst>
              </a:tr>
              <a:tr h="156678">
                <a:tc>
                  <a:txBody>
                    <a:bodyPr/>
                    <a:lstStyle/>
                    <a:p>
                      <a:pPr algn="l" rtl="0" fontAlgn="base">
                        <a:lnSpc>
                          <a:spcPts val="1457"/>
                        </a:lnSpc>
                        <a:spcAft>
                          <a:spcPts val="0"/>
                        </a:spcAft>
                        <a:buFont typeface="+mj-lt"/>
                        <a:buNone/>
                      </a:pPr>
                      <a:r>
                        <a:rPr lang="en-GB" sz="1200" b="1" dirty="0">
                          <a:effectLst/>
                        </a:rPr>
                        <a:t>2. </a:t>
                      </a:r>
                      <a:endParaRPr lang="en-GB" sz="1200" b="1" i="0" dirty="0">
                        <a:effectLst/>
                        <a:latin typeface="Arial" panose="020B0604020202020204" pitchFamily="34" charset="0"/>
                      </a:endParaRPr>
                    </a:p>
                  </a:txBody>
                  <a:tcPr marL="64624" marR="64624" marT="32312" marB="32312">
                    <a:noFill/>
                  </a:tcPr>
                </a:tc>
                <a:tc>
                  <a:txBody>
                    <a:bodyPr/>
                    <a:lstStyle/>
                    <a:p>
                      <a:pPr algn="l" rtl="0" fontAlgn="base">
                        <a:lnSpc>
                          <a:spcPct val="100000"/>
                        </a:lnSpc>
                        <a:spcAft>
                          <a:spcPts val="0"/>
                        </a:spcAft>
                        <a:buNone/>
                      </a:pPr>
                      <a:r>
                        <a:rPr lang="en-GB" sz="1200" b="1" dirty="0">
                          <a:effectLst/>
                        </a:rPr>
                        <a:t>SEND Reform plans </a:t>
                      </a:r>
                    </a:p>
                    <a:p>
                      <a:pPr algn="l" rtl="0" fontAlgn="base">
                        <a:lnSpc>
                          <a:spcPct val="100000"/>
                        </a:lnSpc>
                        <a:spcAft>
                          <a:spcPts val="0"/>
                        </a:spcAft>
                        <a:buNone/>
                      </a:pPr>
                      <a:r>
                        <a:rPr lang="en-GB" sz="1200" b="0" dirty="0">
                          <a:effectLst/>
                        </a:rPr>
                        <a:t>16:05-16:15  </a:t>
                      </a:r>
                    </a:p>
                  </a:txBody>
                  <a:tcPr marL="64624" marR="64624" marT="32312" marB="32312">
                    <a:noFill/>
                  </a:tcPr>
                </a:tc>
                <a:tc>
                  <a:txBody>
                    <a:bodyPr/>
                    <a:lstStyle/>
                    <a:p>
                      <a:pPr algn="l" rtl="0" fontAlgn="base">
                        <a:lnSpc>
                          <a:spcPct val="100000"/>
                        </a:lnSpc>
                        <a:spcAft>
                          <a:spcPts val="0"/>
                        </a:spcAft>
                        <a:buNone/>
                      </a:pPr>
                      <a:r>
                        <a:rPr lang="en-GB" sz="1200" b="0" dirty="0">
                          <a:effectLst/>
                        </a:rPr>
                        <a:t>Jane Billington </a:t>
                      </a:r>
                      <a:endParaRPr lang="en-GB" sz="1200" b="0" i="0" dirty="0">
                        <a:effectLst/>
                      </a:endParaRPr>
                    </a:p>
                  </a:txBody>
                  <a:tcPr marL="64624" marR="64624" marT="32312" marB="32312">
                    <a:noFill/>
                  </a:tcPr>
                </a:tc>
                <a:extLst>
                  <a:ext uri="{0D108BD9-81ED-4DB2-BD59-A6C34878D82A}">
                    <a16:rowId xmlns:a16="http://schemas.microsoft.com/office/drawing/2014/main" val="1325237451"/>
                  </a:ext>
                </a:extLst>
              </a:tr>
              <a:tr h="261318">
                <a:tc>
                  <a:txBody>
                    <a:bodyPr/>
                    <a:lstStyle/>
                    <a:p>
                      <a:pPr algn="l" rtl="0" fontAlgn="base">
                        <a:lnSpc>
                          <a:spcPts val="1457"/>
                        </a:lnSpc>
                        <a:spcAft>
                          <a:spcPts val="0"/>
                        </a:spcAft>
                        <a:buFont typeface="+mj-lt"/>
                        <a:buNone/>
                      </a:pPr>
                      <a:r>
                        <a:rPr lang="en-GB" sz="1200" b="1" dirty="0">
                          <a:effectLst/>
                        </a:rPr>
                        <a:t>3. </a:t>
                      </a:r>
                      <a:endParaRPr lang="en-GB" sz="1200" b="1" i="0" dirty="0">
                        <a:effectLst/>
                        <a:latin typeface="Arial" panose="020B0604020202020204" pitchFamily="34" charset="0"/>
                      </a:endParaRPr>
                    </a:p>
                  </a:txBody>
                  <a:tcPr marL="64624" marR="64624" marT="32312" marB="32312">
                    <a:noFill/>
                  </a:tcPr>
                </a:tc>
                <a:tc>
                  <a:txBody>
                    <a:bodyPr/>
                    <a:lstStyle/>
                    <a:p>
                      <a:pPr algn="l" rtl="0" fontAlgn="base">
                        <a:lnSpc>
                          <a:spcPct val="100000"/>
                        </a:lnSpc>
                        <a:spcAft>
                          <a:spcPts val="0"/>
                        </a:spcAft>
                        <a:buNone/>
                      </a:pPr>
                      <a:r>
                        <a:rPr lang="en-GB" sz="1200" b="1" dirty="0">
                          <a:effectLst/>
                        </a:rPr>
                        <a:t>Update From Oxfordshire Safeguarding Childrens Partnership (OSCP) </a:t>
                      </a:r>
                    </a:p>
                    <a:p>
                      <a:pPr algn="l" rtl="0" fontAlgn="base">
                        <a:lnSpc>
                          <a:spcPct val="100000"/>
                        </a:lnSpc>
                        <a:spcAft>
                          <a:spcPts val="0"/>
                        </a:spcAft>
                        <a:buNone/>
                      </a:pPr>
                      <a:r>
                        <a:rPr lang="en-GB" sz="1200" b="0" dirty="0">
                          <a:effectLst/>
                        </a:rPr>
                        <a:t>16:15-16:25 </a:t>
                      </a:r>
                    </a:p>
                  </a:txBody>
                  <a:tcPr marL="64624" marR="64624" marT="32312" marB="32312">
                    <a:noFill/>
                  </a:tcPr>
                </a:tc>
                <a:tc>
                  <a:txBody>
                    <a:bodyPr/>
                    <a:lstStyle/>
                    <a:p>
                      <a:pPr algn="l" rtl="0" fontAlgn="base">
                        <a:lnSpc>
                          <a:spcPct val="100000"/>
                        </a:lnSpc>
                        <a:spcAft>
                          <a:spcPts val="0"/>
                        </a:spcAft>
                        <a:buNone/>
                      </a:pPr>
                      <a:r>
                        <a:rPr lang="en-GB" sz="1200" b="0" dirty="0">
                          <a:effectLst/>
                        </a:rPr>
                        <a:t>Laura Gajdus</a:t>
                      </a:r>
                      <a:endParaRPr lang="en-GB" sz="1200" b="0" i="0" dirty="0">
                        <a:effectLst/>
                      </a:endParaRPr>
                    </a:p>
                  </a:txBody>
                  <a:tcPr marL="64624" marR="64624" marT="32312" marB="32312">
                    <a:noFill/>
                  </a:tcPr>
                </a:tc>
                <a:extLst>
                  <a:ext uri="{0D108BD9-81ED-4DB2-BD59-A6C34878D82A}">
                    <a16:rowId xmlns:a16="http://schemas.microsoft.com/office/drawing/2014/main" val="1412421743"/>
                  </a:ext>
                </a:extLst>
              </a:tr>
              <a:tr h="0">
                <a:tc>
                  <a:txBody>
                    <a:bodyPr/>
                    <a:lstStyle/>
                    <a:p>
                      <a:pPr algn="l" rtl="0" fontAlgn="base">
                        <a:lnSpc>
                          <a:spcPts val="1457"/>
                        </a:lnSpc>
                        <a:spcAft>
                          <a:spcPts val="0"/>
                        </a:spcAft>
                        <a:buFont typeface="+mj-lt"/>
                        <a:buNone/>
                      </a:pPr>
                      <a:r>
                        <a:rPr lang="en-GB" sz="1200" b="1" i="0" dirty="0">
                          <a:effectLst/>
                          <a:latin typeface="Arial" panose="020B0604020202020204" pitchFamily="34" charset="0"/>
                        </a:rPr>
                        <a:t>4.</a:t>
                      </a:r>
                    </a:p>
                  </a:txBody>
                  <a:tcPr marL="64624" marR="64624" marT="32312" marB="32312">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Keeping Children Safe in Education (KCSIE) 2026</a:t>
                      </a:r>
                    </a:p>
                    <a:p>
                      <a:pPr algn="l" rtl="0" fontAlgn="base">
                        <a:lnSpc>
                          <a:spcPct val="100000"/>
                        </a:lnSpc>
                        <a:spcAft>
                          <a:spcPts val="0"/>
                        </a:spcAft>
                        <a:buNone/>
                      </a:pPr>
                      <a:r>
                        <a:rPr lang="en-GB" sz="1200" b="0" dirty="0">
                          <a:effectLst/>
                        </a:rPr>
                        <a:t>16:25-16:30</a:t>
                      </a:r>
                    </a:p>
                  </a:txBody>
                  <a:tcPr marL="64624" marR="64624" marT="32312" marB="32312">
                    <a:noFill/>
                  </a:tcPr>
                </a:tc>
                <a:tc>
                  <a:txBody>
                    <a:bodyPr/>
                    <a:lstStyle/>
                    <a:p>
                      <a:pPr algn="l" rtl="0" fontAlgn="base">
                        <a:lnSpc>
                          <a:spcPct val="100000"/>
                        </a:lnSpc>
                        <a:spcAft>
                          <a:spcPts val="0"/>
                        </a:spcAft>
                        <a:buNone/>
                      </a:pPr>
                      <a:r>
                        <a:rPr lang="en-GB" sz="1200" b="0" dirty="0">
                          <a:effectLst/>
                        </a:rPr>
                        <a:t>Jo Lloyd </a:t>
                      </a:r>
                      <a:endParaRPr lang="en-GB" sz="1200" b="0" i="0" dirty="0">
                        <a:effectLst/>
                      </a:endParaRPr>
                    </a:p>
                  </a:txBody>
                  <a:tcPr marL="64624" marR="64624" marT="32312" marB="32312">
                    <a:noFill/>
                  </a:tcPr>
                </a:tc>
                <a:extLst>
                  <a:ext uri="{0D108BD9-81ED-4DB2-BD59-A6C34878D82A}">
                    <a16:rowId xmlns:a16="http://schemas.microsoft.com/office/drawing/2014/main" val="1872350756"/>
                  </a:ext>
                </a:extLst>
              </a:tr>
              <a:tr h="0">
                <a:tc>
                  <a:txBody>
                    <a:bodyPr/>
                    <a:lstStyle/>
                    <a:p>
                      <a:pPr algn="l" rtl="0" fontAlgn="base">
                        <a:lnSpc>
                          <a:spcPts val="1457"/>
                        </a:lnSpc>
                        <a:spcAft>
                          <a:spcPts val="0"/>
                        </a:spcAft>
                        <a:buFont typeface="+mj-lt"/>
                        <a:buNone/>
                      </a:pPr>
                      <a:r>
                        <a:rPr lang="en-GB" sz="1200" b="1" i="0" dirty="0">
                          <a:effectLst/>
                          <a:latin typeface="Arial" panose="020B0604020202020204" pitchFamily="34" charset="0"/>
                        </a:rPr>
                        <a:t>5.</a:t>
                      </a:r>
                    </a:p>
                  </a:txBody>
                  <a:tcPr marL="64624" marR="64624" marT="32312" marB="32312">
                    <a:noFill/>
                  </a:tcPr>
                </a:tc>
                <a:tc>
                  <a:txBody>
                    <a:bodyPr/>
                    <a:lstStyle/>
                    <a:p>
                      <a:pPr algn="l" rtl="0" fontAlgn="base">
                        <a:lnSpc>
                          <a:spcPct val="100000"/>
                        </a:lnSpc>
                        <a:spcAft>
                          <a:spcPts val="0"/>
                        </a:spcAft>
                        <a:buNone/>
                      </a:pPr>
                      <a:r>
                        <a:rPr lang="en-GB" sz="1200" b="1" dirty="0">
                          <a:effectLst/>
                        </a:rPr>
                        <a:t>Complaints</a:t>
                      </a:r>
                    </a:p>
                    <a:p>
                      <a:pPr algn="l" rtl="0" fontAlgn="base">
                        <a:lnSpc>
                          <a:spcPct val="100000"/>
                        </a:lnSpc>
                        <a:spcAft>
                          <a:spcPts val="0"/>
                        </a:spcAft>
                        <a:buNone/>
                      </a:pPr>
                      <a:r>
                        <a:rPr lang="en-GB" sz="1200" b="0" dirty="0">
                          <a:effectLst/>
                        </a:rPr>
                        <a:t>16:30-16:35</a:t>
                      </a:r>
                    </a:p>
                  </a:txBody>
                  <a:tcPr marL="64624" marR="64624" marT="32312" marB="32312">
                    <a:noFill/>
                  </a:tcPr>
                </a:tc>
                <a:tc>
                  <a:txBody>
                    <a:bodyPr/>
                    <a:lstStyle/>
                    <a:p>
                      <a:pPr algn="l" rtl="0" fontAlgn="base">
                        <a:lnSpc>
                          <a:spcPct val="100000"/>
                        </a:lnSpc>
                        <a:spcAft>
                          <a:spcPts val="0"/>
                        </a:spcAft>
                        <a:buNone/>
                      </a:pPr>
                      <a:r>
                        <a:rPr lang="en-GB" sz="1200" b="0" i="0" dirty="0">
                          <a:effectLst/>
                        </a:rPr>
                        <a:t>Jeremy Masson</a:t>
                      </a:r>
                    </a:p>
                  </a:txBody>
                  <a:tcPr marL="64624" marR="64624" marT="32312" marB="32312">
                    <a:noFill/>
                  </a:tcPr>
                </a:tc>
                <a:extLst>
                  <a:ext uri="{0D108BD9-81ED-4DB2-BD59-A6C34878D82A}">
                    <a16:rowId xmlns:a16="http://schemas.microsoft.com/office/drawing/2014/main" val="3701617132"/>
                  </a:ext>
                </a:extLst>
              </a:tr>
              <a:tr h="0">
                <a:tc>
                  <a:txBody>
                    <a:bodyPr/>
                    <a:lstStyle/>
                    <a:p>
                      <a:pPr algn="l" rtl="0" fontAlgn="base">
                        <a:lnSpc>
                          <a:spcPts val="1457"/>
                        </a:lnSpc>
                        <a:spcAft>
                          <a:spcPts val="0"/>
                        </a:spcAft>
                        <a:buFont typeface="+mj-lt"/>
                        <a:buNone/>
                      </a:pPr>
                      <a:r>
                        <a:rPr lang="en-GB" sz="1200" b="1" i="0" dirty="0">
                          <a:effectLst/>
                          <a:latin typeface="Arial" panose="020B0604020202020204" pitchFamily="34" charset="0"/>
                        </a:rPr>
                        <a:t>6.</a:t>
                      </a:r>
                    </a:p>
                  </a:txBody>
                  <a:tcPr marL="64624" marR="64624" marT="32312" marB="32312">
                    <a:noFill/>
                  </a:tcPr>
                </a:tc>
                <a:tc>
                  <a:txBody>
                    <a:bodyPr/>
                    <a:lstStyle/>
                    <a:p>
                      <a:pPr algn="l" rtl="0" fontAlgn="base">
                        <a:lnSpc>
                          <a:spcPct val="100000"/>
                        </a:lnSpc>
                        <a:spcAft>
                          <a:spcPts val="0"/>
                        </a:spcAft>
                        <a:buNone/>
                      </a:pPr>
                      <a:r>
                        <a:rPr lang="en-GB" sz="1200" b="1" dirty="0">
                          <a:effectLst/>
                        </a:rPr>
                        <a:t>Schools white paper: Every child achieving and Thriving </a:t>
                      </a:r>
                    </a:p>
                    <a:p>
                      <a:pPr algn="l" rtl="0" fontAlgn="base">
                        <a:lnSpc>
                          <a:spcPct val="100000"/>
                        </a:lnSpc>
                        <a:spcAft>
                          <a:spcPts val="0"/>
                        </a:spcAft>
                        <a:buNone/>
                      </a:pPr>
                      <a:r>
                        <a:rPr lang="en-GB" sz="1200" b="1" dirty="0">
                          <a:effectLst/>
                        </a:rPr>
                        <a:t>SEND Reform: putting children and young people first consultation </a:t>
                      </a:r>
                    </a:p>
                    <a:p>
                      <a:pPr algn="l" rtl="0" fontAlgn="base">
                        <a:lnSpc>
                          <a:spcPct val="100000"/>
                        </a:lnSpc>
                        <a:spcAft>
                          <a:spcPts val="0"/>
                        </a:spcAft>
                        <a:buNone/>
                      </a:pPr>
                      <a:r>
                        <a:rPr lang="en-GB" sz="1200" b="0" dirty="0">
                          <a:effectLst/>
                        </a:rPr>
                        <a:t>16:35-16:45</a:t>
                      </a:r>
                    </a:p>
                  </a:txBody>
                  <a:tcPr marL="64624" marR="64624" marT="32312" marB="32312">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dirty="0">
                          <a:effectLst/>
                        </a:rPr>
                        <a:t>Annette Perrington </a:t>
                      </a:r>
                      <a:endParaRPr lang="en-GB" sz="1200" b="0" i="0" dirty="0">
                        <a:effectLst/>
                      </a:endParaRPr>
                    </a:p>
                    <a:p>
                      <a:pPr algn="l" rtl="0" fontAlgn="base">
                        <a:lnSpc>
                          <a:spcPct val="100000"/>
                        </a:lnSpc>
                        <a:spcAft>
                          <a:spcPts val="0"/>
                        </a:spcAft>
                        <a:buNone/>
                      </a:pPr>
                      <a:endParaRPr lang="en-GB" sz="1200" b="0" i="0" dirty="0">
                        <a:effectLst/>
                      </a:endParaRPr>
                    </a:p>
                  </a:txBody>
                  <a:tcPr marL="64624" marR="64624" marT="32312" marB="32312">
                    <a:noFill/>
                  </a:tcPr>
                </a:tc>
                <a:extLst>
                  <a:ext uri="{0D108BD9-81ED-4DB2-BD59-A6C34878D82A}">
                    <a16:rowId xmlns:a16="http://schemas.microsoft.com/office/drawing/2014/main" val="1187689204"/>
                  </a:ext>
                </a:extLst>
              </a:tr>
              <a:tr h="0">
                <a:tc>
                  <a:txBody>
                    <a:bodyPr/>
                    <a:lstStyle/>
                    <a:p>
                      <a:pPr algn="l" rtl="0" fontAlgn="base">
                        <a:lnSpc>
                          <a:spcPts val="1457"/>
                        </a:lnSpc>
                        <a:spcAft>
                          <a:spcPts val="0"/>
                        </a:spcAft>
                        <a:buFont typeface="+mj-lt"/>
                        <a:buNone/>
                      </a:pPr>
                      <a:r>
                        <a:rPr lang="en-GB" sz="1200" b="1" i="0" dirty="0">
                          <a:effectLst/>
                          <a:latin typeface="Arial" panose="020B0604020202020204" pitchFamily="34" charset="0"/>
                        </a:rPr>
                        <a:t>7.</a:t>
                      </a:r>
                    </a:p>
                  </a:txBody>
                  <a:tcPr marL="64624" marR="64624" marT="32312" marB="32312">
                    <a:noFill/>
                  </a:tcPr>
                </a:tc>
                <a:tc>
                  <a:txBody>
                    <a:bodyPr/>
                    <a:lstStyle/>
                    <a:p>
                      <a:pPr algn="l" rtl="0" fontAlgn="base">
                        <a:lnSpc>
                          <a:spcPct val="100000"/>
                        </a:lnSpc>
                        <a:spcAft>
                          <a:spcPts val="0"/>
                        </a:spcAft>
                        <a:buNone/>
                      </a:pPr>
                      <a:r>
                        <a:rPr lang="en-GB" sz="1200" b="1" dirty="0">
                          <a:effectLst/>
                        </a:rPr>
                        <a:t>Launch of the Oxford Education Partnership and Strategy</a:t>
                      </a:r>
                    </a:p>
                    <a:p>
                      <a:pPr algn="l" rtl="0" fontAlgn="base">
                        <a:lnSpc>
                          <a:spcPct val="100000"/>
                        </a:lnSpc>
                        <a:spcAft>
                          <a:spcPts val="0"/>
                        </a:spcAft>
                        <a:buNone/>
                      </a:pPr>
                      <a:r>
                        <a:rPr lang="en-GB" sz="1200" b="0" dirty="0">
                          <a:effectLst/>
                        </a:rPr>
                        <a:t>16:45-16:55</a:t>
                      </a:r>
                    </a:p>
                  </a:txBody>
                  <a:tcPr marL="64624" marR="64624" marT="32312" marB="32312">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b="0" dirty="0">
                          <a:effectLst/>
                        </a:rPr>
                        <a:t>Annette Perrington </a:t>
                      </a:r>
                      <a:endParaRPr lang="en-GB" sz="1200" b="0" i="0" dirty="0">
                        <a:effectLst/>
                      </a:endParaRPr>
                    </a:p>
                    <a:p>
                      <a:pPr algn="l" rtl="0" fontAlgn="base">
                        <a:lnSpc>
                          <a:spcPct val="100000"/>
                        </a:lnSpc>
                        <a:spcAft>
                          <a:spcPts val="0"/>
                        </a:spcAft>
                        <a:buNone/>
                      </a:pPr>
                      <a:endParaRPr lang="en-GB" sz="1200" b="0" i="0" dirty="0">
                        <a:effectLst/>
                      </a:endParaRPr>
                    </a:p>
                  </a:txBody>
                  <a:tcPr marL="64624" marR="64624" marT="32312" marB="32312">
                    <a:noFill/>
                  </a:tcPr>
                </a:tc>
                <a:extLst>
                  <a:ext uri="{0D108BD9-81ED-4DB2-BD59-A6C34878D82A}">
                    <a16:rowId xmlns:a16="http://schemas.microsoft.com/office/drawing/2014/main" val="3505700338"/>
                  </a:ext>
                </a:extLst>
              </a:tr>
              <a:tr h="272455">
                <a:tc>
                  <a:txBody>
                    <a:bodyPr/>
                    <a:lstStyle/>
                    <a:p>
                      <a:pPr algn="l" rtl="0" fontAlgn="base">
                        <a:lnSpc>
                          <a:spcPts val="1457"/>
                        </a:lnSpc>
                        <a:spcAft>
                          <a:spcPts val="0"/>
                        </a:spcAft>
                        <a:buFont typeface="+mj-lt"/>
                        <a:buNone/>
                      </a:pPr>
                      <a:r>
                        <a:rPr lang="en-GB" sz="1200" b="1" i="0" dirty="0">
                          <a:effectLst/>
                          <a:latin typeface="Arial" panose="020B0604020202020204" pitchFamily="34" charset="0"/>
                        </a:rPr>
                        <a:t>8.</a:t>
                      </a:r>
                    </a:p>
                  </a:txBody>
                  <a:tcPr marL="64624" marR="64624" marT="32312" marB="32312">
                    <a:noFill/>
                  </a:tcPr>
                </a:tc>
                <a:tc>
                  <a:txBody>
                    <a:bodyPr/>
                    <a:lstStyle/>
                    <a:p>
                      <a:pPr algn="l" rtl="0" fontAlgn="base">
                        <a:lnSpc>
                          <a:spcPct val="100000"/>
                        </a:lnSpc>
                        <a:spcAft>
                          <a:spcPts val="0"/>
                        </a:spcAft>
                        <a:buNone/>
                      </a:pPr>
                      <a:r>
                        <a:rPr lang="en-GB" sz="1200" b="1" dirty="0">
                          <a:effectLst/>
                        </a:rPr>
                        <a:t>Plenary</a:t>
                      </a:r>
                      <a:r>
                        <a:rPr lang="en-GB" sz="1200" b="0" dirty="0">
                          <a:effectLst/>
                        </a:rPr>
                        <a:t> </a:t>
                      </a:r>
                    </a:p>
                    <a:p>
                      <a:pPr algn="l" rtl="0" fontAlgn="base">
                        <a:lnSpc>
                          <a:spcPct val="100000"/>
                        </a:lnSpc>
                        <a:spcAft>
                          <a:spcPts val="0"/>
                        </a:spcAft>
                        <a:buNone/>
                      </a:pPr>
                      <a:r>
                        <a:rPr lang="en-GB" sz="1200" b="0" dirty="0">
                          <a:effectLst/>
                        </a:rPr>
                        <a:t>16:55</a:t>
                      </a:r>
                    </a:p>
                  </a:txBody>
                  <a:tcPr marL="64624" marR="64624" marT="32312" marB="32312">
                    <a:noFill/>
                  </a:tcPr>
                </a:tc>
                <a:tc>
                  <a:txBody>
                    <a:bodyPr/>
                    <a:lstStyle/>
                    <a:p>
                      <a:pPr algn="l" rtl="0" fontAlgn="base">
                        <a:lnSpc>
                          <a:spcPct val="100000"/>
                        </a:lnSpc>
                        <a:spcAft>
                          <a:spcPts val="0"/>
                        </a:spcAft>
                        <a:buNone/>
                      </a:pPr>
                      <a:r>
                        <a:rPr lang="en-GB" sz="1200" b="0" dirty="0">
                          <a:effectLst/>
                        </a:rPr>
                        <a:t>Annette Perrington  </a:t>
                      </a:r>
                      <a:endParaRPr lang="en-GB" sz="1200" b="0" i="0" dirty="0">
                        <a:effectLst/>
                      </a:endParaRPr>
                    </a:p>
                  </a:txBody>
                  <a:tcPr marL="64624" marR="64624" marT="32312" marB="32312">
                    <a:noFill/>
                  </a:tcPr>
                </a:tc>
                <a:extLst>
                  <a:ext uri="{0D108BD9-81ED-4DB2-BD59-A6C34878D82A}">
                    <a16:rowId xmlns:a16="http://schemas.microsoft.com/office/drawing/2014/main" val="979202476"/>
                  </a:ext>
                </a:extLst>
              </a:tr>
            </a:tbl>
          </a:graphicData>
        </a:graphic>
      </p:graphicFrame>
    </p:spTree>
    <p:extLst>
      <p:ext uri="{BB962C8B-B14F-4D97-AF65-F5344CB8AC3E}">
        <p14:creationId xmlns:p14="http://schemas.microsoft.com/office/powerpoint/2010/main" val="3083511114"/>
      </p:ext>
    </p:extLst>
  </p:cSld>
  <p:clrMapOvr>
    <a:masterClrMapping/>
  </p:clrMapOvr>
  <mc:AlternateContent xmlns:mc="http://schemas.openxmlformats.org/markup-compatibility/2006" xmlns:p14="http://schemas.microsoft.com/office/powerpoint/2010/main">
    <mc:Choice Requires="p14">
      <p:transition spd="slow" p14:dur="2000" advTm="179648"/>
    </mc:Choice>
    <mc:Fallback xmlns="">
      <p:transition spd="slow" advTm="1796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7EB1-0983-4705-5008-940E096E9A80}"/>
              </a:ext>
            </a:extLst>
          </p:cNvPr>
          <p:cNvSpPr>
            <a:spLocks noGrp="1"/>
          </p:cNvSpPr>
          <p:nvPr>
            <p:ph type="ctrTitle"/>
          </p:nvPr>
        </p:nvSpPr>
        <p:spPr>
          <a:xfrm>
            <a:off x="182778" y="1856442"/>
            <a:ext cx="3849196" cy="2387600"/>
          </a:xfrm>
        </p:spPr>
        <p:txBody>
          <a:bodyPr>
            <a:noAutofit/>
          </a:bodyPr>
          <a:lstStyle/>
          <a:p>
            <a:r>
              <a:rPr lang="en-GB" sz="2800" dirty="0">
                <a:solidFill>
                  <a:schemeClr val="bg1"/>
                </a:solidFill>
                <a:latin typeface="Arial" panose="020B0604020202020204" pitchFamily="34" charset="0"/>
                <a:cs typeface="Arial" panose="020B0604020202020204" pitchFamily="34" charset="0"/>
              </a:rPr>
              <a:t>Heads and Chairs Briefing</a:t>
            </a:r>
            <a:br>
              <a:rPr lang="en-GB" sz="2800" dirty="0">
                <a:solidFill>
                  <a:schemeClr val="bg1"/>
                </a:solidFill>
                <a:latin typeface="Arial" panose="020B0604020202020204" pitchFamily="34" charset="0"/>
                <a:cs typeface="Arial" panose="020B0604020202020204" pitchFamily="34" charset="0"/>
              </a:rPr>
            </a:br>
            <a:br>
              <a:rPr lang="en-GB" sz="2800" dirty="0">
                <a:solidFill>
                  <a:schemeClr val="bg1"/>
                </a:solidFill>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Update from Safeguarding Partnership </a:t>
            </a:r>
            <a:br>
              <a:rPr lang="en-GB" sz="2800" dirty="0">
                <a:solidFill>
                  <a:schemeClr val="bg1"/>
                </a:solidFill>
                <a:latin typeface="Arial" panose="020B0604020202020204" pitchFamily="34" charset="0"/>
                <a:cs typeface="Arial" panose="020B0604020202020204" pitchFamily="34" charset="0"/>
              </a:rPr>
            </a:br>
            <a:br>
              <a:rPr lang="en-GB" sz="2800" dirty="0">
                <a:solidFill>
                  <a:schemeClr val="bg1"/>
                </a:solidFill>
                <a:latin typeface="Arial" panose="020B0604020202020204" pitchFamily="34" charset="0"/>
                <a:cs typeface="Arial" panose="020B0604020202020204" pitchFamily="34" charset="0"/>
              </a:rPr>
            </a:br>
            <a:r>
              <a:rPr lang="en-GB" sz="2800" dirty="0">
                <a:solidFill>
                  <a:schemeClr val="bg1"/>
                </a:solidFill>
                <a:latin typeface="Arial" panose="020B0604020202020204" pitchFamily="34" charset="0"/>
                <a:cs typeface="Arial" panose="020B0604020202020204" pitchFamily="34" charset="0"/>
              </a:rPr>
              <a:t>26</a:t>
            </a:r>
            <a:r>
              <a:rPr lang="en-GB" sz="2800" baseline="30000" dirty="0">
                <a:solidFill>
                  <a:schemeClr val="bg1"/>
                </a:solidFill>
                <a:latin typeface="Arial" panose="020B0604020202020204" pitchFamily="34" charset="0"/>
                <a:cs typeface="Arial" panose="020B0604020202020204" pitchFamily="34" charset="0"/>
              </a:rPr>
              <a:t>th</a:t>
            </a:r>
            <a:r>
              <a:rPr lang="en-GB" sz="2800" dirty="0">
                <a:solidFill>
                  <a:schemeClr val="bg1"/>
                </a:solidFill>
                <a:latin typeface="Arial" panose="020B0604020202020204" pitchFamily="34" charset="0"/>
                <a:cs typeface="Arial" panose="020B0604020202020204" pitchFamily="34" charset="0"/>
              </a:rPr>
              <a:t> February 2026</a:t>
            </a:r>
          </a:p>
        </p:txBody>
      </p:sp>
      <p:pic>
        <p:nvPicPr>
          <p:cNvPr id="4" name="Picture 3">
            <a:extLst>
              <a:ext uri="{FF2B5EF4-FFF2-40B4-BE49-F238E27FC236}">
                <a16:creationId xmlns:a16="http://schemas.microsoft.com/office/drawing/2014/main" id="{DDFCD76E-D16C-77DE-9886-B31A08BE062D}"/>
              </a:ext>
            </a:extLst>
          </p:cNvPr>
          <p:cNvPicPr>
            <a:picLocks noChangeAspect="1"/>
          </p:cNvPicPr>
          <p:nvPr/>
        </p:nvPicPr>
        <p:blipFill>
          <a:blip r:embed="rId2"/>
          <a:srcRect l="2091" r="1" b="1"/>
          <a:stretch>
            <a:fillRect/>
          </a:stretch>
        </p:blipFill>
        <p:spPr>
          <a:xfrm>
            <a:off x="4031974" y="0"/>
            <a:ext cx="8160026" cy="6875809"/>
          </a:xfrm>
          <a:prstGeom prst="rect">
            <a:avLst/>
          </a:prstGeom>
        </p:spPr>
      </p:pic>
      <p:pic>
        <p:nvPicPr>
          <p:cNvPr id="1026" name="Picture 2" descr="Thames Valley Police force logo to 'create a strong identity'">
            <a:extLst>
              <a:ext uri="{FF2B5EF4-FFF2-40B4-BE49-F238E27FC236}">
                <a16:creationId xmlns:a16="http://schemas.microsoft.com/office/drawing/2014/main" id="{36342109-B6F8-A57E-4A59-0D718D6D40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84" t="4589" r="34059"/>
          <a:stretch>
            <a:fillRect/>
          </a:stretch>
        </p:blipFill>
        <p:spPr bwMode="auto">
          <a:xfrm>
            <a:off x="202976" y="5442865"/>
            <a:ext cx="874108" cy="1304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s from Oxfordshire County Council">
            <a:extLst>
              <a:ext uri="{FF2B5EF4-FFF2-40B4-BE49-F238E27FC236}">
                <a16:creationId xmlns:a16="http://schemas.microsoft.com/office/drawing/2014/main" id="{833CD430-370F-6F77-2BF1-CE6CEEF6B9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755" b="33671"/>
          <a:stretch>
            <a:fillRect/>
          </a:stretch>
        </p:blipFill>
        <p:spPr bwMode="auto">
          <a:xfrm>
            <a:off x="1171564" y="5442865"/>
            <a:ext cx="2668091" cy="651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088AD6E-A31A-12A6-E90A-55CA0978233D}"/>
              </a:ext>
            </a:extLst>
          </p:cNvPr>
          <p:cNvSpPr/>
          <p:nvPr/>
        </p:nvSpPr>
        <p:spPr>
          <a:xfrm>
            <a:off x="1161521" y="6164733"/>
            <a:ext cx="1816813" cy="5884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30" name="Picture 6" descr="Patient and Staff Surveys - Hanley Health Ltd">
            <a:extLst>
              <a:ext uri="{FF2B5EF4-FFF2-40B4-BE49-F238E27FC236}">
                <a16:creationId xmlns:a16="http://schemas.microsoft.com/office/drawing/2014/main" id="{C43D9EF5-6ED3-8775-1339-B8004C17903E}"/>
              </a:ext>
            </a:extLst>
          </p:cNvPr>
          <p:cNvPicPr>
            <a:picLocks noChangeAspect="1" noChangeArrowheads="1"/>
          </p:cNvPicPr>
          <p:nvPr/>
        </p:nvPicPr>
        <p:blipFill>
          <a:blip r:embed="rId5">
            <a:alphaModFix/>
            <a:extLst>
              <a:ext uri="{28A0092B-C50C-407E-A947-70E740481C1C}">
                <a14:useLocalDpi xmlns:a14="http://schemas.microsoft.com/office/drawing/2010/main" val="0"/>
              </a:ext>
            </a:extLst>
          </a:blip>
          <a:srcRect/>
          <a:stretch>
            <a:fillRect/>
          </a:stretch>
        </p:blipFill>
        <p:spPr bwMode="auto">
          <a:xfrm>
            <a:off x="1199699" y="6164733"/>
            <a:ext cx="1765231" cy="5884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outh Central Probation Service | LinkedIn">
            <a:extLst>
              <a:ext uri="{FF2B5EF4-FFF2-40B4-BE49-F238E27FC236}">
                <a16:creationId xmlns:a16="http://schemas.microsoft.com/office/drawing/2014/main" id="{0C7ABC6E-7EAF-2057-7EC6-82335A982B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947" b="17789"/>
          <a:stretch>
            <a:fillRect/>
          </a:stretch>
        </p:blipFill>
        <p:spPr bwMode="auto">
          <a:xfrm>
            <a:off x="3022208" y="6208542"/>
            <a:ext cx="817448" cy="500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1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43E7DC-5101-4E7C-ADB5-596311F53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1B8BCA7A-6464-4C53-A572-89B2B3C2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0976177 w 12192000"/>
              <a:gd name="connsiteY3" fmla="*/ 6858000 h 6858000"/>
              <a:gd name="connsiteX4" fmla="*/ 10997120 w 12192000"/>
              <a:gd name="connsiteY4" fmla="*/ 6851980 h 6858000"/>
              <a:gd name="connsiteX5" fmla="*/ 12094512 w 12192000"/>
              <a:gd name="connsiteY5" fmla="*/ 6315404 h 6858000"/>
              <a:gd name="connsiteX6" fmla="*/ 12191999 w 12192000"/>
              <a:gd name="connsiteY6" fmla="*/ 6239611 h 6858000"/>
              <a:gd name="connsiteX7" fmla="*/ 12191999 w 12192000"/>
              <a:gd name="connsiteY7" fmla="*/ 1104399 h 6858000"/>
              <a:gd name="connsiteX8" fmla="*/ 11979198 w 12192000"/>
              <a:gd name="connsiteY8" fmla="*/ 1051011 h 6858000"/>
              <a:gd name="connsiteX9" fmla="*/ 11742378 w 12192000"/>
              <a:gd name="connsiteY9" fmla="*/ 986227 h 6858000"/>
              <a:gd name="connsiteX10" fmla="*/ 12063968 w 12192000"/>
              <a:gd name="connsiteY10" fmla="*/ 729780 h 6858000"/>
              <a:gd name="connsiteX11" fmla="*/ 11572835 w 12192000"/>
              <a:gd name="connsiteY11" fmla="*/ 670151 h 6858000"/>
              <a:gd name="connsiteX12" fmla="*/ 11524844 w 12192000"/>
              <a:gd name="connsiteY12" fmla="*/ 671946 h 6858000"/>
              <a:gd name="connsiteX13" fmla="*/ 10560518 w 12192000"/>
              <a:gd name="connsiteY13" fmla="*/ 632492 h 6858000"/>
              <a:gd name="connsiteX14" fmla="*/ 9178169 w 12192000"/>
              <a:gd name="connsiteY14" fmla="*/ 501577 h 6858000"/>
              <a:gd name="connsiteX15" fmla="*/ 8033984 w 12192000"/>
              <a:gd name="connsiteY15" fmla="*/ 423121 h 6858000"/>
              <a:gd name="connsiteX16" fmla="*/ 6815795 w 12192000"/>
              <a:gd name="connsiteY16" fmla="*/ 270688 h 6858000"/>
              <a:gd name="connsiteX17" fmla="*/ 6757489 w 12192000"/>
              <a:gd name="connsiteY17" fmla="*/ 260880 h 6858000"/>
              <a:gd name="connsiteX18" fmla="*/ 6703217 w 12192000"/>
              <a:gd name="connsiteY18" fmla="*/ 290416 h 6858000"/>
              <a:gd name="connsiteX19" fmla="*/ 7005521 w 12192000"/>
              <a:gd name="connsiteY19" fmla="*/ 401154 h 6858000"/>
              <a:gd name="connsiteX20" fmla="*/ 6532779 w 12192000"/>
              <a:gd name="connsiteY20" fmla="*/ 342871 h 6858000"/>
              <a:gd name="connsiteX21" fmla="*/ 6524704 w 12192000"/>
              <a:gd name="connsiteY21" fmla="*/ 380529 h 6858000"/>
              <a:gd name="connsiteX22" fmla="*/ 7061587 w 12192000"/>
              <a:gd name="connsiteY22" fmla="*/ 523098 h 6858000"/>
              <a:gd name="connsiteX23" fmla="*/ 7013594 w 12192000"/>
              <a:gd name="connsiteY23" fmla="*/ 545070 h 6858000"/>
              <a:gd name="connsiteX24" fmla="*/ 6728335 w 12192000"/>
              <a:gd name="connsiteY24" fmla="*/ 489924 h 6858000"/>
              <a:gd name="connsiteX25" fmla="*/ 6670923 w 12192000"/>
              <a:gd name="connsiteY25" fmla="*/ 504270 h 6858000"/>
              <a:gd name="connsiteX26" fmla="*/ 6699180 w 12192000"/>
              <a:gd name="connsiteY26" fmla="*/ 571069 h 6858000"/>
              <a:gd name="connsiteX27" fmla="*/ 6822972 w 12192000"/>
              <a:gd name="connsiteY27" fmla="*/ 597073 h 6858000"/>
              <a:gd name="connsiteX28" fmla="*/ 7015839 w 12192000"/>
              <a:gd name="connsiteY28" fmla="*/ 753992 h 6858000"/>
              <a:gd name="connsiteX29" fmla="*/ 6723848 w 12192000"/>
              <a:gd name="connsiteY29" fmla="*/ 735160 h 6858000"/>
              <a:gd name="connsiteX30" fmla="*/ 6672268 w 12192000"/>
              <a:gd name="connsiteY30" fmla="*/ 773268 h 6858000"/>
              <a:gd name="connsiteX31" fmla="*/ 6652532 w 12192000"/>
              <a:gd name="connsiteY31" fmla="*/ 822585 h 6858000"/>
              <a:gd name="connsiteX32" fmla="*/ 6539505 w 12192000"/>
              <a:gd name="connsiteY32" fmla="*/ 863382 h 6858000"/>
              <a:gd name="connsiteX33" fmla="*/ 6717122 w 12192000"/>
              <a:gd name="connsiteY33" fmla="*/ 909114 h 6858000"/>
              <a:gd name="connsiteX34" fmla="*/ 6527397 w 12192000"/>
              <a:gd name="connsiteY34" fmla="*/ 909114 h 6858000"/>
              <a:gd name="connsiteX35" fmla="*/ 6309411 w 12192000"/>
              <a:gd name="connsiteY35" fmla="*/ 877731 h 6858000"/>
              <a:gd name="connsiteX36" fmla="*/ 6077077 w 12192000"/>
              <a:gd name="connsiteY36" fmla="*/ 887593 h 6858000"/>
              <a:gd name="connsiteX37" fmla="*/ 6076642 w 12192000"/>
              <a:gd name="connsiteY37" fmla="*/ 887537 h 6858000"/>
              <a:gd name="connsiteX38" fmla="*/ 6032390 w 12192000"/>
              <a:gd name="connsiteY38" fmla="*/ 898600 h 6858000"/>
              <a:gd name="connsiteX39" fmla="*/ 6008536 w 12192000"/>
              <a:gd name="connsiteY39" fmla="*/ 914503 h 6858000"/>
              <a:gd name="connsiteX40" fmla="*/ 5944926 w 12192000"/>
              <a:gd name="connsiteY40" fmla="*/ 922454 h 6858000"/>
              <a:gd name="connsiteX41" fmla="*/ 5929023 w 12192000"/>
              <a:gd name="connsiteY41" fmla="*/ 954259 h 6858000"/>
              <a:gd name="connsiteX42" fmla="*/ 5938641 w 12192000"/>
              <a:gd name="connsiteY42" fmla="*/ 983356 h 6858000"/>
              <a:gd name="connsiteX43" fmla="*/ 5941380 w 12192000"/>
              <a:gd name="connsiteY43" fmla="*/ 994243 h 6858000"/>
              <a:gd name="connsiteX44" fmla="*/ 6022639 w 12192000"/>
              <a:gd name="connsiteY44" fmla="*/ 1012399 h 6858000"/>
              <a:gd name="connsiteX45" fmla="*/ 6620687 w 12192000"/>
              <a:gd name="connsiteY45" fmla="*/ 1222947 h 6858000"/>
              <a:gd name="connsiteX46" fmla="*/ 6557895 w 12192000"/>
              <a:gd name="connsiteY46" fmla="*/ 1308577 h 6858000"/>
              <a:gd name="connsiteX47" fmla="*/ 6815348 w 12192000"/>
              <a:gd name="connsiteY47" fmla="*/ 1401831 h 6858000"/>
              <a:gd name="connsiteX48" fmla="*/ 6878591 w 12192000"/>
              <a:gd name="connsiteY48" fmla="*/ 1494187 h 6858000"/>
              <a:gd name="connsiteX49" fmla="*/ 6799202 w 12192000"/>
              <a:gd name="connsiteY49" fmla="*/ 1486118 h 6858000"/>
              <a:gd name="connsiteX50" fmla="*/ 6731027 w 12192000"/>
              <a:gd name="connsiteY50" fmla="*/ 1503602 h 6858000"/>
              <a:gd name="connsiteX51" fmla="*/ 6759282 w 12192000"/>
              <a:gd name="connsiteY51" fmla="*/ 1621067 h 6858000"/>
              <a:gd name="connsiteX52" fmla="*/ 7123035 w 12192000"/>
              <a:gd name="connsiteY52" fmla="*/ 1772603 h 6858000"/>
              <a:gd name="connsiteX53" fmla="*/ 7155777 w 12192000"/>
              <a:gd name="connsiteY53" fmla="*/ 1821919 h 6858000"/>
              <a:gd name="connsiteX54" fmla="*/ 7112270 w 12192000"/>
              <a:gd name="connsiteY54" fmla="*/ 1856890 h 6858000"/>
              <a:gd name="connsiteX55" fmla="*/ 6994755 w 12192000"/>
              <a:gd name="connsiteY55" fmla="*/ 1874821 h 6858000"/>
              <a:gd name="connsiteX56" fmla="*/ 7159364 w 12192000"/>
              <a:gd name="connsiteY56" fmla="*/ 2042948 h 6858000"/>
              <a:gd name="connsiteX57" fmla="*/ 7219467 w 12192000"/>
              <a:gd name="connsiteY57" fmla="*/ 2089573 h 6858000"/>
              <a:gd name="connsiteX58" fmla="*/ 7322179 w 12192000"/>
              <a:gd name="connsiteY58" fmla="*/ 2161756 h 6858000"/>
              <a:gd name="connsiteX59" fmla="*/ 7323974 w 12192000"/>
              <a:gd name="connsiteY59" fmla="*/ 2183724 h 6858000"/>
              <a:gd name="connsiteX60" fmla="*/ 7184034 w 12192000"/>
              <a:gd name="connsiteY60" fmla="*/ 2261285 h 6858000"/>
              <a:gd name="connsiteX61" fmla="*/ 6931516 w 12192000"/>
              <a:gd name="connsiteY61" fmla="*/ 2240212 h 6858000"/>
              <a:gd name="connsiteX62" fmla="*/ 7304686 w 12192000"/>
              <a:gd name="connsiteY62" fmla="*/ 2355883 h 6858000"/>
              <a:gd name="connsiteX63" fmla="*/ 6096813 w 12192000"/>
              <a:gd name="connsiteY63" fmla="*/ 2080160 h 6858000"/>
              <a:gd name="connsiteX64" fmla="*/ 6173959 w 12192000"/>
              <a:gd name="connsiteY64" fmla="*/ 2152340 h 6858000"/>
              <a:gd name="connsiteX65" fmla="*/ 6596469 w 12192000"/>
              <a:gd name="connsiteY65" fmla="*/ 2342432 h 6858000"/>
              <a:gd name="connsiteX66" fmla="*/ 6716224 w 12192000"/>
              <a:gd name="connsiteY66" fmla="*/ 2461690 h 6858000"/>
              <a:gd name="connsiteX67" fmla="*/ 6841810 w 12192000"/>
              <a:gd name="connsiteY67" fmla="*/ 2527594 h 6858000"/>
              <a:gd name="connsiteX68" fmla="*/ 7018080 w 12192000"/>
              <a:gd name="connsiteY68" fmla="*/ 2526249 h 6858000"/>
              <a:gd name="connsiteX69" fmla="*/ 7143217 w 12192000"/>
              <a:gd name="connsiteY69" fmla="*/ 2627573 h 6858000"/>
              <a:gd name="connsiteX70" fmla="*/ 7012697 w 12192000"/>
              <a:gd name="connsiteY70" fmla="*/ 2649094 h 6858000"/>
              <a:gd name="connsiteX71" fmla="*/ 6859752 w 12192000"/>
              <a:gd name="connsiteY71" fmla="*/ 2632505 h 6858000"/>
              <a:gd name="connsiteX72" fmla="*/ 6529636 w 12192000"/>
              <a:gd name="connsiteY72" fmla="*/ 2637883 h 6858000"/>
              <a:gd name="connsiteX73" fmla="*/ 6340360 w 12192000"/>
              <a:gd name="connsiteY73" fmla="*/ 2657610 h 6858000"/>
              <a:gd name="connsiteX74" fmla="*/ 5905294 w 12192000"/>
              <a:gd name="connsiteY74" fmla="*/ 2623984 h 6858000"/>
              <a:gd name="connsiteX75" fmla="*/ 5930860 w 12192000"/>
              <a:gd name="connsiteY75" fmla="*/ 2710066 h 6858000"/>
              <a:gd name="connsiteX76" fmla="*/ 5914710 w 12192000"/>
              <a:gd name="connsiteY76" fmla="*/ 2784935 h 6858000"/>
              <a:gd name="connsiteX77" fmla="*/ 5908433 w 12192000"/>
              <a:gd name="connsiteY77" fmla="*/ 2947683 h 6858000"/>
              <a:gd name="connsiteX78" fmla="*/ 5912470 w 12192000"/>
              <a:gd name="connsiteY78" fmla="*/ 2974134 h 6858000"/>
              <a:gd name="connsiteX79" fmla="*/ 5815141 w 12192000"/>
              <a:gd name="connsiteY79" fmla="*/ 2991171 h 6858000"/>
              <a:gd name="connsiteX80" fmla="*/ 6395082 w 12192000"/>
              <a:gd name="connsiteY80" fmla="*/ 3329661 h 6858000"/>
              <a:gd name="connsiteX81" fmla="*/ 6007557 w 12192000"/>
              <a:gd name="connsiteY81" fmla="*/ 3243581 h 6858000"/>
              <a:gd name="connsiteX82" fmla="*/ 5955079 w 12192000"/>
              <a:gd name="connsiteY82" fmla="*/ 3385704 h 6858000"/>
              <a:gd name="connsiteX83" fmla="*/ 6137180 w 12192000"/>
              <a:gd name="connsiteY83" fmla="*/ 3512133 h 6858000"/>
              <a:gd name="connsiteX84" fmla="*/ 6204457 w 12192000"/>
              <a:gd name="connsiteY84" fmla="*/ 3762302 h 6858000"/>
              <a:gd name="connsiteX85" fmla="*/ 6171716 w 12192000"/>
              <a:gd name="connsiteY85" fmla="*/ 3990952 h 6858000"/>
              <a:gd name="connsiteX86" fmla="*/ 6093674 w 12192000"/>
              <a:gd name="connsiteY86" fmla="*/ 4063580 h 6858000"/>
              <a:gd name="connsiteX87" fmla="*/ 5980645 w 12192000"/>
              <a:gd name="connsiteY87" fmla="*/ 4194045 h 6858000"/>
              <a:gd name="connsiteX88" fmla="*/ 5910676 w 12192000"/>
              <a:gd name="connsiteY88" fmla="*/ 4274743 h 6858000"/>
              <a:gd name="connsiteX89" fmla="*/ 5667577 w 12192000"/>
              <a:gd name="connsiteY89" fmla="*/ 4243362 h 6858000"/>
              <a:gd name="connsiteX90" fmla="*/ 5991859 w 12192000"/>
              <a:gd name="connsiteY90" fmla="*/ 4448252 h 6858000"/>
              <a:gd name="connsiteX91" fmla="*/ 5729024 w 12192000"/>
              <a:gd name="connsiteY91" fmla="*/ 4422695 h 6858000"/>
              <a:gd name="connsiteX92" fmla="*/ 5643357 w 12192000"/>
              <a:gd name="connsiteY92" fmla="*/ 4437041 h 6858000"/>
              <a:gd name="connsiteX93" fmla="*/ 5692243 w 12192000"/>
              <a:gd name="connsiteY93" fmla="*/ 4503395 h 6858000"/>
              <a:gd name="connsiteX94" fmla="*/ 5885111 w 12192000"/>
              <a:gd name="connsiteY94" fmla="*/ 4615926 h 6858000"/>
              <a:gd name="connsiteX95" fmla="*/ 6282503 w 12192000"/>
              <a:gd name="connsiteY95" fmla="*/ 4920793 h 6858000"/>
              <a:gd name="connsiteX96" fmla="*/ 5897668 w 12192000"/>
              <a:gd name="connsiteY96" fmla="*/ 4780915 h 6858000"/>
              <a:gd name="connsiteX97" fmla="*/ 6303132 w 12192000"/>
              <a:gd name="connsiteY97" fmla="*/ 5094297 h 6858000"/>
              <a:gd name="connsiteX98" fmla="*/ 6393287 w 12192000"/>
              <a:gd name="connsiteY98" fmla="*/ 5198310 h 6858000"/>
              <a:gd name="connsiteX99" fmla="*/ 6575386 w 12192000"/>
              <a:gd name="connsiteY99" fmla="*/ 5456548 h 6858000"/>
              <a:gd name="connsiteX100" fmla="*/ 6566415 w 12192000"/>
              <a:gd name="connsiteY100" fmla="*/ 5485690 h 6858000"/>
              <a:gd name="connsiteX101" fmla="*/ 6356059 w 12192000"/>
              <a:gd name="connsiteY101" fmla="*/ 5443995 h 6858000"/>
              <a:gd name="connsiteX102" fmla="*/ 6628762 w 12192000"/>
              <a:gd name="connsiteY102" fmla="*/ 5660990 h 6858000"/>
              <a:gd name="connsiteX103" fmla="*/ 6910436 w 12192000"/>
              <a:gd name="connsiteY103" fmla="*/ 5827767 h 6858000"/>
              <a:gd name="connsiteX104" fmla="*/ 6710393 w 12192000"/>
              <a:gd name="connsiteY104" fmla="*/ 5802214 h 6858000"/>
              <a:gd name="connsiteX105" fmla="*/ 6435448 w 12192000"/>
              <a:gd name="connsiteY105" fmla="*/ 5706719 h 6858000"/>
              <a:gd name="connsiteX106" fmla="*/ 6339913 w 12192000"/>
              <a:gd name="connsiteY106" fmla="*/ 5742586 h 6858000"/>
              <a:gd name="connsiteX107" fmla="*/ 6600503 w 12192000"/>
              <a:gd name="connsiteY107" fmla="*/ 5900398 h 6858000"/>
              <a:gd name="connsiteX108" fmla="*/ 6749863 w 12192000"/>
              <a:gd name="connsiteY108" fmla="*/ 5973478 h 6858000"/>
              <a:gd name="connsiteX109" fmla="*/ 6809515 w 12192000"/>
              <a:gd name="connsiteY109" fmla="*/ 6029519 h 6858000"/>
              <a:gd name="connsiteX110" fmla="*/ 6979954 w 12192000"/>
              <a:gd name="connsiteY110" fmla="*/ 6229474 h 6858000"/>
              <a:gd name="connsiteX111" fmla="*/ 7480509 w 12192000"/>
              <a:gd name="connsiteY111" fmla="*/ 6447812 h 6858000"/>
              <a:gd name="connsiteX112" fmla="*/ 7948764 w 12192000"/>
              <a:gd name="connsiteY112" fmla="*/ 6719056 h 6858000"/>
              <a:gd name="connsiteX113" fmla="*/ 8221244 w 12192000"/>
              <a:gd name="connsiteY113" fmla="*/ 6848868 h 6858000"/>
              <a:gd name="connsiteX114" fmla="*/ 8242921 w 12192000"/>
              <a:gd name="connsiteY114" fmla="*/ 6858000 h 6858000"/>
              <a:gd name="connsiteX115" fmla="*/ 0 w 12192000"/>
              <a:gd name="connsiteY1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2192000" h="6858000">
                <a:moveTo>
                  <a:pt x="0" y="0"/>
                </a:moveTo>
                <a:lnTo>
                  <a:pt x="12192000" y="0"/>
                </a:lnTo>
                <a:lnTo>
                  <a:pt x="12192000" y="6858000"/>
                </a:lnTo>
                <a:lnTo>
                  <a:pt x="10976177" y="6858000"/>
                </a:lnTo>
                <a:lnTo>
                  <a:pt x="10997120" y="6851980"/>
                </a:lnTo>
                <a:cubicBezTo>
                  <a:pt x="11372760" y="6734361"/>
                  <a:pt x="11757137" y="6563389"/>
                  <a:pt x="12094512" y="6315404"/>
                </a:cubicBezTo>
                <a:lnTo>
                  <a:pt x="12191999" y="6239611"/>
                </a:lnTo>
                <a:lnTo>
                  <a:pt x="12191999" y="1104399"/>
                </a:lnTo>
                <a:lnTo>
                  <a:pt x="11979198" y="1051011"/>
                </a:lnTo>
                <a:cubicBezTo>
                  <a:pt x="11902836" y="1030275"/>
                  <a:pt x="11824681" y="1008195"/>
                  <a:pt x="11742378" y="986227"/>
                </a:cubicBezTo>
                <a:cubicBezTo>
                  <a:pt x="11843295" y="875936"/>
                  <a:pt x="12022257" y="888939"/>
                  <a:pt x="12063968" y="729780"/>
                </a:cubicBezTo>
                <a:cubicBezTo>
                  <a:pt x="11901155" y="688534"/>
                  <a:pt x="11729822" y="735611"/>
                  <a:pt x="11572835" y="670151"/>
                </a:cubicBezTo>
                <a:cubicBezTo>
                  <a:pt x="11559381" y="664325"/>
                  <a:pt x="11540990" y="670151"/>
                  <a:pt x="11524844" y="671946"/>
                </a:cubicBezTo>
                <a:cubicBezTo>
                  <a:pt x="11201459" y="706916"/>
                  <a:pt x="10879418" y="676432"/>
                  <a:pt x="10560518" y="632492"/>
                </a:cubicBezTo>
                <a:cubicBezTo>
                  <a:pt x="10101230" y="569728"/>
                  <a:pt x="9640146" y="529825"/>
                  <a:pt x="9178169" y="501577"/>
                </a:cubicBezTo>
                <a:cubicBezTo>
                  <a:pt x="8796475" y="478266"/>
                  <a:pt x="8413886" y="467955"/>
                  <a:pt x="8033984" y="423121"/>
                </a:cubicBezTo>
                <a:cubicBezTo>
                  <a:pt x="7627624" y="375150"/>
                  <a:pt x="7221712" y="320901"/>
                  <a:pt x="6815795" y="270688"/>
                </a:cubicBezTo>
                <a:cubicBezTo>
                  <a:pt x="6797407" y="268446"/>
                  <a:pt x="6777110" y="261384"/>
                  <a:pt x="6757489" y="260880"/>
                </a:cubicBezTo>
                <a:cubicBezTo>
                  <a:pt x="6737867" y="260376"/>
                  <a:pt x="6718916" y="266430"/>
                  <a:pt x="6703217" y="290416"/>
                </a:cubicBezTo>
                <a:cubicBezTo>
                  <a:pt x="6786642" y="353629"/>
                  <a:pt x="6892941" y="329867"/>
                  <a:pt x="7005521" y="401154"/>
                </a:cubicBezTo>
                <a:cubicBezTo>
                  <a:pt x="6822525" y="378735"/>
                  <a:pt x="6677649" y="360801"/>
                  <a:pt x="6532779" y="342871"/>
                </a:cubicBezTo>
                <a:cubicBezTo>
                  <a:pt x="6530087" y="355424"/>
                  <a:pt x="6527397" y="367976"/>
                  <a:pt x="6524704" y="380529"/>
                </a:cubicBezTo>
                <a:cubicBezTo>
                  <a:pt x="6709945" y="406980"/>
                  <a:pt x="6881280" y="475126"/>
                  <a:pt x="7061587" y="523098"/>
                </a:cubicBezTo>
                <a:cubicBezTo>
                  <a:pt x="7044990" y="552691"/>
                  <a:pt x="7028398" y="546862"/>
                  <a:pt x="7013594" y="545070"/>
                </a:cubicBezTo>
                <a:cubicBezTo>
                  <a:pt x="6917162" y="533412"/>
                  <a:pt x="6820730" y="521755"/>
                  <a:pt x="6728335" y="489924"/>
                </a:cubicBezTo>
                <a:cubicBezTo>
                  <a:pt x="6707702" y="482748"/>
                  <a:pt x="6682583" y="482748"/>
                  <a:pt x="6670923" y="504270"/>
                </a:cubicBezTo>
                <a:cubicBezTo>
                  <a:pt x="6654326" y="534757"/>
                  <a:pt x="6678097" y="554484"/>
                  <a:pt x="6699180" y="571069"/>
                </a:cubicBezTo>
                <a:cubicBezTo>
                  <a:pt x="6735959" y="599764"/>
                  <a:pt x="6780362" y="591695"/>
                  <a:pt x="6822972" y="597073"/>
                </a:cubicBezTo>
                <a:cubicBezTo>
                  <a:pt x="6936448" y="610972"/>
                  <a:pt x="6990720" y="654460"/>
                  <a:pt x="7015839" y="753992"/>
                </a:cubicBezTo>
                <a:cubicBezTo>
                  <a:pt x="6916264" y="713640"/>
                  <a:pt x="6820280" y="763407"/>
                  <a:pt x="6723848" y="735160"/>
                </a:cubicBezTo>
                <a:cubicBezTo>
                  <a:pt x="6698731" y="727988"/>
                  <a:pt x="6658813" y="738747"/>
                  <a:pt x="6672268" y="773268"/>
                </a:cubicBezTo>
                <a:cubicBezTo>
                  <a:pt x="6684828" y="805550"/>
                  <a:pt x="6726540" y="828861"/>
                  <a:pt x="6652532" y="822585"/>
                </a:cubicBezTo>
                <a:cubicBezTo>
                  <a:pt x="6599609" y="818101"/>
                  <a:pt x="6495999" y="854418"/>
                  <a:pt x="6539505" y="863382"/>
                </a:cubicBezTo>
                <a:cubicBezTo>
                  <a:pt x="6594225" y="874593"/>
                  <a:pt x="6647600" y="890733"/>
                  <a:pt x="6717122" y="909114"/>
                </a:cubicBezTo>
                <a:cubicBezTo>
                  <a:pt x="6640423" y="939151"/>
                  <a:pt x="6585254" y="932874"/>
                  <a:pt x="6527397" y="909114"/>
                </a:cubicBezTo>
                <a:cubicBezTo>
                  <a:pt x="6457427" y="880419"/>
                  <a:pt x="6366375" y="845451"/>
                  <a:pt x="6309411" y="877731"/>
                </a:cubicBezTo>
                <a:cubicBezTo>
                  <a:pt x="6224192" y="926151"/>
                  <a:pt x="6153325" y="895663"/>
                  <a:pt x="6077077" y="887593"/>
                </a:cubicBezTo>
                <a:lnTo>
                  <a:pt x="6076642" y="887537"/>
                </a:lnTo>
                <a:lnTo>
                  <a:pt x="6032390" y="898600"/>
                </a:lnTo>
                <a:cubicBezTo>
                  <a:pt x="6023409" y="901866"/>
                  <a:pt x="6017756" y="911989"/>
                  <a:pt x="6008536" y="914503"/>
                </a:cubicBezTo>
                <a:cubicBezTo>
                  <a:pt x="5987921" y="920125"/>
                  <a:pt x="5964038" y="912898"/>
                  <a:pt x="5944926" y="922454"/>
                </a:cubicBezTo>
                <a:cubicBezTo>
                  <a:pt x="5934324" y="927755"/>
                  <a:pt x="5934324" y="943657"/>
                  <a:pt x="5929023" y="954259"/>
                </a:cubicBezTo>
                <a:cubicBezTo>
                  <a:pt x="5933305" y="967105"/>
                  <a:pt x="5936344" y="975942"/>
                  <a:pt x="5938641" y="983356"/>
                </a:cubicBezTo>
                <a:lnTo>
                  <a:pt x="5941380" y="994243"/>
                </a:lnTo>
                <a:lnTo>
                  <a:pt x="6022639" y="1012399"/>
                </a:lnTo>
                <a:cubicBezTo>
                  <a:pt x="6231931" y="1059643"/>
                  <a:pt x="6435672" y="1112210"/>
                  <a:pt x="6620687" y="1222947"/>
                </a:cubicBezTo>
                <a:cubicBezTo>
                  <a:pt x="6604990" y="1244018"/>
                  <a:pt x="6525153" y="1304094"/>
                  <a:pt x="6557895" y="1308577"/>
                </a:cubicBezTo>
                <a:cubicBezTo>
                  <a:pt x="6649842" y="1321581"/>
                  <a:pt x="6731472" y="1365517"/>
                  <a:pt x="6815348" y="1401831"/>
                </a:cubicBezTo>
                <a:cubicBezTo>
                  <a:pt x="6851679" y="1417523"/>
                  <a:pt x="6895633" y="1438147"/>
                  <a:pt x="6878591" y="1494187"/>
                </a:cubicBezTo>
                <a:cubicBezTo>
                  <a:pt x="6847640" y="1509878"/>
                  <a:pt x="6824766" y="1487911"/>
                  <a:pt x="6799202" y="1486118"/>
                </a:cubicBezTo>
                <a:cubicBezTo>
                  <a:pt x="6773186" y="1484326"/>
                  <a:pt x="6714877" y="1495981"/>
                  <a:pt x="6731027" y="1503602"/>
                </a:cubicBezTo>
                <a:cubicBezTo>
                  <a:pt x="6804583" y="1538124"/>
                  <a:pt x="6672268" y="1621067"/>
                  <a:pt x="6759282" y="1621067"/>
                </a:cubicBezTo>
                <a:cubicBezTo>
                  <a:pt x="6905053" y="1621514"/>
                  <a:pt x="6982647" y="1768566"/>
                  <a:pt x="7123035" y="1772603"/>
                </a:cubicBezTo>
                <a:cubicBezTo>
                  <a:pt x="7145459" y="1773049"/>
                  <a:pt x="7156224" y="1799053"/>
                  <a:pt x="7155777" y="1821919"/>
                </a:cubicBezTo>
                <a:cubicBezTo>
                  <a:pt x="7155777" y="1849268"/>
                  <a:pt x="7135144" y="1854199"/>
                  <a:pt x="7112270" y="1856890"/>
                </a:cubicBezTo>
                <a:cubicBezTo>
                  <a:pt x="7077284" y="1860923"/>
                  <a:pt x="7040954" y="1821919"/>
                  <a:pt x="6994755" y="1874821"/>
                </a:cubicBezTo>
                <a:cubicBezTo>
                  <a:pt x="7077735" y="1905755"/>
                  <a:pt x="7160709" y="1936693"/>
                  <a:pt x="7159364" y="2042948"/>
                </a:cubicBezTo>
                <a:cubicBezTo>
                  <a:pt x="7158916" y="2071638"/>
                  <a:pt x="7193452" y="2082399"/>
                  <a:pt x="7219467" y="2089573"/>
                </a:cubicBezTo>
                <a:cubicBezTo>
                  <a:pt x="7262526" y="2101231"/>
                  <a:pt x="7298853" y="2121854"/>
                  <a:pt x="7322179" y="2161756"/>
                </a:cubicBezTo>
                <a:cubicBezTo>
                  <a:pt x="7321730" y="2169378"/>
                  <a:pt x="7321281" y="2177446"/>
                  <a:pt x="7323974" y="2183724"/>
                </a:cubicBezTo>
                <a:cubicBezTo>
                  <a:pt x="7316349" y="2280115"/>
                  <a:pt x="7253555" y="2277424"/>
                  <a:pt x="7184034" y="2261285"/>
                </a:cubicBezTo>
                <a:cubicBezTo>
                  <a:pt x="7101058" y="2241558"/>
                  <a:pt x="7018978" y="2205691"/>
                  <a:pt x="6931516" y="2240212"/>
                </a:cubicBezTo>
                <a:cubicBezTo>
                  <a:pt x="7054861" y="2286391"/>
                  <a:pt x="7188967" y="2289976"/>
                  <a:pt x="7304686" y="2355883"/>
                </a:cubicBezTo>
                <a:cubicBezTo>
                  <a:pt x="6881280" y="2367989"/>
                  <a:pt x="6507211" y="2159959"/>
                  <a:pt x="6096813" y="2080160"/>
                </a:cubicBezTo>
                <a:cubicBezTo>
                  <a:pt x="6110718" y="2133508"/>
                  <a:pt x="6143907" y="2144268"/>
                  <a:pt x="6173959" y="2152340"/>
                </a:cubicBezTo>
                <a:cubicBezTo>
                  <a:pt x="6325561" y="2192691"/>
                  <a:pt x="6458320" y="2272943"/>
                  <a:pt x="6596469" y="2342432"/>
                </a:cubicBezTo>
                <a:cubicBezTo>
                  <a:pt x="6653429" y="2371125"/>
                  <a:pt x="6694695" y="2399820"/>
                  <a:pt x="6716224" y="2461690"/>
                </a:cubicBezTo>
                <a:cubicBezTo>
                  <a:pt x="6735511" y="2517732"/>
                  <a:pt x="6772739" y="2543736"/>
                  <a:pt x="6841810" y="2527594"/>
                </a:cubicBezTo>
                <a:cubicBezTo>
                  <a:pt x="6897875" y="2514144"/>
                  <a:pt x="6959322" y="2521317"/>
                  <a:pt x="7018080" y="2526249"/>
                </a:cubicBezTo>
                <a:cubicBezTo>
                  <a:pt x="7085808" y="2531629"/>
                  <a:pt x="7161607" y="2594845"/>
                  <a:pt x="7143217" y="2627573"/>
                </a:cubicBezTo>
                <a:cubicBezTo>
                  <a:pt x="7111823" y="2683166"/>
                  <a:pt x="7059345" y="2655370"/>
                  <a:pt x="7012697" y="2649094"/>
                </a:cubicBezTo>
                <a:cubicBezTo>
                  <a:pt x="6959771" y="2641473"/>
                  <a:pt x="6861547" y="2625779"/>
                  <a:pt x="6859752" y="2632505"/>
                </a:cubicBezTo>
                <a:cubicBezTo>
                  <a:pt x="6825212" y="2771936"/>
                  <a:pt x="6582114" y="2650439"/>
                  <a:pt x="6529636" y="2637883"/>
                </a:cubicBezTo>
                <a:cubicBezTo>
                  <a:pt x="6464154" y="2622192"/>
                  <a:pt x="6402705" y="2650887"/>
                  <a:pt x="6340360" y="2657610"/>
                </a:cubicBezTo>
                <a:cubicBezTo>
                  <a:pt x="6284743" y="2663887"/>
                  <a:pt x="5970330" y="2683166"/>
                  <a:pt x="5905294" y="2623984"/>
                </a:cubicBezTo>
                <a:cubicBezTo>
                  <a:pt x="5896322" y="2670163"/>
                  <a:pt x="5915159" y="2688993"/>
                  <a:pt x="5930860" y="2710066"/>
                </a:cubicBezTo>
                <a:cubicBezTo>
                  <a:pt x="5952838" y="2740102"/>
                  <a:pt x="5956426" y="2761175"/>
                  <a:pt x="5914710" y="2784935"/>
                </a:cubicBezTo>
                <a:cubicBezTo>
                  <a:pt x="5795853" y="2853086"/>
                  <a:pt x="5797649" y="2855325"/>
                  <a:pt x="5908433" y="2947683"/>
                </a:cubicBezTo>
                <a:cubicBezTo>
                  <a:pt x="5913818" y="2951715"/>
                  <a:pt x="5911572" y="2965167"/>
                  <a:pt x="5912470" y="2974134"/>
                </a:cubicBezTo>
                <a:cubicBezTo>
                  <a:pt x="5883316" y="2988480"/>
                  <a:pt x="5849228" y="2952613"/>
                  <a:pt x="5815141" y="2991171"/>
                </a:cubicBezTo>
                <a:cubicBezTo>
                  <a:pt x="5963601" y="3160638"/>
                  <a:pt x="6190105" y="3202332"/>
                  <a:pt x="6395082" y="3329661"/>
                </a:cubicBezTo>
                <a:cubicBezTo>
                  <a:pt x="6229127" y="3371803"/>
                  <a:pt x="6129555" y="3224751"/>
                  <a:pt x="6007557" y="3243581"/>
                </a:cubicBezTo>
                <a:cubicBezTo>
                  <a:pt x="5946560" y="3289760"/>
                  <a:pt x="6127760" y="3363734"/>
                  <a:pt x="5955079" y="3385704"/>
                </a:cubicBezTo>
                <a:cubicBezTo>
                  <a:pt x="6029985" y="3426052"/>
                  <a:pt x="6085601" y="3465503"/>
                  <a:pt x="6137180" y="3512133"/>
                </a:cubicBezTo>
                <a:cubicBezTo>
                  <a:pt x="6229127" y="3595522"/>
                  <a:pt x="6247069" y="3650219"/>
                  <a:pt x="6204457" y="3762302"/>
                </a:cubicBezTo>
                <a:cubicBezTo>
                  <a:pt x="6176648" y="3835828"/>
                  <a:pt x="6135833" y="3903528"/>
                  <a:pt x="6171716" y="3990952"/>
                </a:cubicBezTo>
                <a:cubicBezTo>
                  <a:pt x="6196832" y="4051028"/>
                  <a:pt x="6186964" y="4090479"/>
                  <a:pt x="6093674" y="4063580"/>
                </a:cubicBezTo>
                <a:cubicBezTo>
                  <a:pt x="5993205" y="4034885"/>
                  <a:pt x="5955530" y="4088685"/>
                  <a:pt x="5980645" y="4194045"/>
                </a:cubicBezTo>
                <a:cubicBezTo>
                  <a:pt x="5996791" y="4261744"/>
                  <a:pt x="5979747" y="4282366"/>
                  <a:pt x="5910676" y="4274743"/>
                </a:cubicBezTo>
                <a:cubicBezTo>
                  <a:pt x="5834426" y="4266226"/>
                  <a:pt x="5761765" y="4221841"/>
                  <a:pt x="5667577" y="4243362"/>
                </a:cubicBezTo>
                <a:cubicBezTo>
                  <a:pt x="5742928" y="4366207"/>
                  <a:pt x="5903948" y="4331236"/>
                  <a:pt x="5991859" y="4448252"/>
                </a:cubicBezTo>
                <a:cubicBezTo>
                  <a:pt x="5886904" y="4448697"/>
                  <a:pt x="5806617" y="4448252"/>
                  <a:pt x="5729024" y="4422695"/>
                </a:cubicBezTo>
                <a:cubicBezTo>
                  <a:pt x="5696728" y="4412381"/>
                  <a:pt x="5661295" y="4401625"/>
                  <a:pt x="5643357" y="4437041"/>
                </a:cubicBezTo>
                <a:cubicBezTo>
                  <a:pt x="5622274" y="4479633"/>
                  <a:pt x="5665781" y="4495772"/>
                  <a:pt x="5692243" y="4503395"/>
                </a:cubicBezTo>
                <a:cubicBezTo>
                  <a:pt x="5766702" y="4524914"/>
                  <a:pt x="5823661" y="4576025"/>
                  <a:pt x="5885111" y="4615926"/>
                </a:cubicBezTo>
                <a:cubicBezTo>
                  <a:pt x="6020115" y="4703353"/>
                  <a:pt x="6168129" y="4776430"/>
                  <a:pt x="6282503" y="4920793"/>
                </a:cubicBezTo>
                <a:cubicBezTo>
                  <a:pt x="6138526" y="4884029"/>
                  <a:pt x="6031329" y="4798399"/>
                  <a:pt x="5897668" y="4780915"/>
                </a:cubicBezTo>
                <a:cubicBezTo>
                  <a:pt x="6013387" y="4912275"/>
                  <a:pt x="6162296" y="4998804"/>
                  <a:pt x="6303132" y="5094297"/>
                </a:cubicBezTo>
                <a:cubicBezTo>
                  <a:pt x="6343501" y="5121199"/>
                  <a:pt x="6384317" y="5139580"/>
                  <a:pt x="6393287" y="5198310"/>
                </a:cubicBezTo>
                <a:cubicBezTo>
                  <a:pt x="6410780" y="5312186"/>
                  <a:pt x="6463257" y="5406336"/>
                  <a:pt x="6575386" y="5456548"/>
                </a:cubicBezTo>
                <a:cubicBezTo>
                  <a:pt x="6576284" y="5457000"/>
                  <a:pt x="6570007" y="5474037"/>
                  <a:pt x="6566415" y="5485690"/>
                </a:cubicBezTo>
                <a:cubicBezTo>
                  <a:pt x="6497793" y="5489279"/>
                  <a:pt x="6443521" y="5422027"/>
                  <a:pt x="6356059" y="5443995"/>
                </a:cubicBezTo>
                <a:cubicBezTo>
                  <a:pt x="6439934" y="5535454"/>
                  <a:pt x="6509903" y="5617502"/>
                  <a:pt x="6628762" y="5660990"/>
                </a:cubicBezTo>
                <a:cubicBezTo>
                  <a:pt x="6723848" y="5695511"/>
                  <a:pt x="6841363" y="5715686"/>
                  <a:pt x="6910436" y="5827767"/>
                </a:cubicBezTo>
                <a:cubicBezTo>
                  <a:pt x="6830149" y="5849739"/>
                  <a:pt x="6770494" y="5821942"/>
                  <a:pt x="6710393" y="5802214"/>
                </a:cubicBezTo>
                <a:cubicBezTo>
                  <a:pt x="6618446" y="5771728"/>
                  <a:pt x="6527397" y="5737208"/>
                  <a:pt x="6435448" y="5706719"/>
                </a:cubicBezTo>
                <a:cubicBezTo>
                  <a:pt x="6400463" y="5695062"/>
                  <a:pt x="6362338" y="5686991"/>
                  <a:pt x="6339913" y="5742586"/>
                </a:cubicBezTo>
                <a:cubicBezTo>
                  <a:pt x="6456978" y="5754244"/>
                  <a:pt x="6526948" y="5829564"/>
                  <a:pt x="6600503" y="5900398"/>
                </a:cubicBezTo>
                <a:cubicBezTo>
                  <a:pt x="6641770" y="5940299"/>
                  <a:pt x="6675410" y="5993652"/>
                  <a:pt x="6749863" y="5973478"/>
                </a:cubicBezTo>
                <a:cubicBezTo>
                  <a:pt x="6788885" y="5962718"/>
                  <a:pt x="6813554" y="5992754"/>
                  <a:pt x="6809515" y="6029519"/>
                </a:cubicBezTo>
                <a:cubicBezTo>
                  <a:pt x="6794715" y="6159089"/>
                  <a:pt x="6885766" y="6204369"/>
                  <a:pt x="6979954" y="6229474"/>
                </a:cubicBezTo>
                <a:cubicBezTo>
                  <a:pt x="7158469" y="6276549"/>
                  <a:pt x="7306929" y="6387287"/>
                  <a:pt x="7480509" y="6447812"/>
                </a:cubicBezTo>
                <a:cubicBezTo>
                  <a:pt x="7649154" y="6506545"/>
                  <a:pt x="7779672" y="6645975"/>
                  <a:pt x="7948764" y="6719056"/>
                </a:cubicBezTo>
                <a:cubicBezTo>
                  <a:pt x="8040603" y="6758733"/>
                  <a:pt x="8129409" y="6806985"/>
                  <a:pt x="8221244" y="6848868"/>
                </a:cubicBezTo>
                <a:lnTo>
                  <a:pt x="8242921"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6E74F6C-9245-BA4C-9326-FC4E373DFF79}"/>
              </a:ext>
            </a:extLst>
          </p:cNvPr>
          <p:cNvSpPr>
            <a:spLocks noGrp="1"/>
          </p:cNvSpPr>
          <p:nvPr>
            <p:ph type="title"/>
          </p:nvPr>
        </p:nvSpPr>
        <p:spPr>
          <a:xfrm>
            <a:off x="838200" y="365125"/>
            <a:ext cx="5257800" cy="1720524"/>
          </a:xfrm>
        </p:spPr>
        <p:txBody>
          <a:bodyPr>
            <a:normAutofit/>
          </a:bodyPr>
          <a:lstStyle/>
          <a:p>
            <a:r>
              <a:rPr lang="en-GB" sz="2800" dirty="0">
                <a:latin typeface="Arial" panose="020B0604020202020204" pitchFamily="34" charset="0"/>
                <a:cs typeface="Arial" panose="020B0604020202020204" pitchFamily="34" charset="0"/>
              </a:rPr>
              <a:t>Our strengths</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What you will find in our local arrangements in Oxfordshire</a:t>
            </a:r>
          </a:p>
        </p:txBody>
      </p:sp>
      <p:sp>
        <p:nvSpPr>
          <p:cNvPr id="3" name="Content Placeholder 2">
            <a:extLst>
              <a:ext uri="{FF2B5EF4-FFF2-40B4-BE49-F238E27FC236}">
                <a16:creationId xmlns:a16="http://schemas.microsoft.com/office/drawing/2014/main" id="{5FD21E0F-3F91-F750-3D03-5F4A9FCC59E2}"/>
              </a:ext>
            </a:extLst>
          </p:cNvPr>
          <p:cNvSpPr>
            <a:spLocks noGrp="1"/>
          </p:cNvSpPr>
          <p:nvPr>
            <p:ph idx="1"/>
          </p:nvPr>
        </p:nvSpPr>
        <p:spPr>
          <a:xfrm>
            <a:off x="838201" y="2265037"/>
            <a:ext cx="5234271" cy="3911925"/>
          </a:xfrm>
        </p:spPr>
        <p:txBody>
          <a:bodyPr>
            <a:normAutofit/>
          </a:bodyPr>
          <a:lstStyle/>
          <a:p>
            <a:r>
              <a:rPr lang="en-GB" sz="1700" dirty="0">
                <a:latin typeface="Arial" panose="020B0604020202020204" pitchFamily="34" charset="0"/>
                <a:cs typeface="Arial" panose="020B0604020202020204" pitchFamily="34" charset="0"/>
              </a:rPr>
              <a:t>Committed and engaged leaders of our Oxfordshire safeguarding children partnership </a:t>
            </a:r>
          </a:p>
          <a:p>
            <a:r>
              <a:rPr lang="en-GB" sz="1700" dirty="0">
                <a:latin typeface="Arial" panose="020B0604020202020204" pitchFamily="34" charset="0"/>
                <a:cs typeface="Arial" panose="020B0604020202020204" pitchFamily="34" charset="0"/>
              </a:rPr>
              <a:t>Robust and recently refreshed governance arrangements which work, linked to wider systems leadership </a:t>
            </a:r>
          </a:p>
          <a:p>
            <a:r>
              <a:rPr lang="en-GB" sz="1700" dirty="0">
                <a:latin typeface="Arial" panose="020B0604020202020204" pitchFamily="34" charset="0"/>
                <a:cs typeface="Arial" panose="020B0604020202020204" pitchFamily="34" charset="0"/>
              </a:rPr>
              <a:t>Mature partnership approach to quality assurance and continuously improving our practice </a:t>
            </a:r>
          </a:p>
          <a:p>
            <a:r>
              <a:rPr lang="en-GB" sz="1700" dirty="0">
                <a:latin typeface="Arial" panose="020B0604020202020204" pitchFamily="34" charset="0"/>
                <a:cs typeface="Arial" panose="020B0604020202020204" pitchFamily="34" charset="0"/>
              </a:rPr>
              <a:t>Families First and Family Hubs reforms being utilised as an opportunity to further strengthen our multi-agency approach to prevention and early intervention</a:t>
            </a:r>
          </a:p>
          <a:p>
            <a:r>
              <a:rPr lang="en-GB" sz="1700" dirty="0">
                <a:latin typeface="Arial" panose="020B0604020202020204" pitchFamily="34" charset="0"/>
                <a:cs typeface="Arial" panose="020B0604020202020204" pitchFamily="34" charset="0"/>
              </a:rPr>
              <a:t>A voluntary, community and faith sector offer which adds capacity but requires further development. </a:t>
            </a:r>
          </a:p>
        </p:txBody>
      </p:sp>
      <p:pic>
        <p:nvPicPr>
          <p:cNvPr id="5" name="Picture 4" descr="A city with many buildings&#10;&#10;AI-generated content may be incorrect.">
            <a:extLst>
              <a:ext uri="{FF2B5EF4-FFF2-40B4-BE49-F238E27FC236}">
                <a16:creationId xmlns:a16="http://schemas.microsoft.com/office/drawing/2014/main" id="{4825E09E-3E1C-0ACA-7669-DD09878840D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8988" r="11862" b="1"/>
          <a:stretch>
            <a:fillRect/>
          </a:stretch>
        </p:blipFill>
        <p:spPr>
          <a:xfrm>
            <a:off x="8168665" y="1359673"/>
            <a:ext cx="2273488" cy="2194560"/>
          </a:xfrm>
          <a:prstGeom prst="rect">
            <a:avLst/>
          </a:prstGeom>
          <a:noFill/>
        </p:spPr>
      </p:pic>
      <p:pic>
        <p:nvPicPr>
          <p:cNvPr id="4" name="Picture 3" descr="A logo with blue and green letters">
            <a:extLst>
              <a:ext uri="{FF2B5EF4-FFF2-40B4-BE49-F238E27FC236}">
                <a16:creationId xmlns:a16="http://schemas.microsoft.com/office/drawing/2014/main" id="{F5A2AD00-C98A-84C3-D0FA-819F86C9D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655" y="4431407"/>
            <a:ext cx="3541510" cy="1336920"/>
          </a:xfrm>
          <a:prstGeom prst="rect">
            <a:avLst/>
          </a:prstGeom>
        </p:spPr>
      </p:pic>
    </p:spTree>
    <p:extLst>
      <p:ext uri="{BB962C8B-B14F-4D97-AF65-F5344CB8AC3E}">
        <p14:creationId xmlns:p14="http://schemas.microsoft.com/office/powerpoint/2010/main" val="2916335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9A378E7-92E6-B8B2-36B9-9B97475198B2}"/>
              </a:ext>
            </a:extLst>
          </p:cNvPr>
          <p:cNvSpPr/>
          <p:nvPr/>
        </p:nvSpPr>
        <p:spPr>
          <a:xfrm>
            <a:off x="6854289" y="1240197"/>
            <a:ext cx="4868788" cy="1697918"/>
          </a:xfrm>
          <a:prstGeom prst="roundRect">
            <a:avLst/>
          </a:prstGeom>
          <a:solidFill>
            <a:srgbClr val="B9D9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Rounded Corners 15">
            <a:extLst>
              <a:ext uri="{FF2B5EF4-FFF2-40B4-BE49-F238E27FC236}">
                <a16:creationId xmlns:a16="http://schemas.microsoft.com/office/drawing/2014/main" id="{819C66F9-A0AF-D3AD-8B12-3B0286C3359B}"/>
              </a:ext>
            </a:extLst>
          </p:cNvPr>
          <p:cNvSpPr/>
          <p:nvPr/>
        </p:nvSpPr>
        <p:spPr>
          <a:xfrm>
            <a:off x="6772227" y="3066721"/>
            <a:ext cx="5183529" cy="3539430"/>
          </a:xfrm>
          <a:prstGeom prst="roundRect">
            <a:avLst/>
          </a:prstGeom>
          <a:solidFill>
            <a:srgbClr val="FFF3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9CDF4775-4285-6C82-0566-7EF50A445E3B}"/>
              </a:ext>
            </a:extLst>
          </p:cNvPr>
          <p:cNvPicPr>
            <a:picLocks noChangeAspect="1"/>
          </p:cNvPicPr>
          <p:nvPr/>
        </p:nvPicPr>
        <p:blipFill>
          <a:blip r:embed="rId2"/>
          <a:srcRect t="6897" b="3551"/>
          <a:stretch>
            <a:fillRect/>
          </a:stretch>
        </p:blipFill>
        <p:spPr>
          <a:xfrm>
            <a:off x="142755" y="1104416"/>
            <a:ext cx="6547411" cy="5716809"/>
          </a:xfrm>
          <a:prstGeom prst="rect">
            <a:avLst/>
          </a:prstGeom>
        </p:spPr>
      </p:pic>
      <p:sp>
        <p:nvSpPr>
          <p:cNvPr id="6" name="TextBox 5">
            <a:extLst>
              <a:ext uri="{FF2B5EF4-FFF2-40B4-BE49-F238E27FC236}">
                <a16:creationId xmlns:a16="http://schemas.microsoft.com/office/drawing/2014/main" id="{222E1BFC-A70F-89A4-9557-D6ADC0FA1E62}"/>
              </a:ext>
            </a:extLst>
          </p:cNvPr>
          <p:cNvSpPr txBox="1"/>
          <p:nvPr/>
        </p:nvSpPr>
        <p:spPr>
          <a:xfrm>
            <a:off x="6992146" y="3160855"/>
            <a:ext cx="496361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it works in practice: spotlight on Delegated Safeguarding Partners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mandate from the LSPs to the Delegated Safeguarding Partners (DSPs) sees them working together as an Executive Group, with primary responsibility for implementing the local multi-agency safeguarding arrangements.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DSPs have oversight of the quality and compliance of delivery of the agreed workplan and have processes in place to provide assurance that multi-agency practice is reviewed and operating well, in line with these arrangements.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Their role is to take swift action and escalate upwards as required when unable to resolve key issues. A good example of this working effectively recently was to develop our partnership data set.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descr="A logo with blue and green letters">
            <a:extLst>
              <a:ext uri="{FF2B5EF4-FFF2-40B4-BE49-F238E27FC236}">
                <a16:creationId xmlns:a16="http://schemas.microsoft.com/office/drawing/2014/main" id="{943AFF1C-05EF-16E1-9665-ABC72668D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286" y="85766"/>
            <a:ext cx="2696901" cy="1018650"/>
          </a:xfrm>
          <a:prstGeom prst="rect">
            <a:avLst/>
          </a:prstGeom>
        </p:spPr>
      </p:pic>
      <p:sp>
        <p:nvSpPr>
          <p:cNvPr id="2" name="Title 1">
            <a:extLst>
              <a:ext uri="{FF2B5EF4-FFF2-40B4-BE49-F238E27FC236}">
                <a16:creationId xmlns:a16="http://schemas.microsoft.com/office/drawing/2014/main" id="{A9D34EF1-8642-AF55-EFCF-1CC67D3E4F1F}"/>
              </a:ext>
            </a:extLst>
          </p:cNvPr>
          <p:cNvSpPr>
            <a:spLocks noGrp="1"/>
          </p:cNvSpPr>
          <p:nvPr>
            <p:ph type="title"/>
          </p:nvPr>
        </p:nvSpPr>
        <p:spPr>
          <a:xfrm>
            <a:off x="224742" y="3600"/>
            <a:ext cx="8708243" cy="1325563"/>
          </a:xfrm>
        </p:spPr>
        <p:txBody>
          <a:bodyPr>
            <a:normAutofit/>
          </a:bodyPr>
          <a:lstStyle/>
          <a:p>
            <a:r>
              <a:rPr lang="en-GB" dirty="0">
                <a:solidFill>
                  <a:schemeClr val="accent1">
                    <a:lumMod val="50000"/>
                  </a:schemeClr>
                </a:solidFill>
                <a:latin typeface="Arial" panose="020B0604020202020204" pitchFamily="34" charset="0"/>
                <a:cs typeface="Arial" panose="020B0604020202020204" pitchFamily="34" charset="0"/>
              </a:rPr>
              <a:t>Governance arrangements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A25F9C5-8730-D638-98DB-874DD6710E08}"/>
              </a:ext>
            </a:extLst>
          </p:cNvPr>
          <p:cNvSpPr txBox="1"/>
          <p:nvPr/>
        </p:nvSpPr>
        <p:spPr>
          <a:xfrm>
            <a:off x="6957496" y="1304326"/>
            <a:ext cx="476558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its core, the purpose of our Oxfordshire Safeguarding Children Partnership is to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safeguard all children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promote their wellbeing. </a:t>
            </a:r>
          </a:p>
        </p:txBody>
      </p:sp>
    </p:spTree>
    <p:extLst>
      <p:ext uri="{BB962C8B-B14F-4D97-AF65-F5344CB8AC3E}">
        <p14:creationId xmlns:p14="http://schemas.microsoft.com/office/powerpoint/2010/main" val="339624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FBA605E-285F-FD92-FDB6-849E0ABCDBC4}"/>
              </a:ext>
            </a:extLst>
          </p:cNvPr>
          <p:cNvSpPr>
            <a:spLocks noGrp="1"/>
          </p:cNvSpPr>
          <p:nvPr>
            <p:ph type="title"/>
          </p:nvPr>
        </p:nvSpPr>
        <p:spPr>
          <a:xfrm>
            <a:off x="838200" y="365125"/>
            <a:ext cx="10515600" cy="1325563"/>
          </a:xfrm>
        </p:spPr>
        <p:txBody>
          <a:bodyPr>
            <a:normAutofit/>
          </a:bodyPr>
          <a:lstStyle/>
          <a:p>
            <a:r>
              <a:rPr lang="en-GB" dirty="0"/>
              <a:t>Role of Safeguarding in Education sub group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F9DA27AE-9128-38CF-28EE-1AE65B78BF16}"/>
              </a:ext>
            </a:extLst>
          </p:cNvPr>
          <p:cNvSpPr>
            <a:spLocks noGrp="1"/>
          </p:cNvSpPr>
          <p:nvPr>
            <p:ph idx="1"/>
          </p:nvPr>
        </p:nvSpPr>
        <p:spPr>
          <a:xfrm>
            <a:off x="838200" y="1825625"/>
            <a:ext cx="10515600" cy="4351338"/>
          </a:xfrm>
        </p:spPr>
        <p:txBody>
          <a:bodyPr>
            <a:normAutofit/>
          </a:bodyPr>
          <a:lstStyle/>
          <a:p>
            <a:pPr marL="342900" lvl="0" indent="-342900">
              <a:buFont typeface="Symbol" panose="05050102010706020507" pitchFamily="18" charset="2"/>
              <a:buChar char=""/>
            </a:pPr>
            <a:r>
              <a:rPr lang="en-GB" sz="1500" kern="100" dirty="0">
                <a:effectLst/>
                <a:latin typeface="Arial" panose="020B0604020202020204" pitchFamily="34" charset="0"/>
                <a:ea typeface="Calibri" panose="020F0502020204030204" pitchFamily="34" charset="0"/>
              </a:rPr>
              <a:t>The Safeguarding in Education Sub-group (SiE)  in line with Section 175/157 of the Education Act 2002, children and young people aged between 0 -19 years within education settings across Oxfordshire who require support and/or protection are identified, and action taken to meet their individual needs. </a:t>
            </a:r>
          </a:p>
          <a:p>
            <a:pPr>
              <a:buNone/>
            </a:pPr>
            <a:r>
              <a:rPr lang="en-GB" sz="1500" kern="100" dirty="0">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pPr>
            <a:r>
              <a:rPr lang="en-GB" sz="1500" kern="100" dirty="0">
                <a:effectLst/>
                <a:latin typeface="Arial" panose="020B0604020202020204" pitchFamily="34" charset="0"/>
                <a:ea typeface="Calibri" panose="020F0502020204030204" pitchFamily="34" charset="0"/>
              </a:rPr>
              <a:t>All education providers across Oxfordshire are named as relevant agencies of the Oxfordshire Safeguarding Children Partnership (OSCP) and these include all maintained schools (including maintained nursery schools), colleges; independent schools (including academies, free schools and alternative learning provision academies), non-maintained special schools, pupil referral units (PRUs), Early years providers (including nurseries, pre-schools, childminders, out of school provision).</a:t>
            </a:r>
          </a:p>
          <a:p>
            <a:pPr>
              <a:buNone/>
            </a:pPr>
            <a:r>
              <a:rPr lang="en-GB" sz="1500" kern="100" dirty="0">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pPr>
            <a:r>
              <a:rPr lang="en-GB" sz="1500" kern="100" dirty="0">
                <a:effectLst/>
                <a:latin typeface="Arial" panose="020B0604020202020204" pitchFamily="34" charset="0"/>
                <a:ea typeface="Calibri" panose="020F0502020204030204" pitchFamily="34" charset="0"/>
              </a:rPr>
              <a:t>The SiE Sub-group will  engage with education settings where children and young people learn, but which are not named as relevant agencies such as, training providers and education-related services that support children and young people outside of these settings, and religious places of learning which are not registered by Ofsted as schools. </a:t>
            </a:r>
          </a:p>
          <a:p>
            <a:pPr>
              <a:buNone/>
            </a:pPr>
            <a:r>
              <a:rPr lang="en-GB" sz="1500" kern="100" dirty="0">
                <a:effectLst/>
                <a:latin typeface="Arial" panose="020B0604020202020204" pitchFamily="34" charset="0"/>
                <a:ea typeface="Calibri" panose="020F0502020204030204" pitchFamily="34" charset="0"/>
              </a:rPr>
              <a:t> </a:t>
            </a:r>
          </a:p>
          <a:p>
            <a:pPr marL="342900" lvl="0" indent="-342900">
              <a:buFont typeface="Symbol" panose="05050102010706020507" pitchFamily="18" charset="2"/>
              <a:buChar char=""/>
            </a:pPr>
            <a:r>
              <a:rPr lang="en-GB" sz="1500" kern="100" dirty="0">
                <a:effectLst/>
                <a:latin typeface="Arial" panose="020B0604020202020204" pitchFamily="34" charset="0"/>
                <a:ea typeface="Calibri" panose="020F0502020204030204" pitchFamily="34" charset="0"/>
              </a:rPr>
              <a:t>The SiE Sub-group will primarily reflect on activities within schools and early years settings and will highlight concerns, trends and examples of good practice to the Business Delivery Group (BDG) and through to the Executive group for consideration. </a:t>
            </a:r>
          </a:p>
          <a:p>
            <a:endParaRPr lang="en-GB" sz="1500" dirty="0"/>
          </a:p>
        </p:txBody>
      </p:sp>
    </p:spTree>
    <p:extLst>
      <p:ext uri="{BB962C8B-B14F-4D97-AF65-F5344CB8AC3E}">
        <p14:creationId xmlns:p14="http://schemas.microsoft.com/office/powerpoint/2010/main" val="289716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F19904B-E7EB-FA23-BD88-46FB59BD2158}"/>
              </a:ext>
            </a:extLst>
          </p:cNvPr>
          <p:cNvGraphicFramePr/>
          <p:nvPr/>
        </p:nvGraphicFramePr>
        <p:xfrm>
          <a:off x="609601" y="2290916"/>
          <a:ext cx="10628670" cy="3847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a:extLst>
              <a:ext uri="{FF2B5EF4-FFF2-40B4-BE49-F238E27FC236}">
                <a16:creationId xmlns:a16="http://schemas.microsoft.com/office/drawing/2014/main" id="{7717131A-84FE-7F52-7BDC-290388648E5B}"/>
              </a:ext>
            </a:extLst>
          </p:cNvPr>
          <p:cNvSpPr>
            <a:spLocks noGrp="1"/>
          </p:cNvSpPr>
          <p:nvPr>
            <p:ph type="title"/>
          </p:nvPr>
        </p:nvSpPr>
        <p:spPr/>
        <p:txBody>
          <a:bodyPr/>
          <a:lstStyle/>
          <a:p>
            <a:r>
              <a:rPr lang="en-GB" dirty="0"/>
              <a:t>Subgroup membership</a:t>
            </a:r>
          </a:p>
        </p:txBody>
      </p:sp>
      <p:pic>
        <p:nvPicPr>
          <p:cNvPr id="14" name="Picture 13" descr="A logo with blue and green letters">
            <a:extLst>
              <a:ext uri="{FF2B5EF4-FFF2-40B4-BE49-F238E27FC236}">
                <a16:creationId xmlns:a16="http://schemas.microsoft.com/office/drawing/2014/main" id="{1BC263CB-BA25-DA4B-A139-98EAC9908E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2290" y="570308"/>
            <a:ext cx="3541510" cy="1336920"/>
          </a:xfrm>
          <a:prstGeom prst="rect">
            <a:avLst/>
          </a:prstGeom>
        </p:spPr>
      </p:pic>
    </p:spTree>
    <p:extLst>
      <p:ext uri="{BB962C8B-B14F-4D97-AF65-F5344CB8AC3E}">
        <p14:creationId xmlns:p14="http://schemas.microsoft.com/office/powerpoint/2010/main" val="3653658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29217-031B-16F1-F905-90D4BA8A8508}"/>
            </a:ext>
          </a:extLst>
        </p:cNvPr>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5D7A4EB-D4F9-A92C-6BDB-990FDE4BA0E2}"/>
              </a:ext>
            </a:extLst>
          </p:cNvPr>
          <p:cNvSpPr/>
          <p:nvPr/>
        </p:nvSpPr>
        <p:spPr>
          <a:xfrm>
            <a:off x="6228550" y="3538372"/>
            <a:ext cx="4963611" cy="1898472"/>
          </a:xfrm>
          <a:prstGeom prst="roundRect">
            <a:avLst/>
          </a:prstGeom>
          <a:solidFill>
            <a:srgbClr val="FFCF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7221130-7925-A556-3D98-C735EF10530C}"/>
              </a:ext>
            </a:extLst>
          </p:cNvPr>
          <p:cNvSpPr>
            <a:spLocks noGrp="1"/>
          </p:cNvSpPr>
          <p:nvPr>
            <p:ph type="title"/>
          </p:nvPr>
        </p:nvSpPr>
        <p:spPr>
          <a:xfrm>
            <a:off x="224742" y="3600"/>
            <a:ext cx="10515600" cy="1325563"/>
          </a:xfrm>
        </p:spPr>
        <p:txBody>
          <a:bodyPr>
            <a:normAutofit/>
          </a:bodyPr>
          <a:lstStyle/>
          <a:p>
            <a:r>
              <a:rPr lang="en-GB" dirty="0">
                <a:solidFill>
                  <a:schemeClr val="accent1">
                    <a:lumMod val="50000"/>
                  </a:schemeClr>
                </a:solidFill>
                <a:latin typeface="Arial" panose="020B0604020202020204" pitchFamily="34" charset="0"/>
                <a:cs typeface="Arial" panose="020B0604020202020204" pitchFamily="34" charset="0"/>
              </a:rPr>
              <a:t>Wider system governance</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2957B14A-EAED-C177-FDE8-B7AC5164B78B}"/>
              </a:ext>
            </a:extLst>
          </p:cNvPr>
          <p:cNvSpPr/>
          <p:nvPr/>
        </p:nvSpPr>
        <p:spPr>
          <a:xfrm>
            <a:off x="5776731" y="1186178"/>
            <a:ext cx="4963611" cy="1898471"/>
          </a:xfrm>
          <a:prstGeom prst="roundRect">
            <a:avLst/>
          </a:prstGeom>
          <a:solidFill>
            <a:srgbClr val="E30F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9314EF85-67C6-5783-9D9B-84050E5A6BA7}"/>
              </a:ext>
            </a:extLst>
          </p:cNvPr>
          <p:cNvSpPr txBox="1"/>
          <p:nvPr/>
        </p:nvSpPr>
        <p:spPr>
          <a:xfrm>
            <a:off x="6358878" y="3574550"/>
            <a:ext cx="4963611"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Strong links and strategic alignment with other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children’s partnership boards</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such as: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Oxfordshire education &amp; inclusion partnership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help &amp; prevention partnership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Early years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Corporate Parenting 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 death overview panel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7C41824E-D420-C41E-0D10-52CB383FF0C1}"/>
              </a:ext>
            </a:extLst>
          </p:cNvPr>
          <p:cNvSpPr txBox="1"/>
          <p:nvPr/>
        </p:nvSpPr>
        <p:spPr>
          <a:xfrm>
            <a:off x="5900355" y="1186178"/>
            <a:ext cx="4963611"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Oversight, assurance and scrutiny</a:t>
            </a: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e.g. through: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Annual report to key forums, including Oxfordshire County Council Cabinet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Scrutiny by our Education and Young People’s Scrutiny Committee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Governance of individual partner agencies, including at Senior Leadership Team (SLT) level</a:t>
            </a:r>
          </a:p>
        </p:txBody>
      </p:sp>
      <p:graphicFrame>
        <p:nvGraphicFramePr>
          <p:cNvPr id="14" name="Diagram 13">
            <a:extLst>
              <a:ext uri="{FF2B5EF4-FFF2-40B4-BE49-F238E27FC236}">
                <a16:creationId xmlns:a16="http://schemas.microsoft.com/office/drawing/2014/main" id="{25A498F0-A6A9-B022-916E-646E00FC74A9}"/>
              </a:ext>
            </a:extLst>
          </p:cNvPr>
          <p:cNvGraphicFramePr/>
          <p:nvPr/>
        </p:nvGraphicFramePr>
        <p:xfrm>
          <a:off x="-519705" y="1281905"/>
          <a:ext cx="674825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Arrow Connector 12">
            <a:extLst>
              <a:ext uri="{FF2B5EF4-FFF2-40B4-BE49-F238E27FC236}">
                <a16:creationId xmlns:a16="http://schemas.microsoft.com/office/drawing/2014/main" id="{4D2937E4-3D6F-3D32-BA03-969A94F9130B}"/>
              </a:ext>
            </a:extLst>
          </p:cNvPr>
          <p:cNvCxnSpPr>
            <a:cxnSpLocks/>
          </p:cNvCxnSpPr>
          <p:nvPr/>
        </p:nvCxnSpPr>
        <p:spPr>
          <a:xfrm flipV="1">
            <a:off x="3305908" y="1579674"/>
            <a:ext cx="2347199" cy="1620726"/>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C93B6EA-CDA4-80D5-D044-8A336A962A2B}"/>
              </a:ext>
            </a:extLst>
          </p:cNvPr>
          <p:cNvCxnSpPr>
            <a:cxnSpLocks/>
          </p:cNvCxnSpPr>
          <p:nvPr/>
        </p:nvCxnSpPr>
        <p:spPr>
          <a:xfrm flipV="1">
            <a:off x="5163484" y="3880338"/>
            <a:ext cx="932516" cy="644135"/>
          </a:xfrm>
          <a:prstGeom prst="straightConnector1">
            <a:avLst/>
          </a:prstGeom>
          <a:ln w="38100">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pic>
        <p:nvPicPr>
          <p:cNvPr id="23" name="Picture 22" descr="A logo with blue and green letters">
            <a:extLst>
              <a:ext uri="{FF2B5EF4-FFF2-40B4-BE49-F238E27FC236}">
                <a16:creationId xmlns:a16="http://schemas.microsoft.com/office/drawing/2014/main" id="{DCB6E8AC-595C-18BF-27B8-D31514D8FB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0286" y="5717091"/>
            <a:ext cx="2696901" cy="1018650"/>
          </a:xfrm>
          <a:prstGeom prst="rect">
            <a:avLst/>
          </a:prstGeom>
        </p:spPr>
      </p:pic>
    </p:spTree>
    <p:extLst>
      <p:ext uri="{BB962C8B-B14F-4D97-AF65-F5344CB8AC3E}">
        <p14:creationId xmlns:p14="http://schemas.microsoft.com/office/powerpoint/2010/main" val="575967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E7BB6-8960-EBCB-FC6F-7A944F9D98C8}"/>
            </a:ext>
          </a:extLst>
        </p:cNvPr>
        <p:cNvGrpSpPr/>
        <p:nvPr/>
      </p:nvGrpSpPr>
      <p:grpSpPr>
        <a:xfrm>
          <a:off x="0" y="0"/>
          <a:ext cx="0" cy="0"/>
          <a:chOff x="0" y="0"/>
          <a:chExt cx="0" cy="0"/>
        </a:xfrm>
      </p:grpSpPr>
      <p:pic>
        <p:nvPicPr>
          <p:cNvPr id="4" name="Picture 3" descr="A logo with blue and green letters">
            <a:extLst>
              <a:ext uri="{FF2B5EF4-FFF2-40B4-BE49-F238E27FC236}">
                <a16:creationId xmlns:a16="http://schemas.microsoft.com/office/drawing/2014/main" id="{F3CE7E1E-EC57-F5DA-E186-1BF84B46B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2344" y="5802575"/>
            <a:ext cx="2696901" cy="1018650"/>
          </a:xfrm>
          <a:prstGeom prst="rect">
            <a:avLst/>
          </a:prstGeom>
        </p:spPr>
      </p:pic>
      <p:pic>
        <p:nvPicPr>
          <p:cNvPr id="5" name="Picture 4">
            <a:extLst>
              <a:ext uri="{FF2B5EF4-FFF2-40B4-BE49-F238E27FC236}">
                <a16:creationId xmlns:a16="http://schemas.microsoft.com/office/drawing/2014/main" id="{6226BEED-321E-079E-AF9E-FAD475B08E53}"/>
              </a:ext>
            </a:extLst>
          </p:cNvPr>
          <p:cNvPicPr>
            <a:picLocks noChangeAspect="1"/>
          </p:cNvPicPr>
          <p:nvPr/>
        </p:nvPicPr>
        <p:blipFill>
          <a:blip r:embed="rId3"/>
          <a:stretch>
            <a:fillRect/>
          </a:stretch>
        </p:blipFill>
        <p:spPr>
          <a:xfrm>
            <a:off x="7697165" y="-14360"/>
            <a:ext cx="4494836" cy="6941831"/>
          </a:xfrm>
          <a:prstGeom prst="rect">
            <a:avLst/>
          </a:prstGeom>
        </p:spPr>
      </p:pic>
      <p:sp>
        <p:nvSpPr>
          <p:cNvPr id="8" name="Title 1">
            <a:extLst>
              <a:ext uri="{FF2B5EF4-FFF2-40B4-BE49-F238E27FC236}">
                <a16:creationId xmlns:a16="http://schemas.microsoft.com/office/drawing/2014/main" id="{429A3904-87B7-7C32-D9E4-CA0C7FF8C9FC}"/>
              </a:ext>
            </a:extLst>
          </p:cNvPr>
          <p:cNvSpPr>
            <a:spLocks noGrp="1"/>
          </p:cNvSpPr>
          <p:nvPr>
            <p:ph type="title"/>
          </p:nvPr>
        </p:nvSpPr>
        <p:spPr>
          <a:xfrm>
            <a:off x="838200" y="365125"/>
            <a:ext cx="7032585" cy="1325563"/>
          </a:xfrm>
        </p:spPr>
        <p:txBody>
          <a:bodyPr>
            <a:normAutofit fontScale="90000"/>
          </a:bodyPr>
          <a:lstStyle/>
          <a:p>
            <a:r>
              <a:rPr lang="en-GB" dirty="0">
                <a:solidFill>
                  <a:schemeClr val="accent1">
                    <a:lumMod val="50000"/>
                  </a:schemeClr>
                </a:solidFill>
                <a:latin typeface="Arial" panose="020B0604020202020204" pitchFamily="34" charset="0"/>
                <a:cs typeface="Arial" panose="020B0604020202020204" pitchFamily="34" charset="0"/>
              </a:rPr>
              <a:t>Developing our safeguarding children partnership </a:t>
            </a:r>
            <a:br>
              <a:rPr lang="en-GB"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Our journey 2024-2025</a:t>
            </a:r>
          </a:p>
        </p:txBody>
      </p:sp>
      <p:graphicFrame>
        <p:nvGraphicFramePr>
          <p:cNvPr id="9" name="Diagram 8">
            <a:extLst>
              <a:ext uri="{FF2B5EF4-FFF2-40B4-BE49-F238E27FC236}">
                <a16:creationId xmlns:a16="http://schemas.microsoft.com/office/drawing/2014/main" id="{E077A679-4B4C-C819-2DFB-0735892043CB}"/>
              </a:ext>
            </a:extLst>
          </p:cNvPr>
          <p:cNvGraphicFramePr/>
          <p:nvPr/>
        </p:nvGraphicFramePr>
        <p:xfrm>
          <a:off x="203683" y="1840375"/>
          <a:ext cx="7350726" cy="4884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792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6CB7-4B02-D7E4-DFF4-1F1C1756EDB1}"/>
              </a:ext>
            </a:extLst>
          </p:cNvPr>
          <p:cNvSpPr>
            <a:spLocks noGrp="1"/>
          </p:cNvSpPr>
          <p:nvPr>
            <p:ph type="title"/>
          </p:nvPr>
        </p:nvSpPr>
        <p:spPr/>
        <p:txBody>
          <a:bodyPr>
            <a:normAutofit/>
          </a:bodyPr>
          <a:lstStyle/>
          <a:p>
            <a:r>
              <a:rPr lang="en-GB" dirty="0">
                <a:solidFill>
                  <a:schemeClr val="accent1">
                    <a:lumMod val="50000"/>
                  </a:schemeClr>
                </a:solidFill>
                <a:latin typeface="Arial" panose="020B0604020202020204" pitchFamily="34" charset="0"/>
                <a:cs typeface="Arial" panose="020B0604020202020204" pitchFamily="34" charset="0"/>
              </a:rPr>
              <a:t>Continuously improving our practice </a:t>
            </a:r>
            <a:br>
              <a:rPr lang="en-GB"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9D8FBB10-8B4F-7C6B-DB21-15FE9881929C}"/>
              </a:ext>
            </a:extLst>
          </p:cNvPr>
          <p:cNvGraphicFramePr/>
          <p:nvPr/>
        </p:nvGraphicFramePr>
        <p:xfrm>
          <a:off x="573999" y="1572964"/>
          <a:ext cx="10870396"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16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ED30F2-7A3E-75A8-5361-3B4FB1789F8B}"/>
              </a:ext>
            </a:extLst>
          </p:cNvPr>
          <p:cNvSpPr>
            <a:spLocks noGrp="1"/>
          </p:cNvSpPr>
          <p:nvPr>
            <p:ph idx="1"/>
          </p:nvPr>
        </p:nvSpPr>
        <p:spPr>
          <a:xfrm>
            <a:off x="2548355" y="1717458"/>
            <a:ext cx="9385144" cy="4351338"/>
          </a:xfrm>
        </p:spPr>
        <p:txBody>
          <a:bodyPr vert="horz" lIns="91440" tIns="45720" rIns="91440" bIns="45720" rtlCol="0" anchor="t">
            <a:normAutofit/>
          </a:bodyPr>
          <a:lstStyle/>
          <a:p>
            <a:pPr>
              <a:lnSpc>
                <a:spcPct val="120000"/>
              </a:lnSpc>
            </a:pPr>
            <a:r>
              <a:rPr lang="en-GB" sz="1800" b="1" dirty="0">
                <a:solidFill>
                  <a:schemeClr val="accent1">
                    <a:lumMod val="50000"/>
                  </a:schemeClr>
                </a:solidFill>
                <a:latin typeface="Arial"/>
                <a:cs typeface="Arial"/>
              </a:rPr>
              <a:t>Families First reforms: </a:t>
            </a:r>
            <a:r>
              <a:rPr lang="en-GB" sz="1800" dirty="0">
                <a:latin typeface="Arial"/>
                <a:cs typeface="Arial"/>
              </a:rPr>
              <a:t>embedding a multi-agency approach to child protection. We are beginning with a test &amp; learn pilot in our South locality</a:t>
            </a:r>
          </a:p>
          <a:p>
            <a:pPr>
              <a:lnSpc>
                <a:spcPct val="120000"/>
              </a:lnSpc>
            </a:pPr>
            <a:r>
              <a:rPr lang="en-GB" sz="1800" b="1" dirty="0">
                <a:solidFill>
                  <a:schemeClr val="accent1">
                    <a:lumMod val="50000"/>
                  </a:schemeClr>
                </a:solidFill>
                <a:latin typeface="Arial"/>
                <a:cs typeface="Arial"/>
              </a:rPr>
              <a:t>Family Hubs:</a:t>
            </a:r>
            <a:r>
              <a:rPr lang="en-GB" sz="1800" dirty="0">
                <a:latin typeface="Arial"/>
                <a:cs typeface="Arial"/>
              </a:rPr>
              <a:t> planning for roll-out of a county-wide network, beginning with first site in Oxford city March 2026. Partnership approach to early help forming trusted relationship with children and families.</a:t>
            </a:r>
          </a:p>
          <a:p>
            <a:pPr>
              <a:lnSpc>
                <a:spcPct val="120000"/>
              </a:lnSpc>
            </a:pPr>
            <a:r>
              <a:rPr lang="en-GB" sz="1800" dirty="0">
                <a:latin typeface="Arial"/>
                <a:cs typeface="Arial"/>
              </a:rPr>
              <a:t>DCMS-funded project to develop grass routes </a:t>
            </a:r>
            <a:r>
              <a:rPr lang="en-GB" sz="1800" b="1" dirty="0">
                <a:solidFill>
                  <a:schemeClr val="accent1">
                    <a:lumMod val="50000"/>
                  </a:schemeClr>
                </a:solidFill>
                <a:latin typeface="Arial"/>
                <a:cs typeface="Arial"/>
              </a:rPr>
              <a:t>community youth support</a:t>
            </a:r>
            <a:r>
              <a:rPr lang="en-GB" sz="1800" dirty="0">
                <a:latin typeface="Arial"/>
                <a:cs typeface="Arial"/>
              </a:rPr>
              <a:t>, to enhance our youth offer, early identification and healthily relationships</a:t>
            </a:r>
          </a:p>
          <a:p>
            <a:pPr>
              <a:lnSpc>
                <a:spcPct val="120000"/>
              </a:lnSpc>
            </a:pPr>
            <a:r>
              <a:rPr lang="en-GB" sz="1800" b="1" dirty="0">
                <a:solidFill>
                  <a:schemeClr val="accent1">
                    <a:lumMod val="50000"/>
                  </a:schemeClr>
                </a:solidFill>
                <a:latin typeface="Arial"/>
                <a:cs typeface="Arial"/>
              </a:rPr>
              <a:t>Multi-agency audit and </a:t>
            </a:r>
            <a:r>
              <a:rPr lang="en-GB" sz="1800" dirty="0">
                <a:latin typeface="Arial"/>
                <a:cs typeface="Arial"/>
              </a:rPr>
              <a:t>Partnership work also underway to review thresholds of need</a:t>
            </a:r>
          </a:p>
          <a:p>
            <a:pPr>
              <a:lnSpc>
                <a:spcPct val="120000"/>
              </a:lnSpc>
            </a:pPr>
            <a:r>
              <a:rPr lang="en-GB" sz="1800" dirty="0">
                <a:latin typeface="Arial"/>
                <a:cs typeface="Arial"/>
              </a:rPr>
              <a:t>Resource has been given to strengthen the </a:t>
            </a:r>
            <a:r>
              <a:rPr lang="en-GB" sz="1800" b="1" dirty="0">
                <a:solidFill>
                  <a:schemeClr val="accent1">
                    <a:lumMod val="50000"/>
                  </a:schemeClr>
                </a:solidFill>
                <a:latin typeface="Arial"/>
                <a:cs typeface="Arial"/>
              </a:rPr>
              <a:t>voice of the child </a:t>
            </a:r>
            <a:r>
              <a:rPr lang="en-GB" sz="1800" dirty="0">
                <a:latin typeface="Arial"/>
                <a:cs typeface="Arial"/>
              </a:rPr>
              <a:t>within planning, scrutiny and delivery of services relating to child sexual abuse in the family environment. </a:t>
            </a:r>
          </a:p>
        </p:txBody>
      </p:sp>
      <p:pic>
        <p:nvPicPr>
          <p:cNvPr id="4" name="Picture 3" descr="A logo with blue and green letters">
            <a:extLst>
              <a:ext uri="{FF2B5EF4-FFF2-40B4-BE49-F238E27FC236}">
                <a16:creationId xmlns:a16="http://schemas.microsoft.com/office/drawing/2014/main" id="{3F06A5BD-DE20-D4A0-34C6-75289237A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9994" y="5907350"/>
            <a:ext cx="2449251" cy="951975"/>
          </a:xfrm>
          <a:prstGeom prst="rect">
            <a:avLst/>
          </a:prstGeom>
        </p:spPr>
      </p:pic>
      <p:sp>
        <p:nvSpPr>
          <p:cNvPr id="5" name="Title 1">
            <a:extLst>
              <a:ext uri="{FF2B5EF4-FFF2-40B4-BE49-F238E27FC236}">
                <a16:creationId xmlns:a16="http://schemas.microsoft.com/office/drawing/2014/main" id="{8920C1FF-77A4-D800-1C20-70D6E0E15EE8}"/>
              </a:ext>
            </a:extLst>
          </p:cNvPr>
          <p:cNvSpPr txBox="1">
            <a:spLocks/>
          </p:cNvSpPr>
          <p:nvPr/>
        </p:nvSpPr>
        <p:spPr>
          <a:xfrm>
            <a:off x="2548355" y="351487"/>
            <a:ext cx="90157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156082">
                    <a:lumMod val="50000"/>
                  </a:srgbClr>
                </a:solidFill>
                <a:effectLst/>
                <a:uLnTx/>
                <a:uFillTx/>
                <a:latin typeface="Arial" panose="020B0604020202020204" pitchFamily="34" charset="0"/>
                <a:ea typeface="+mj-ea"/>
                <a:cs typeface="Arial" panose="020B0604020202020204" pitchFamily="34" charset="0"/>
              </a:rPr>
              <a:t>Where next?</a:t>
            </a:r>
            <a:br>
              <a:rPr kumimoji="0" lang="en-GB" sz="44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b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
        <p:nvSpPr>
          <p:cNvPr id="8" name="Rectangle 7">
            <a:extLst>
              <a:ext uri="{FF2B5EF4-FFF2-40B4-BE49-F238E27FC236}">
                <a16:creationId xmlns:a16="http://schemas.microsoft.com/office/drawing/2014/main" id="{932BFD43-4246-3500-C261-D793D98AFB38}"/>
              </a:ext>
            </a:extLst>
          </p:cNvPr>
          <p:cNvSpPr/>
          <p:nvPr/>
        </p:nvSpPr>
        <p:spPr>
          <a:xfrm>
            <a:off x="0" y="0"/>
            <a:ext cx="2351586" cy="685800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0" name="Graphic 9" descr="A flying arrow">
            <a:extLst>
              <a:ext uri="{FF2B5EF4-FFF2-40B4-BE49-F238E27FC236}">
                <a16:creationId xmlns:a16="http://schemas.microsoft.com/office/drawing/2014/main" id="{799284F3-F4D3-9430-0065-CFD0AC608E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0924608">
            <a:off x="366167" y="499999"/>
            <a:ext cx="1619250" cy="990600"/>
          </a:xfrm>
          <a:prstGeom prst="rect">
            <a:avLst/>
          </a:prstGeom>
        </p:spPr>
      </p:pic>
    </p:spTree>
    <p:extLst>
      <p:ext uri="{BB962C8B-B14F-4D97-AF65-F5344CB8AC3E}">
        <p14:creationId xmlns:p14="http://schemas.microsoft.com/office/powerpoint/2010/main" val="771660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a:extLst>
            <a:ext uri="{FF2B5EF4-FFF2-40B4-BE49-F238E27FC236}">
              <a16:creationId xmlns:a16="http://schemas.microsoft.com/office/drawing/2014/main" id="{EA129C71-4677-2686-47E0-51335D74B2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941222-BB04-8A10-E156-CE45BE37E962}"/>
              </a:ext>
            </a:extLst>
          </p:cNvPr>
          <p:cNvSpPr>
            <a:spLocks noGrp="1"/>
          </p:cNvSpPr>
          <p:nvPr>
            <p:ph type="ctrTitle"/>
          </p:nvPr>
        </p:nvSpPr>
        <p:spPr>
          <a:xfrm>
            <a:off x="2844955" y="1400779"/>
            <a:ext cx="6148574" cy="2387600"/>
          </a:xfrm>
        </p:spPr>
        <p:txBody>
          <a:bodyPr>
            <a:noAutofit/>
          </a:bodyPr>
          <a:lstStyle/>
          <a:p>
            <a:r>
              <a:rPr lang="en-GB" sz="2800" dirty="0">
                <a:solidFill>
                  <a:schemeClr val="bg1"/>
                </a:solidFill>
                <a:latin typeface="Arial" panose="020B0604020202020204" pitchFamily="34" charset="0"/>
                <a:cs typeface="Arial" panose="020B0604020202020204" pitchFamily="34" charset="0"/>
              </a:rPr>
              <a:t>Thank you for listening!</a:t>
            </a:r>
            <a:br>
              <a:rPr lang="en-GB" sz="2800" dirty="0">
                <a:solidFill>
                  <a:schemeClr val="bg1"/>
                </a:solidFill>
                <a:latin typeface="Arial" panose="020B0604020202020204" pitchFamily="34" charset="0"/>
                <a:cs typeface="Arial" panose="020B0604020202020204" pitchFamily="34" charset="0"/>
              </a:rPr>
            </a:br>
            <a:br>
              <a:rPr lang="en-GB" sz="2800" dirty="0">
                <a:solidFill>
                  <a:schemeClr val="bg1"/>
                </a:solidFill>
                <a:latin typeface="Arial" panose="020B0604020202020204" pitchFamily="34" charset="0"/>
                <a:cs typeface="Arial" panose="020B0604020202020204" pitchFamily="34" charset="0"/>
              </a:rPr>
            </a:br>
            <a:r>
              <a:rPr lang="en-GB" sz="2800" dirty="0">
                <a:solidFill>
                  <a:schemeClr val="bg1"/>
                </a:solidFill>
                <a:latin typeface="Arial" panose="020B0604020202020204" pitchFamily="34" charset="0"/>
                <a:cs typeface="Arial" panose="020B0604020202020204" pitchFamily="34" charset="0"/>
              </a:rPr>
              <a:t>Questions &amp; discussion</a:t>
            </a:r>
          </a:p>
        </p:txBody>
      </p:sp>
      <p:pic>
        <p:nvPicPr>
          <p:cNvPr id="5" name="Picture 4" descr="A logo with blue and green letters">
            <a:extLst>
              <a:ext uri="{FF2B5EF4-FFF2-40B4-BE49-F238E27FC236}">
                <a16:creationId xmlns:a16="http://schemas.microsoft.com/office/drawing/2014/main" id="{E027606D-D5FC-01D3-6DA6-E31EC752C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0526" y="3904610"/>
            <a:ext cx="3737432" cy="1411670"/>
          </a:xfrm>
          <a:prstGeom prst="rect">
            <a:avLst/>
          </a:prstGeom>
        </p:spPr>
      </p:pic>
    </p:spTree>
    <p:extLst>
      <p:ext uri="{BB962C8B-B14F-4D97-AF65-F5344CB8AC3E}">
        <p14:creationId xmlns:p14="http://schemas.microsoft.com/office/powerpoint/2010/main" val="71258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80AFE-B134-63FB-DD8E-BE5DA149BCD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38B9BB-3821-757B-4C7A-6A713451FA66}"/>
              </a:ext>
            </a:extLst>
          </p:cNvPr>
          <p:cNvSpPr>
            <a:spLocks noGrp="1"/>
          </p:cNvSpPr>
          <p:nvPr>
            <p:ph type="title"/>
          </p:nvPr>
        </p:nvSpPr>
        <p:spPr/>
        <p:txBody>
          <a:bodyPr>
            <a:normAutofit/>
          </a:bodyPr>
          <a:lstStyle/>
          <a:p>
            <a:r>
              <a:rPr lang="en-GB" sz="5400" dirty="0"/>
              <a:t>Welcome</a:t>
            </a:r>
          </a:p>
        </p:txBody>
      </p:sp>
      <p:sp>
        <p:nvSpPr>
          <p:cNvPr id="5" name="Text Placeholder 4">
            <a:extLst>
              <a:ext uri="{FF2B5EF4-FFF2-40B4-BE49-F238E27FC236}">
                <a16:creationId xmlns:a16="http://schemas.microsoft.com/office/drawing/2014/main" id="{D75F9407-B94C-94C6-F3CF-DFFEC5C388F0}"/>
              </a:ext>
            </a:extLst>
          </p:cNvPr>
          <p:cNvSpPr>
            <a:spLocks noGrp="1"/>
          </p:cNvSpPr>
          <p:nvPr>
            <p:ph type="body" idx="1"/>
          </p:nvPr>
        </p:nvSpPr>
        <p:spPr/>
        <p:txBody>
          <a:bodyPr>
            <a:normAutofit fontScale="92500" lnSpcReduction="20000"/>
          </a:bodyPr>
          <a:lstStyle/>
          <a:p>
            <a:r>
              <a:rPr lang="en-GB" dirty="0"/>
              <a:t>Kim Wilson – Assistant Director of Schools and Settings, Performance</a:t>
            </a:r>
          </a:p>
          <a:p>
            <a:r>
              <a:rPr lang="en-GB" dirty="0">
                <a:hlinkClick r:id="rId2"/>
              </a:rPr>
              <a:t>Kim.Wilson@Oxfordshire.gov.uk</a:t>
            </a:r>
            <a:endParaRPr lang="en-GB" dirty="0"/>
          </a:p>
          <a:p>
            <a:r>
              <a:rPr lang="en-GB" dirty="0"/>
              <a:t>Jas Didially – Assistant Director of Schools and Settings, Sufficiency</a:t>
            </a:r>
          </a:p>
          <a:p>
            <a:r>
              <a:rPr lang="en-GB" dirty="0">
                <a:hlinkClick r:id="rId3"/>
              </a:rPr>
              <a:t>Jaswinder.Didially@Oxfordshire.gov.uk</a:t>
            </a:r>
            <a:endParaRPr lang="en-GB" dirty="0"/>
          </a:p>
          <a:p>
            <a:endParaRPr lang="en-GB" dirty="0"/>
          </a:p>
        </p:txBody>
      </p:sp>
    </p:spTree>
    <p:extLst>
      <p:ext uri="{BB962C8B-B14F-4D97-AF65-F5344CB8AC3E}">
        <p14:creationId xmlns:p14="http://schemas.microsoft.com/office/powerpoint/2010/main" val="1019382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B2529-66BA-D4C5-3F69-EF2B9ED41C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F5B01-6F2D-8D11-B44A-E6EE66D98B1F}"/>
              </a:ext>
            </a:extLst>
          </p:cNvPr>
          <p:cNvSpPr>
            <a:spLocks noGrp="1"/>
          </p:cNvSpPr>
          <p:nvPr>
            <p:ph type="title"/>
          </p:nvPr>
        </p:nvSpPr>
        <p:spPr/>
        <p:txBody>
          <a:bodyPr>
            <a:normAutofit/>
          </a:bodyPr>
          <a:lstStyle/>
          <a:p>
            <a:r>
              <a:rPr lang="en-GB" sz="5400" dirty="0">
                <a:latin typeface="Arial"/>
                <a:cs typeface="Arial"/>
              </a:rPr>
              <a:t>Keeping Children Safe in Education (KCSIE) 2026</a:t>
            </a:r>
          </a:p>
        </p:txBody>
      </p:sp>
      <p:sp>
        <p:nvSpPr>
          <p:cNvPr id="5" name="Text Placeholder 4">
            <a:extLst>
              <a:ext uri="{FF2B5EF4-FFF2-40B4-BE49-F238E27FC236}">
                <a16:creationId xmlns:a16="http://schemas.microsoft.com/office/drawing/2014/main" id="{C127A395-DFC5-C9FE-8923-9795FB3118CF}"/>
              </a:ext>
            </a:extLst>
          </p:cNvPr>
          <p:cNvSpPr>
            <a:spLocks noGrp="1"/>
          </p:cNvSpPr>
          <p:nvPr>
            <p:ph type="body" idx="1"/>
          </p:nvPr>
        </p:nvSpPr>
        <p:spPr/>
        <p:txBody>
          <a:bodyPr>
            <a:normAutofit/>
          </a:bodyPr>
          <a:lstStyle/>
          <a:p>
            <a:r>
              <a:rPr lang="en-GB" dirty="0"/>
              <a:t>Jo Lloyd – Local Authority Designated Officer</a:t>
            </a:r>
          </a:p>
          <a:p>
            <a:r>
              <a:rPr lang="en-GB" u="sng" dirty="0">
                <a:hlinkClick r:id="rId2"/>
              </a:rPr>
              <a:t>Jo.Lloyd@oxfordshire.gov.uk</a:t>
            </a:r>
            <a:endParaRPr lang="en-GB" u="sng" dirty="0"/>
          </a:p>
          <a:p>
            <a:endParaRPr lang="en-GB" dirty="0"/>
          </a:p>
          <a:p>
            <a:endParaRPr lang="en-GB" dirty="0"/>
          </a:p>
        </p:txBody>
      </p:sp>
    </p:spTree>
    <p:extLst>
      <p:ext uri="{BB962C8B-B14F-4D97-AF65-F5344CB8AC3E}">
        <p14:creationId xmlns:p14="http://schemas.microsoft.com/office/powerpoint/2010/main" val="202569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E05F911-2568-45ED-A582-F6130733445C}"/>
              </a:ext>
            </a:extLst>
          </p:cNvPr>
          <p:cNvSpPr txBox="1">
            <a:spLocks/>
          </p:cNvSpPr>
          <p:nvPr/>
        </p:nvSpPr>
        <p:spPr>
          <a:xfrm>
            <a:off x="134753" y="123584"/>
            <a:ext cx="11922493" cy="71947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latin typeface="Arial" panose="020B0604020202020204" pitchFamily="34" charset="0"/>
                <a:cs typeface="Arial" panose="020B0604020202020204" pitchFamily="34" charset="0"/>
              </a:rPr>
              <a:t>Keeping Children Safe in Education (KCSIE) 2026</a:t>
            </a:r>
          </a:p>
        </p:txBody>
      </p:sp>
      <p:sp>
        <p:nvSpPr>
          <p:cNvPr id="2" name="TextBox 1">
            <a:extLst>
              <a:ext uri="{FF2B5EF4-FFF2-40B4-BE49-F238E27FC236}">
                <a16:creationId xmlns:a16="http://schemas.microsoft.com/office/drawing/2014/main" id="{A3C94F44-882B-DB3A-BDCA-6359C75D838F}"/>
              </a:ext>
            </a:extLst>
          </p:cNvPr>
          <p:cNvSpPr txBox="1"/>
          <p:nvPr/>
        </p:nvSpPr>
        <p:spPr>
          <a:xfrm>
            <a:off x="452387" y="843053"/>
            <a:ext cx="11066571" cy="5078313"/>
          </a:xfrm>
          <a:prstGeom prst="rect">
            <a:avLst/>
          </a:prstGeom>
          <a:noFill/>
        </p:spPr>
        <p:txBody>
          <a:bodyPr wrap="square" rtlCol="0">
            <a:spAutoFit/>
          </a:bodyPr>
          <a:lstStyle/>
          <a:p>
            <a:r>
              <a:rPr lang="en-GB" dirty="0"/>
              <a:t>Consultation live- 12</a:t>
            </a:r>
            <a:r>
              <a:rPr lang="en-GB" baseline="30000" dirty="0"/>
              <a:t>th</a:t>
            </a:r>
            <a:r>
              <a:rPr lang="en-GB" dirty="0"/>
              <a:t> Feb 26- 22</a:t>
            </a:r>
            <a:r>
              <a:rPr lang="en-GB" baseline="30000" dirty="0"/>
              <a:t>nd</a:t>
            </a:r>
            <a:r>
              <a:rPr lang="en-GB" dirty="0"/>
              <a:t> April 26</a:t>
            </a:r>
          </a:p>
          <a:p>
            <a:endParaRPr lang="en-GB" dirty="0"/>
          </a:p>
          <a:p>
            <a:r>
              <a:rPr lang="en-GB" dirty="0"/>
              <a:t>Proposed changes:</a:t>
            </a:r>
          </a:p>
          <a:p>
            <a:pPr marL="285750" indent="-285750">
              <a:buFont typeface="Arial" panose="020B0604020202020204" pitchFamily="34" charset="0"/>
              <a:buChar char="•"/>
            </a:pPr>
            <a:r>
              <a:rPr lang="en-GB" b="1" dirty="0"/>
              <a:t>Part 1- Safeguarding information for all staff</a:t>
            </a:r>
          </a:p>
          <a:p>
            <a:pPr marL="285750" indent="-285750">
              <a:buFont typeface="Arial" panose="020B0604020202020204" pitchFamily="34" charset="0"/>
              <a:buChar char="•"/>
            </a:pPr>
            <a:r>
              <a:rPr lang="en-GB" dirty="0"/>
              <a:t>Section 3 of the Early Years Foundation Stage (EYFS) statutory framework should be read alongside KCSIE where children aged 0 to 5 attend school-based nurseries or reception classes.</a:t>
            </a:r>
          </a:p>
          <a:p>
            <a:pPr marL="285750" indent="-285750">
              <a:buFont typeface="Arial" panose="020B0604020202020204" pitchFamily="34" charset="0"/>
              <a:buChar char="•"/>
            </a:pPr>
            <a:r>
              <a:rPr lang="en-GB" dirty="0"/>
              <a:t>Support before statutory interventions- universal services, community based Early Help, targeted early help- Family Help (involving children’s services) – FH workers can lead plans up to and including S17. (child in need)</a:t>
            </a:r>
          </a:p>
          <a:p>
            <a:pPr marL="285750" indent="-285750">
              <a:buFont typeface="Arial" panose="020B0604020202020204" pitchFamily="34" charset="0"/>
              <a:buChar char="•"/>
            </a:pPr>
            <a:r>
              <a:rPr lang="en-GB" dirty="0"/>
              <a:t>Serious violence (increased information) it is a continuing safeguarding concern, schools play a key role in protecting children from violence, ‘teachable moments’, access to trusted adults.</a:t>
            </a:r>
          </a:p>
          <a:p>
            <a:pPr marL="285750" indent="-285750">
              <a:buFont typeface="Arial" panose="020B0604020202020204" pitchFamily="34" charset="0"/>
              <a:buChar char="•"/>
            </a:pPr>
            <a:r>
              <a:rPr lang="en-GB" dirty="0"/>
              <a:t>Children that schools should be alert to needing support now includes – ‘has been repeatedly removed from the classroom and on a part time timetable’.</a:t>
            </a:r>
          </a:p>
          <a:p>
            <a:pPr marL="285750" indent="-285750">
              <a:buFont typeface="Arial" panose="020B0604020202020204" pitchFamily="34" charset="0"/>
              <a:buChar char="•"/>
            </a:pPr>
            <a:r>
              <a:rPr lang="en-GB" dirty="0"/>
              <a:t>All who work directly with children should read Annex A.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Part 2- The management of safeguarding</a:t>
            </a:r>
          </a:p>
          <a:p>
            <a:pPr marL="285750" indent="-285750">
              <a:buFont typeface="Arial" panose="020B0604020202020204" pitchFamily="34" charset="0"/>
              <a:buChar char="•"/>
            </a:pPr>
            <a:r>
              <a:rPr lang="en-GB" dirty="0"/>
              <a:t>Sport- exception in the Equality Act in relation to single-sex sport that allows separation according to biological sex.</a:t>
            </a:r>
          </a:p>
        </p:txBody>
      </p:sp>
    </p:spTree>
    <p:extLst>
      <p:ext uri="{BB962C8B-B14F-4D97-AF65-F5344CB8AC3E}">
        <p14:creationId xmlns:p14="http://schemas.microsoft.com/office/powerpoint/2010/main" val="2870149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5EFEC-8619-47EA-B83E-4B1AE7823216}"/>
              </a:ext>
            </a:extLst>
          </p:cNvPr>
          <p:cNvSpPr>
            <a:spLocks noGrp="1"/>
          </p:cNvSpPr>
          <p:nvPr>
            <p:ph idx="1"/>
          </p:nvPr>
        </p:nvSpPr>
        <p:spPr>
          <a:xfrm>
            <a:off x="838200" y="500514"/>
            <a:ext cx="10515600" cy="5676449"/>
          </a:xfrm>
        </p:spPr>
        <p:txBody>
          <a:bodyPr>
            <a:normAutofit fontScale="92500" lnSpcReduction="10000"/>
          </a:bodyPr>
          <a:lstStyle/>
          <a:p>
            <a:r>
              <a:rPr lang="en-GB" sz="2000" dirty="0"/>
              <a:t>Toilets- schools must not allow children into toilets for the opposite biological sex including when schools are responding to a request to support any degree of social transition for children questioning their gender. (Also guidance on changing rooms and showers for children aged 11)</a:t>
            </a:r>
          </a:p>
          <a:p>
            <a:r>
              <a:rPr lang="en-GB" sz="1900" dirty="0"/>
              <a:t>Transfer of files- good practice for a conversation to take place between DSLs at both settings, where there are issues or concerns.</a:t>
            </a:r>
          </a:p>
          <a:p>
            <a:r>
              <a:rPr lang="en-GB" sz="1900" dirty="0"/>
              <a:t>Teaching safeguarding now suggested to include understanding online harms- sharing images, deepfakes, pornography and misogyny</a:t>
            </a:r>
          </a:p>
          <a:p>
            <a:r>
              <a:rPr lang="en-GB" sz="1900" dirty="0"/>
              <a:t>Guidance and resources around use of AI. </a:t>
            </a:r>
          </a:p>
          <a:p>
            <a:r>
              <a:rPr lang="en-GB" sz="1900" dirty="0"/>
              <a:t>Mobile phone policy- mobile-free environments by default, anything other is exception only.</a:t>
            </a:r>
          </a:p>
          <a:p>
            <a:r>
              <a:rPr lang="en-GB" sz="1900" b="1" dirty="0"/>
              <a:t>Limited </a:t>
            </a:r>
            <a:r>
              <a:rPr lang="en-GB" sz="1900" dirty="0"/>
              <a:t>circumstances when it is appropriate to use reasonable force- link to new Restrictive Interventions guidance</a:t>
            </a:r>
          </a:p>
          <a:p>
            <a:r>
              <a:rPr lang="en-GB" sz="1900" dirty="0"/>
              <a:t>Link to voluntary national standards for non-school alternative provision</a:t>
            </a:r>
          </a:p>
          <a:p>
            <a:r>
              <a:rPr lang="en-GB" sz="1900" dirty="0"/>
              <a:t>Schools have 4 key roles in relation to mental health- promoting mental wellbeing, preventing observing, identifying, ensuring targeted support, liaison with specialist services</a:t>
            </a:r>
          </a:p>
          <a:p>
            <a:r>
              <a:rPr lang="en-GB" sz="1900" dirty="0"/>
              <a:t>Focus on being alert to needs of young carers and more guidance on barriers for children with SEND, section on safeguarding children with medical conditions</a:t>
            </a:r>
          </a:p>
          <a:p>
            <a:r>
              <a:rPr lang="en-GB" sz="1900" dirty="0"/>
              <a:t>Significant guidance on children who are questioning their gender following the </a:t>
            </a:r>
            <a:r>
              <a:rPr lang="en-GB" sz="1900" dirty="0" err="1"/>
              <a:t>The</a:t>
            </a:r>
            <a:r>
              <a:rPr lang="en-GB" sz="1900" dirty="0"/>
              <a:t> Cass Review including bullying, social transition, working with parents, review.</a:t>
            </a:r>
          </a:p>
        </p:txBody>
      </p:sp>
    </p:spTree>
    <p:extLst>
      <p:ext uri="{BB962C8B-B14F-4D97-AF65-F5344CB8AC3E}">
        <p14:creationId xmlns:p14="http://schemas.microsoft.com/office/powerpoint/2010/main" val="26505264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19AF4A-9D6C-7819-6EBC-EB96984A765D}"/>
              </a:ext>
            </a:extLst>
          </p:cNvPr>
          <p:cNvSpPr>
            <a:spLocks noGrp="1"/>
          </p:cNvSpPr>
          <p:nvPr>
            <p:ph idx="1"/>
          </p:nvPr>
        </p:nvSpPr>
        <p:spPr>
          <a:xfrm>
            <a:off x="838200" y="635267"/>
            <a:ext cx="10515600" cy="5541696"/>
          </a:xfrm>
        </p:spPr>
        <p:txBody>
          <a:bodyPr/>
          <a:lstStyle/>
          <a:p>
            <a:r>
              <a:rPr lang="en-GB" sz="1800" b="1" dirty="0"/>
              <a:t>Part 3- Safer recruitment</a:t>
            </a:r>
          </a:p>
          <a:p>
            <a:r>
              <a:rPr lang="en-GB" sz="1800" dirty="0"/>
              <a:t>Online searches of shortlisted candidates changed to a search via an online search engine</a:t>
            </a:r>
          </a:p>
          <a:p>
            <a:r>
              <a:rPr lang="en-GB" sz="1800" dirty="0"/>
              <a:t>Single Central Record template included</a:t>
            </a:r>
          </a:p>
          <a:p>
            <a:r>
              <a:rPr lang="en-GB" sz="1800" dirty="0"/>
              <a:t>Embedded guidance on children staying with host families (no longer an annex)</a:t>
            </a:r>
          </a:p>
          <a:p>
            <a:r>
              <a:rPr lang="en-GB" sz="1800" b="1" dirty="0"/>
              <a:t>Part 4- Allegation management- </a:t>
            </a:r>
            <a:r>
              <a:rPr lang="en-GB" sz="1800" dirty="0"/>
              <a:t>specifically includes Trainee Teachers</a:t>
            </a:r>
          </a:p>
          <a:p>
            <a:r>
              <a:rPr lang="en-GB" sz="1800" b="1" dirty="0"/>
              <a:t>Part 5- Child on child sexual harassment and sexual violence</a:t>
            </a:r>
          </a:p>
          <a:p>
            <a:r>
              <a:rPr lang="en-GB" sz="1800" dirty="0"/>
              <a:t>Recognising the escalatory nature of misogyny and the benefits of early identification to support their approach to minimising the risk of harmful sexual behaviour, sexual harassment and sexual violence</a:t>
            </a:r>
          </a:p>
          <a:p>
            <a:r>
              <a:rPr lang="en-GB" sz="1800" dirty="0"/>
              <a:t>Children may </a:t>
            </a:r>
            <a:r>
              <a:rPr lang="en-GB" sz="1800" b="1" dirty="0"/>
              <a:t>struggle</a:t>
            </a:r>
            <a:r>
              <a:rPr lang="en-GB" sz="1800" dirty="0"/>
              <a:t> to verbally disclose sexual abuse, change from ‘may not find it easy’-they may show signs or behave in ways that signal distress</a:t>
            </a:r>
          </a:p>
          <a:p>
            <a:r>
              <a:rPr lang="en-GB" sz="1800" dirty="0"/>
              <a:t>Risk assessment is now a Risk and needs assessment following a report of sexual violence</a:t>
            </a:r>
          </a:p>
          <a:p>
            <a:r>
              <a:rPr lang="en-GB" sz="1800" b="1" dirty="0"/>
              <a:t>Annex A </a:t>
            </a:r>
            <a:r>
              <a:rPr lang="en-GB" sz="1800" dirty="0"/>
              <a:t>is now Further information- additional information about specific forms of abuse and issues- those who work directly with children should read it</a:t>
            </a:r>
          </a:p>
          <a:p>
            <a:r>
              <a:rPr lang="en-GB" sz="1800" b="1" dirty="0"/>
              <a:t>Annex B </a:t>
            </a:r>
            <a:r>
              <a:rPr lang="en-GB" sz="1800" dirty="0"/>
              <a:t>– role of DSL- Availability- Schools should implement robust cover arrangements when DSL is unavailable due to illness, leave etc, could include a confidential shared mailbox</a:t>
            </a:r>
          </a:p>
          <a:p>
            <a:endParaRPr lang="en-GB" sz="1800" dirty="0"/>
          </a:p>
        </p:txBody>
      </p:sp>
    </p:spTree>
    <p:extLst>
      <p:ext uri="{BB962C8B-B14F-4D97-AF65-F5344CB8AC3E}">
        <p14:creationId xmlns:p14="http://schemas.microsoft.com/office/powerpoint/2010/main" val="1018657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85AE3-B8A5-1F52-ABAC-6DDBDF3242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99270C-BCCA-DB02-4C0D-14BE258F6F03}"/>
              </a:ext>
            </a:extLst>
          </p:cNvPr>
          <p:cNvSpPr>
            <a:spLocks noGrp="1"/>
          </p:cNvSpPr>
          <p:nvPr>
            <p:ph type="title"/>
          </p:nvPr>
        </p:nvSpPr>
        <p:spPr/>
        <p:txBody>
          <a:bodyPr>
            <a:normAutofit/>
          </a:bodyPr>
          <a:lstStyle/>
          <a:p>
            <a:r>
              <a:rPr lang="en-GB" sz="5400" dirty="0"/>
              <a:t>Complaints</a:t>
            </a:r>
          </a:p>
        </p:txBody>
      </p:sp>
      <p:sp>
        <p:nvSpPr>
          <p:cNvPr id="5" name="Text Placeholder 4">
            <a:extLst>
              <a:ext uri="{FF2B5EF4-FFF2-40B4-BE49-F238E27FC236}">
                <a16:creationId xmlns:a16="http://schemas.microsoft.com/office/drawing/2014/main" id="{1E3385A1-B543-A125-B3F7-DE2F02BE83AB}"/>
              </a:ext>
            </a:extLst>
          </p:cNvPr>
          <p:cNvSpPr>
            <a:spLocks noGrp="1"/>
          </p:cNvSpPr>
          <p:nvPr>
            <p:ph type="body" idx="1"/>
          </p:nvPr>
        </p:nvSpPr>
        <p:spPr/>
        <p:txBody>
          <a:bodyPr>
            <a:normAutofit/>
          </a:bodyPr>
          <a:lstStyle/>
          <a:p>
            <a:r>
              <a:rPr lang="en-GB" dirty="0"/>
              <a:t>Jeremy Masson – Service Manager: School Effectiveness and Governance (Interim)</a:t>
            </a:r>
          </a:p>
          <a:p>
            <a:r>
              <a:rPr lang="en-GB" dirty="0">
                <a:hlinkClick r:id="rId2"/>
              </a:rPr>
              <a:t>Jeremy.Masson@Oxfordshire.gov.uk</a:t>
            </a:r>
            <a:endParaRPr lang="en-GB" dirty="0"/>
          </a:p>
          <a:p>
            <a:endParaRPr lang="en-GB" dirty="0"/>
          </a:p>
        </p:txBody>
      </p:sp>
    </p:spTree>
    <p:extLst>
      <p:ext uri="{BB962C8B-B14F-4D97-AF65-F5344CB8AC3E}">
        <p14:creationId xmlns:p14="http://schemas.microsoft.com/office/powerpoint/2010/main" val="3848992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CD403-660D-C86C-91CA-7846235673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570034-15C2-01FF-11B7-35D33C2AFB41}"/>
              </a:ext>
            </a:extLst>
          </p:cNvPr>
          <p:cNvSpPr>
            <a:spLocks noGrp="1"/>
          </p:cNvSpPr>
          <p:nvPr>
            <p:ph type="title"/>
          </p:nvPr>
        </p:nvSpPr>
        <p:spPr/>
        <p:txBody>
          <a:bodyPr/>
          <a:lstStyle/>
          <a:p>
            <a:r>
              <a:rPr lang="en-GB" b="1" dirty="0"/>
              <a:t>Complaints</a:t>
            </a:r>
          </a:p>
        </p:txBody>
      </p:sp>
      <p:sp>
        <p:nvSpPr>
          <p:cNvPr id="3" name="Content Placeholder 2">
            <a:extLst>
              <a:ext uri="{FF2B5EF4-FFF2-40B4-BE49-F238E27FC236}">
                <a16:creationId xmlns:a16="http://schemas.microsoft.com/office/drawing/2014/main" id="{C025FA36-93F6-7F03-ADEE-4619B247A9E9}"/>
              </a:ext>
            </a:extLst>
          </p:cNvPr>
          <p:cNvSpPr>
            <a:spLocks noGrp="1"/>
          </p:cNvSpPr>
          <p:nvPr>
            <p:ph idx="1"/>
          </p:nvPr>
        </p:nvSpPr>
        <p:spPr/>
        <p:txBody>
          <a:bodyPr>
            <a:normAutofit fontScale="92500" lnSpcReduction="10000"/>
          </a:bodyPr>
          <a:lstStyle/>
          <a:p>
            <a:r>
              <a:rPr lang="en-GB" dirty="0"/>
              <a:t>Three complaint routes: School, DfE, Ofsted</a:t>
            </a:r>
          </a:p>
          <a:p>
            <a:r>
              <a:rPr lang="en-GB" dirty="0"/>
              <a:t>Increase in Ofsted complaints: SEN/Behaviour</a:t>
            </a:r>
          </a:p>
          <a:p>
            <a:r>
              <a:rPr lang="en-GB" dirty="0"/>
              <a:t>Complaints Policies:</a:t>
            </a:r>
          </a:p>
          <a:p>
            <a:pPr lvl="1"/>
            <a:r>
              <a:rPr lang="en-GB" dirty="0"/>
              <a:t>Out of date – is policy cycle at FGB working?</a:t>
            </a:r>
          </a:p>
          <a:p>
            <a:pPr lvl="1"/>
            <a:r>
              <a:rPr lang="en-GB" dirty="0"/>
              <a:t>Not following DfE Model Policy</a:t>
            </a:r>
          </a:p>
          <a:p>
            <a:pPr lvl="1"/>
            <a:r>
              <a:rPr lang="en-GB" dirty="0"/>
              <a:t>Referring to outdated processes – </a:t>
            </a:r>
            <a:r>
              <a:rPr lang="en-GB" dirty="0" err="1"/>
              <a:t>ie</a:t>
            </a:r>
            <a:r>
              <a:rPr lang="en-GB" dirty="0"/>
              <a:t> LA mediation</a:t>
            </a:r>
          </a:p>
          <a:p>
            <a:pPr marL="457200" lvl="1" indent="0">
              <a:buNone/>
            </a:pPr>
            <a:endParaRPr lang="en-GB" dirty="0"/>
          </a:p>
          <a:p>
            <a:pPr marL="457200" lvl="1" indent="0">
              <a:buNone/>
            </a:pPr>
            <a:r>
              <a:rPr lang="en-GB" dirty="0"/>
              <a:t>Are processes clear for tracking and responding?</a:t>
            </a:r>
          </a:p>
          <a:p>
            <a:pPr marL="457200" lvl="1" indent="0">
              <a:buNone/>
            </a:pPr>
            <a:r>
              <a:rPr lang="en-GB" dirty="0"/>
              <a:t>Rapid Response Briefing: Tomorrow 9am – Gov Hub/SI weekly newsletter</a:t>
            </a:r>
          </a:p>
          <a:p>
            <a:endParaRPr lang="en-GB" dirty="0"/>
          </a:p>
          <a:p>
            <a:pPr marL="457200" lvl="1" indent="0">
              <a:buNone/>
            </a:pPr>
            <a:endParaRPr lang="en-GB" dirty="0"/>
          </a:p>
        </p:txBody>
      </p:sp>
    </p:spTree>
    <p:extLst>
      <p:ext uri="{BB962C8B-B14F-4D97-AF65-F5344CB8AC3E}">
        <p14:creationId xmlns:p14="http://schemas.microsoft.com/office/powerpoint/2010/main" val="167377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48489-2135-0576-0793-8EAB633B1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0A917-916E-AA35-8C64-C827B7E8C73F}"/>
              </a:ext>
            </a:extLst>
          </p:cNvPr>
          <p:cNvSpPr>
            <a:spLocks noGrp="1"/>
          </p:cNvSpPr>
          <p:nvPr>
            <p:ph type="title"/>
          </p:nvPr>
        </p:nvSpPr>
        <p:spPr/>
        <p:txBody>
          <a:bodyPr/>
          <a:lstStyle/>
          <a:p>
            <a:r>
              <a:rPr lang="en-GB" b="1" dirty="0"/>
              <a:t>Feedback Sought</a:t>
            </a:r>
          </a:p>
        </p:txBody>
      </p:sp>
      <p:sp>
        <p:nvSpPr>
          <p:cNvPr id="3" name="Content Placeholder 2">
            <a:extLst>
              <a:ext uri="{FF2B5EF4-FFF2-40B4-BE49-F238E27FC236}">
                <a16:creationId xmlns:a16="http://schemas.microsoft.com/office/drawing/2014/main" id="{CE4A3E22-0084-25A8-0A92-DF73B3658D28}"/>
              </a:ext>
            </a:extLst>
          </p:cNvPr>
          <p:cNvSpPr>
            <a:spLocks noGrp="1"/>
          </p:cNvSpPr>
          <p:nvPr>
            <p:ph idx="1"/>
          </p:nvPr>
        </p:nvSpPr>
        <p:spPr/>
        <p:txBody>
          <a:bodyPr>
            <a:normAutofit fontScale="92500"/>
          </a:bodyPr>
          <a:lstStyle/>
          <a:p>
            <a:r>
              <a:rPr lang="en-GB" dirty="0"/>
              <a:t>Annual Governing Board Business Cycle</a:t>
            </a:r>
          </a:p>
          <a:p>
            <a:endParaRPr lang="en-GB" dirty="0"/>
          </a:p>
          <a:p>
            <a:r>
              <a:rPr lang="en-GB" dirty="0"/>
              <a:t>Clerking SLA – Quality Assurance Feedback and ‘Straw Pole’ exercise.</a:t>
            </a:r>
          </a:p>
          <a:p>
            <a:endParaRPr lang="en-GB" dirty="0"/>
          </a:p>
          <a:p>
            <a:r>
              <a:rPr lang="en-GB" dirty="0"/>
              <a:t>EVC SLA – Quality Assurance Feedback </a:t>
            </a:r>
          </a:p>
          <a:p>
            <a:endParaRPr lang="en-GB" dirty="0"/>
          </a:p>
          <a:p>
            <a:r>
              <a:rPr lang="en-GB" dirty="0" err="1"/>
              <a:t>MiS</a:t>
            </a:r>
            <a:r>
              <a:rPr lang="en-GB" dirty="0"/>
              <a:t> and wider school system training/development needs</a:t>
            </a:r>
          </a:p>
          <a:p>
            <a:pPr marL="457200" lvl="1" indent="0">
              <a:buNone/>
            </a:pPr>
            <a:endParaRPr lang="en-GB" dirty="0"/>
          </a:p>
        </p:txBody>
      </p:sp>
    </p:spTree>
    <p:extLst>
      <p:ext uri="{BB962C8B-B14F-4D97-AF65-F5344CB8AC3E}">
        <p14:creationId xmlns:p14="http://schemas.microsoft.com/office/powerpoint/2010/main" val="2551656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EEC7A-5678-44D4-A698-7F499534231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5F2F63-83B9-4A8E-A398-846072B89772}"/>
              </a:ext>
            </a:extLst>
          </p:cNvPr>
          <p:cNvSpPr>
            <a:spLocks noGrp="1"/>
          </p:cNvSpPr>
          <p:nvPr>
            <p:ph type="title"/>
          </p:nvPr>
        </p:nvSpPr>
        <p:spPr/>
        <p:txBody>
          <a:bodyPr>
            <a:normAutofit/>
          </a:bodyPr>
          <a:lstStyle/>
          <a:p>
            <a:r>
              <a:rPr lang="en-GB" sz="5400" dirty="0"/>
              <a:t>Schools white paper: Every child achieving and Thriving </a:t>
            </a:r>
          </a:p>
        </p:txBody>
      </p:sp>
      <p:sp>
        <p:nvSpPr>
          <p:cNvPr id="5" name="Text Placeholder 4">
            <a:extLst>
              <a:ext uri="{FF2B5EF4-FFF2-40B4-BE49-F238E27FC236}">
                <a16:creationId xmlns:a16="http://schemas.microsoft.com/office/drawing/2014/main" id="{F361DAD1-233A-C9F0-E6F8-E462A2019FE8}"/>
              </a:ext>
            </a:extLst>
          </p:cNvPr>
          <p:cNvSpPr>
            <a:spLocks noGrp="1"/>
          </p:cNvSpPr>
          <p:nvPr>
            <p:ph type="body" idx="1"/>
          </p:nvPr>
        </p:nvSpPr>
        <p:spPr/>
        <p:txBody>
          <a:bodyPr>
            <a:normAutofit/>
          </a:bodyPr>
          <a:lstStyle/>
          <a:p>
            <a:r>
              <a:rPr lang="en-GB" dirty="0"/>
              <a:t>Annette Perrington – Interim Deputy Director of Education and Inclusion</a:t>
            </a:r>
          </a:p>
          <a:p>
            <a:r>
              <a:rPr lang="en-GB" dirty="0">
                <a:hlinkClick r:id="rId2"/>
              </a:rPr>
              <a:t>Annette.Perrington@Oxfordshire.gov.uk</a:t>
            </a:r>
            <a:endParaRPr lang="en-GB" dirty="0"/>
          </a:p>
          <a:p>
            <a:endParaRPr lang="en-GB" dirty="0"/>
          </a:p>
        </p:txBody>
      </p:sp>
    </p:spTree>
    <p:extLst>
      <p:ext uri="{BB962C8B-B14F-4D97-AF65-F5344CB8AC3E}">
        <p14:creationId xmlns:p14="http://schemas.microsoft.com/office/powerpoint/2010/main" val="4164427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Freeform: Shape 10">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2" name="Title 1"/>
          <p:cNvSpPr>
            <a:spLocks noGrp="1"/>
          </p:cNvSpPr>
          <p:nvPr>
            <p:ph type="ctrTitle"/>
          </p:nvPr>
        </p:nvSpPr>
        <p:spPr>
          <a:xfrm>
            <a:off x="2003160" y="390526"/>
            <a:ext cx="8182230" cy="1510301"/>
          </a:xfrm>
        </p:spPr>
        <p:txBody>
          <a:bodyPr anchor="ctr">
            <a:normAutofit/>
          </a:bodyPr>
          <a:lstStyle/>
          <a:p>
            <a:pPr>
              <a:lnSpc>
                <a:spcPct val="90000"/>
              </a:lnSpc>
            </a:pPr>
            <a:r>
              <a:rPr lang="en-GB" sz="4800" b="1">
                <a:solidFill>
                  <a:srgbClr val="FFFFFF"/>
                </a:solidFill>
              </a:rPr>
              <a:t>Every Child Achieving and Thriving</a:t>
            </a:r>
          </a:p>
        </p:txBody>
      </p:sp>
      <p:sp>
        <p:nvSpPr>
          <p:cNvPr id="3" name="Subtitle 2"/>
          <p:cNvSpPr>
            <a:spLocks noGrp="1"/>
          </p:cNvSpPr>
          <p:nvPr>
            <p:ph type="subTitle" idx="1"/>
          </p:nvPr>
        </p:nvSpPr>
        <p:spPr>
          <a:xfrm>
            <a:off x="3695701" y="1900826"/>
            <a:ext cx="4797153" cy="662542"/>
          </a:xfrm>
        </p:spPr>
        <p:txBody>
          <a:bodyPr anchor="ctr">
            <a:normAutofit/>
          </a:bodyPr>
          <a:lstStyle/>
          <a:p>
            <a:r>
              <a:rPr lang="en-GB" b="1">
                <a:solidFill>
                  <a:srgbClr val="FFFFFF"/>
                </a:solidFill>
              </a:rPr>
              <a:t>Summary Presentation </a:t>
            </a:r>
          </a:p>
        </p:txBody>
      </p:sp>
      <p:sp>
        <p:nvSpPr>
          <p:cNvPr id="13"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4654" y="1753266"/>
            <a:ext cx="3182692" cy="18288"/>
          </a:xfrm>
          <a:custGeom>
            <a:avLst/>
            <a:gdLst>
              <a:gd name="csX0" fmla="*/ 0 w 3182692"/>
              <a:gd name="csY0" fmla="*/ 0 h 18288"/>
              <a:gd name="csX1" fmla="*/ 604711 w 3182692"/>
              <a:gd name="csY1" fmla="*/ 0 h 18288"/>
              <a:gd name="csX2" fmla="*/ 1241250 w 3182692"/>
              <a:gd name="csY2" fmla="*/ 0 h 18288"/>
              <a:gd name="csX3" fmla="*/ 1909615 w 3182692"/>
              <a:gd name="csY3" fmla="*/ 0 h 18288"/>
              <a:gd name="csX4" fmla="*/ 2577981 w 3182692"/>
              <a:gd name="csY4" fmla="*/ 0 h 18288"/>
              <a:gd name="csX5" fmla="*/ 3182692 w 3182692"/>
              <a:gd name="csY5" fmla="*/ 0 h 18288"/>
              <a:gd name="csX6" fmla="*/ 3182692 w 3182692"/>
              <a:gd name="csY6" fmla="*/ 18288 h 18288"/>
              <a:gd name="csX7" fmla="*/ 2482500 w 3182692"/>
              <a:gd name="csY7" fmla="*/ 18288 h 18288"/>
              <a:gd name="csX8" fmla="*/ 1782308 w 3182692"/>
              <a:gd name="csY8" fmla="*/ 18288 h 18288"/>
              <a:gd name="csX9" fmla="*/ 1145769 w 3182692"/>
              <a:gd name="csY9" fmla="*/ 18288 h 18288"/>
              <a:gd name="csX10" fmla="*/ 0 w 3182692"/>
              <a:gd name="csY10" fmla="*/ 18288 h 18288"/>
              <a:gd name="csX11" fmla="*/ 0 w 3182692"/>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4" name="Picture 3" descr="image.png"/>
          <p:cNvPicPr>
            <a:picLocks noChangeAspect="1"/>
          </p:cNvPicPr>
          <p:nvPr/>
        </p:nvPicPr>
        <p:blipFill>
          <a:blip r:embed="rId2"/>
          <a:stretch>
            <a:fillRect/>
          </a:stretch>
        </p:blipFill>
        <p:spPr>
          <a:xfrm>
            <a:off x="2300383" y="3523853"/>
            <a:ext cx="7588949" cy="210593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p:cNvSpPr>
            <a:spLocks noGrp="1"/>
          </p:cNvSpPr>
          <p:nvPr>
            <p:ph type="title"/>
          </p:nvPr>
        </p:nvSpPr>
        <p:spPr>
          <a:xfrm>
            <a:off x="2154936" y="643467"/>
            <a:ext cx="2880360" cy="5571066"/>
          </a:xfrm>
        </p:spPr>
        <p:txBody>
          <a:bodyPr anchor="ctr">
            <a:normAutofit/>
          </a:bodyPr>
          <a:lstStyle/>
          <a:p>
            <a:pPr>
              <a:lnSpc>
                <a:spcPct val="90000"/>
              </a:lnSpc>
              <a:defRPr sz="2000">
                <a:solidFill>
                  <a:srgbClr val="1E1E1E"/>
                </a:solidFill>
              </a:defRPr>
            </a:pPr>
            <a:r>
              <a:rPr lang="en-GB" sz="3600"/>
              <a:t>Schools White Paper: ‘Every child achieving and thriving’</a:t>
            </a:r>
            <a:br>
              <a:rPr lang="en-GB" sz="3600"/>
            </a:br>
            <a:r>
              <a:rPr lang="en-GB" sz="3600"/>
              <a:t>SEND consultation: ‘Putting Children and Young People First’</a:t>
            </a:r>
            <a:endParaRPr lang="en-GB" sz="3600" b="1"/>
          </a:p>
        </p:txBody>
      </p:sp>
      <p:sp>
        <p:nvSpPr>
          <p:cNvPr id="11" name="Freeform: Shape 10">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764" y="0"/>
            <a:ext cx="5364236"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3" name="Content Placeholder 2"/>
          <p:cNvSpPr>
            <a:spLocks noGrp="1"/>
          </p:cNvSpPr>
          <p:nvPr>
            <p:ph idx="1"/>
          </p:nvPr>
        </p:nvSpPr>
        <p:spPr>
          <a:xfrm>
            <a:off x="5700522" y="267129"/>
            <a:ext cx="4341114" cy="6452171"/>
          </a:xfrm>
        </p:spPr>
        <p:txBody>
          <a:bodyPr anchor="ctr">
            <a:normAutofit fontScale="62500" lnSpcReduction="20000"/>
          </a:bodyPr>
          <a:lstStyle/>
          <a:p>
            <a:pPr marL="0" indent="0">
              <a:buNone/>
              <a:defRPr sz="2000">
                <a:solidFill>
                  <a:srgbClr val="1E1E1E"/>
                </a:solidFill>
              </a:defRPr>
            </a:pPr>
            <a:r>
              <a:rPr lang="en-GB" sz="2900" b="1">
                <a:solidFill>
                  <a:schemeClr val="bg1"/>
                </a:solidFill>
              </a:rPr>
              <a:t>Overview </a:t>
            </a:r>
          </a:p>
          <a:p>
            <a:pPr marL="0" indent="0">
              <a:buNone/>
              <a:defRPr sz="2000">
                <a:solidFill>
                  <a:srgbClr val="1E1E1E"/>
                </a:solidFill>
              </a:defRPr>
            </a:pPr>
            <a:endParaRPr lang="en-GB" sz="2900" b="1">
              <a:solidFill>
                <a:schemeClr val="bg1"/>
              </a:solidFill>
            </a:endParaRPr>
          </a:p>
          <a:p>
            <a:pPr lvl="0"/>
            <a:r>
              <a:rPr lang="en-US" sz="2900">
                <a:solidFill>
                  <a:schemeClr val="bg1"/>
                </a:solidFill>
              </a:rPr>
              <a:t>The Schools White Paper sets out an ambition that every child should achieve and thrive.</a:t>
            </a:r>
            <a:endParaRPr lang="en-GB" sz="2900">
              <a:solidFill>
                <a:schemeClr val="bg1"/>
              </a:solidFill>
            </a:endParaRPr>
          </a:p>
          <a:p>
            <a:pPr lvl="0"/>
            <a:r>
              <a:rPr lang="en-US" sz="2900">
                <a:solidFill>
                  <a:schemeClr val="bg1"/>
                </a:solidFill>
              </a:rPr>
              <a:t>The SEND reform consultation outlines proposals to strengthen inclusion and support.</a:t>
            </a:r>
          </a:p>
          <a:p>
            <a:pPr marL="0" indent="0">
              <a:buNone/>
            </a:pPr>
            <a:endParaRPr lang="en-GB" sz="2900">
              <a:solidFill>
                <a:schemeClr val="bg1"/>
              </a:solidFill>
            </a:endParaRPr>
          </a:p>
          <a:p>
            <a:pPr marL="0" indent="0">
              <a:buNone/>
              <a:defRPr sz="2000">
                <a:solidFill>
                  <a:srgbClr val="1E1E1E"/>
                </a:solidFill>
              </a:defRPr>
            </a:pPr>
            <a:r>
              <a:rPr lang="en-GB" sz="2900" b="1">
                <a:solidFill>
                  <a:schemeClr val="bg1"/>
                </a:solidFill>
              </a:rPr>
              <a:t>Key headlines </a:t>
            </a:r>
          </a:p>
          <a:p>
            <a:pPr>
              <a:defRPr sz="2000">
                <a:solidFill>
                  <a:srgbClr val="1E1E1E"/>
                </a:solidFill>
              </a:defRPr>
            </a:pPr>
            <a:r>
              <a:rPr lang="en-GB" sz="2900">
                <a:solidFill>
                  <a:schemeClr val="bg1"/>
                </a:solidFill>
              </a:rPr>
              <a:t>Targeted and Targeted Plus (‘Experts at Hand’)</a:t>
            </a:r>
          </a:p>
          <a:p>
            <a:pPr>
              <a:defRPr sz="2000">
                <a:solidFill>
                  <a:srgbClr val="1E1E1E"/>
                </a:solidFill>
              </a:defRPr>
            </a:pPr>
            <a:r>
              <a:rPr lang="en-GB" sz="2900">
                <a:solidFill>
                  <a:schemeClr val="bg1"/>
                </a:solidFill>
              </a:rPr>
              <a:t>Individual Support Plans (ISPs)</a:t>
            </a:r>
          </a:p>
          <a:p>
            <a:pPr>
              <a:defRPr sz="2000">
                <a:solidFill>
                  <a:srgbClr val="1E1E1E"/>
                </a:solidFill>
              </a:defRPr>
            </a:pPr>
            <a:r>
              <a:rPr lang="en-GB" sz="2900">
                <a:solidFill>
                  <a:schemeClr val="bg1"/>
                </a:solidFill>
              </a:rPr>
              <a:t>EHCPs retained for most complex needs</a:t>
            </a:r>
          </a:p>
          <a:p>
            <a:pPr>
              <a:defRPr sz="2000">
                <a:solidFill>
                  <a:srgbClr val="1E1E1E"/>
                </a:solidFill>
              </a:defRPr>
            </a:pPr>
            <a:r>
              <a:rPr lang="en-GB" sz="2900">
                <a:solidFill>
                  <a:schemeClr val="bg1"/>
                </a:solidFill>
              </a:rPr>
              <a:t>Inclusive Mainstream Fund into school budgets</a:t>
            </a:r>
          </a:p>
          <a:p>
            <a:pPr>
              <a:defRPr sz="2000">
                <a:solidFill>
                  <a:srgbClr val="1E1E1E"/>
                </a:solidFill>
              </a:defRPr>
            </a:pPr>
            <a:endParaRPr lang="en-GB" sz="2900">
              <a:solidFill>
                <a:schemeClr val="bg1"/>
              </a:solidFill>
            </a:endParaRPr>
          </a:p>
          <a:p>
            <a:pPr marL="0" indent="0">
              <a:buNone/>
              <a:defRPr sz="2000">
                <a:solidFill>
                  <a:srgbClr val="1E1E1E"/>
                </a:solidFill>
              </a:defRPr>
            </a:pPr>
            <a:r>
              <a:rPr lang="en-GB" sz="2900" b="1">
                <a:solidFill>
                  <a:schemeClr val="bg1"/>
                </a:solidFill>
              </a:rPr>
              <a:t>Outlines 3 key system shifts and focus  </a:t>
            </a:r>
          </a:p>
          <a:p>
            <a:pPr lvl="0"/>
            <a:r>
              <a:rPr lang="en-US" sz="2900">
                <a:solidFill>
                  <a:schemeClr val="bg1"/>
                </a:solidFill>
              </a:rPr>
              <a:t>Broader, knowledge-rich curriculum and an enrichment entitlement.</a:t>
            </a:r>
            <a:endParaRPr lang="en-GB" sz="2900">
              <a:solidFill>
                <a:schemeClr val="bg1"/>
              </a:solidFill>
            </a:endParaRPr>
          </a:p>
          <a:p>
            <a:pPr lvl="0"/>
            <a:r>
              <a:rPr lang="en-US" sz="2900">
                <a:solidFill>
                  <a:schemeClr val="bg1"/>
                </a:solidFill>
              </a:rPr>
              <a:t>Stronger mainstream inclusion and early intervention.</a:t>
            </a:r>
            <a:endParaRPr lang="en-GB" sz="2900">
              <a:solidFill>
                <a:schemeClr val="bg1"/>
              </a:solidFill>
            </a:endParaRPr>
          </a:p>
          <a:p>
            <a:pPr lvl="0"/>
            <a:r>
              <a:rPr lang="en-US" sz="2900">
                <a:solidFill>
                  <a:schemeClr val="bg1"/>
                </a:solidFill>
              </a:rPr>
              <a:t>Greater engagement through improved attendance and </a:t>
            </a:r>
            <a:r>
              <a:rPr lang="en-US" sz="2900" err="1">
                <a:solidFill>
                  <a:schemeClr val="bg1"/>
                </a:solidFill>
              </a:rPr>
              <a:t>behaviour</a:t>
            </a:r>
            <a:r>
              <a:rPr lang="en-US" sz="2900">
                <a:solidFill>
                  <a:schemeClr val="bg1"/>
                </a:solidFill>
              </a:rPr>
              <a:t> support.</a:t>
            </a:r>
            <a:endParaRPr lang="en-GB" sz="2900">
              <a:solidFill>
                <a:schemeClr val="bg1"/>
              </a:solidFill>
            </a:endParaRPr>
          </a:p>
          <a:p>
            <a:pPr>
              <a:defRPr sz="2000">
                <a:solidFill>
                  <a:srgbClr val="1E1E1E"/>
                </a:solidFill>
              </a:defRPr>
            </a:pPr>
            <a:endParaRPr lang="en-GB" sz="1900">
              <a:solidFill>
                <a:srgbClr val="FFFFFF"/>
              </a:solidFill>
            </a:endParaRPr>
          </a:p>
        </p:txBody>
      </p:sp>
      <p:pic>
        <p:nvPicPr>
          <p:cNvPr id="4" name="Picture 3" descr="image.png"/>
          <p:cNvPicPr>
            <a:picLocks noChangeAspect="1"/>
          </p:cNvPicPr>
          <p:nvPr/>
        </p:nvPicPr>
        <p:blipFill>
          <a:blip r:embed="rId3"/>
          <a:stretch>
            <a:fillRect/>
          </a:stretch>
        </p:blipFill>
        <p:spPr>
          <a:xfrm>
            <a:off x="9753600" y="6126480"/>
            <a:ext cx="914400" cy="254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01637-8B07-CC6E-0BA3-1488F7992A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69F68DB-7591-BFD2-4A5F-5046D6EA4CEE}"/>
              </a:ext>
            </a:extLst>
          </p:cNvPr>
          <p:cNvSpPr>
            <a:spLocks noGrp="1"/>
          </p:cNvSpPr>
          <p:nvPr>
            <p:ph type="title"/>
          </p:nvPr>
        </p:nvSpPr>
        <p:spPr/>
        <p:txBody>
          <a:bodyPr>
            <a:normAutofit/>
          </a:bodyPr>
          <a:lstStyle/>
          <a:p>
            <a:r>
              <a:rPr lang="en-GB" sz="5400" dirty="0"/>
              <a:t>Schools Funding Update for Headteachers and Chairs </a:t>
            </a:r>
          </a:p>
        </p:txBody>
      </p:sp>
      <p:sp>
        <p:nvSpPr>
          <p:cNvPr id="5" name="Text Placeholder 4">
            <a:extLst>
              <a:ext uri="{FF2B5EF4-FFF2-40B4-BE49-F238E27FC236}">
                <a16:creationId xmlns:a16="http://schemas.microsoft.com/office/drawing/2014/main" id="{5E8F0D6A-42CC-7D56-C1E6-34004F89A6A4}"/>
              </a:ext>
            </a:extLst>
          </p:cNvPr>
          <p:cNvSpPr>
            <a:spLocks noGrp="1"/>
          </p:cNvSpPr>
          <p:nvPr>
            <p:ph type="body" idx="1"/>
          </p:nvPr>
        </p:nvSpPr>
        <p:spPr/>
        <p:txBody>
          <a:bodyPr>
            <a:normAutofit/>
          </a:bodyPr>
          <a:lstStyle/>
          <a:p>
            <a:r>
              <a:rPr lang="en-GB" dirty="0"/>
              <a:t>Jane Billington – Strategic Finance Business Partner</a:t>
            </a:r>
          </a:p>
          <a:p>
            <a:r>
              <a:rPr lang="en-GB" dirty="0">
                <a:hlinkClick r:id="rId2"/>
              </a:rPr>
              <a:t>Jane.Billington@Oxfordshire.gov.uk</a:t>
            </a:r>
            <a:endParaRPr lang="en-GB" dirty="0"/>
          </a:p>
          <a:p>
            <a:endParaRPr lang="en-GB" dirty="0"/>
          </a:p>
        </p:txBody>
      </p:sp>
    </p:spTree>
    <p:extLst>
      <p:ext uri="{BB962C8B-B14F-4D97-AF65-F5344CB8AC3E}">
        <p14:creationId xmlns:p14="http://schemas.microsoft.com/office/powerpoint/2010/main" val="1038714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49EE1F-D982-78DE-D694-C7BFD7E5F3A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DC9FF0-D644-297E-93EF-1BA0593E07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a:extLst>
              <a:ext uri="{FF2B5EF4-FFF2-40B4-BE49-F238E27FC236}">
                <a16:creationId xmlns:a16="http://schemas.microsoft.com/office/drawing/2014/main" id="{8E4B02DB-878A-44D2-CE36-657428026770}"/>
              </a:ext>
            </a:extLst>
          </p:cNvPr>
          <p:cNvSpPr>
            <a:spLocks noGrp="1"/>
          </p:cNvSpPr>
          <p:nvPr>
            <p:ph type="title"/>
          </p:nvPr>
        </p:nvSpPr>
        <p:spPr>
          <a:xfrm>
            <a:off x="2154936" y="643467"/>
            <a:ext cx="2880360" cy="5571066"/>
          </a:xfrm>
        </p:spPr>
        <p:txBody>
          <a:bodyPr anchor="ctr">
            <a:normAutofit/>
          </a:bodyPr>
          <a:lstStyle/>
          <a:p>
            <a:pPr>
              <a:lnSpc>
                <a:spcPct val="90000"/>
              </a:lnSpc>
              <a:defRPr sz="2000">
                <a:solidFill>
                  <a:srgbClr val="1E1E1E"/>
                </a:solidFill>
              </a:defRPr>
            </a:pPr>
            <a:r>
              <a:rPr lang="en-GB" sz="3600"/>
              <a:t>Schools White Paper: ‘Every child achieving and thriving’</a:t>
            </a:r>
            <a:br>
              <a:rPr lang="en-GB" sz="3600"/>
            </a:br>
            <a:r>
              <a:rPr lang="en-GB" sz="3600"/>
              <a:t>SEND consultation: ‘Putting Children and Young People First’</a:t>
            </a:r>
            <a:endParaRPr lang="en-GB" sz="3600" b="1"/>
          </a:p>
        </p:txBody>
      </p:sp>
      <p:sp>
        <p:nvSpPr>
          <p:cNvPr id="11" name="Freeform: Shape 10">
            <a:extLst>
              <a:ext uri="{FF2B5EF4-FFF2-40B4-BE49-F238E27FC236}">
                <a16:creationId xmlns:a16="http://schemas.microsoft.com/office/drawing/2014/main" id="{214CD855-75A7-B09F-EF2C-09607B3440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764" y="0"/>
            <a:ext cx="5364236"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3" name="Content Placeholder 2">
            <a:extLst>
              <a:ext uri="{FF2B5EF4-FFF2-40B4-BE49-F238E27FC236}">
                <a16:creationId xmlns:a16="http://schemas.microsoft.com/office/drawing/2014/main" id="{94235877-0F85-09D8-CA92-EC8A023FA221}"/>
              </a:ext>
            </a:extLst>
          </p:cNvPr>
          <p:cNvSpPr>
            <a:spLocks noGrp="1"/>
          </p:cNvSpPr>
          <p:nvPr>
            <p:ph idx="1"/>
          </p:nvPr>
        </p:nvSpPr>
        <p:spPr>
          <a:xfrm>
            <a:off x="5700522" y="267129"/>
            <a:ext cx="4341114" cy="6452171"/>
          </a:xfrm>
        </p:spPr>
        <p:txBody>
          <a:bodyPr anchor="ctr">
            <a:normAutofit fontScale="85000" lnSpcReduction="10000"/>
          </a:bodyPr>
          <a:lstStyle/>
          <a:p>
            <a:pPr marL="0" indent="0">
              <a:buNone/>
              <a:defRPr sz="2000">
                <a:solidFill>
                  <a:srgbClr val="1E1E1E"/>
                </a:solidFill>
              </a:defRPr>
            </a:pPr>
            <a:r>
              <a:rPr lang="en-GB" sz="2900" b="1" dirty="0">
                <a:solidFill>
                  <a:schemeClr val="bg1"/>
                </a:solidFill>
              </a:rPr>
              <a:t>SOS webinar with DCS</a:t>
            </a:r>
          </a:p>
          <a:p>
            <a:pPr>
              <a:defRPr sz="2000">
                <a:solidFill>
                  <a:srgbClr val="1E1E1E"/>
                </a:solidFill>
              </a:defRPr>
            </a:pPr>
            <a:r>
              <a:rPr lang="en-GB" sz="1900" b="1" dirty="0">
                <a:solidFill>
                  <a:schemeClr val="bg1"/>
                </a:solidFill>
              </a:rPr>
              <a:t>Final piece of puzzle – goes alongside Children and well being social care reforms, Best Start in Life plans , child poverty and Post 16 skills plans.</a:t>
            </a:r>
          </a:p>
          <a:p>
            <a:pPr>
              <a:defRPr sz="2000">
                <a:solidFill>
                  <a:srgbClr val="1E1E1E"/>
                </a:solidFill>
              </a:defRPr>
            </a:pPr>
            <a:r>
              <a:rPr lang="en-GB" sz="1900" b="1" dirty="0">
                <a:solidFill>
                  <a:schemeClr val="bg1"/>
                </a:solidFill>
              </a:rPr>
              <a:t>Backed by investment, biggest education and social reforms for a decade.</a:t>
            </a:r>
          </a:p>
          <a:p>
            <a:pPr>
              <a:defRPr sz="2000">
                <a:solidFill>
                  <a:srgbClr val="1E1E1E"/>
                </a:solidFill>
              </a:defRPr>
            </a:pPr>
            <a:r>
              <a:rPr lang="en-GB" sz="1900" b="1" dirty="0">
                <a:solidFill>
                  <a:schemeClr val="bg1"/>
                </a:solidFill>
              </a:rPr>
              <a:t>Need to</a:t>
            </a:r>
            <a:r>
              <a:rPr lang="en-GB" sz="1900" b="1" i="1" dirty="0">
                <a:solidFill>
                  <a:schemeClr val="bg1"/>
                </a:solidFill>
              </a:rPr>
              <a:t> shift </a:t>
            </a:r>
            <a:r>
              <a:rPr lang="en-GB" sz="1900" b="1" dirty="0">
                <a:solidFill>
                  <a:schemeClr val="bg1"/>
                </a:solidFill>
              </a:rPr>
              <a:t>the system, every partner to take on responsibility, change for all and most importantly for parents.</a:t>
            </a:r>
          </a:p>
          <a:p>
            <a:pPr>
              <a:defRPr sz="2000">
                <a:solidFill>
                  <a:srgbClr val="1E1E1E"/>
                </a:solidFill>
              </a:defRPr>
            </a:pPr>
            <a:r>
              <a:rPr lang="en-GB" sz="1900" b="1" dirty="0">
                <a:solidFill>
                  <a:schemeClr val="bg1"/>
                </a:solidFill>
              </a:rPr>
              <a:t>Focus on improving standards for </a:t>
            </a:r>
            <a:r>
              <a:rPr lang="en-GB" sz="1900" b="1" i="1" dirty="0">
                <a:solidFill>
                  <a:schemeClr val="bg1"/>
                </a:solidFill>
              </a:rPr>
              <a:t>all</a:t>
            </a:r>
            <a:r>
              <a:rPr lang="en-GB" sz="1900" b="1" dirty="0">
                <a:solidFill>
                  <a:schemeClr val="bg1"/>
                </a:solidFill>
              </a:rPr>
              <a:t> children</a:t>
            </a:r>
          </a:p>
          <a:p>
            <a:pPr>
              <a:defRPr sz="2000">
                <a:solidFill>
                  <a:srgbClr val="1E1E1E"/>
                </a:solidFill>
              </a:defRPr>
            </a:pPr>
            <a:r>
              <a:rPr lang="en-GB" sz="1900" b="1" dirty="0">
                <a:solidFill>
                  <a:schemeClr val="bg1"/>
                </a:solidFill>
              </a:rPr>
              <a:t>10- year plan, backed by investment, guidance, accountability and  legislative change  </a:t>
            </a:r>
          </a:p>
          <a:p>
            <a:pPr>
              <a:defRPr sz="2000">
                <a:solidFill>
                  <a:srgbClr val="1E1E1E"/>
                </a:solidFill>
              </a:defRPr>
            </a:pPr>
            <a:r>
              <a:rPr lang="en-GB" sz="1900" b="1" dirty="0">
                <a:solidFill>
                  <a:schemeClr val="bg1"/>
                </a:solidFill>
              </a:rPr>
              <a:t>Local areas need to work in partnership and collaboration to build partnerships </a:t>
            </a:r>
          </a:p>
          <a:p>
            <a:pPr>
              <a:defRPr sz="2000">
                <a:solidFill>
                  <a:srgbClr val="1E1E1E"/>
                </a:solidFill>
              </a:defRPr>
            </a:pPr>
            <a:r>
              <a:rPr lang="en-GB" sz="1900" b="1" dirty="0">
                <a:solidFill>
                  <a:schemeClr val="bg1"/>
                </a:solidFill>
              </a:rPr>
              <a:t>LA’s to act as strategic leads and convenors at </a:t>
            </a:r>
            <a:r>
              <a:rPr lang="en-GB" sz="1900" b="1" i="1" dirty="0">
                <a:solidFill>
                  <a:schemeClr val="bg1"/>
                </a:solidFill>
              </a:rPr>
              <a:t>Place </a:t>
            </a:r>
          </a:p>
          <a:p>
            <a:pPr>
              <a:defRPr sz="2000">
                <a:solidFill>
                  <a:srgbClr val="1E1E1E"/>
                </a:solidFill>
              </a:defRPr>
            </a:pPr>
            <a:r>
              <a:rPr lang="en-GB" sz="1900" b="1" i="1" dirty="0">
                <a:solidFill>
                  <a:schemeClr val="bg1"/>
                </a:solidFill>
              </a:rPr>
              <a:t>Need to build infrastructure now.</a:t>
            </a:r>
          </a:p>
          <a:p>
            <a:pPr marL="0" indent="0">
              <a:buNone/>
              <a:defRPr sz="2000">
                <a:solidFill>
                  <a:srgbClr val="1E1E1E"/>
                </a:solidFill>
              </a:defRPr>
            </a:pPr>
            <a:endParaRPr lang="en-GB" sz="1900" b="1" dirty="0">
              <a:solidFill>
                <a:schemeClr val="bg1"/>
              </a:solidFill>
            </a:endParaRPr>
          </a:p>
          <a:p>
            <a:pPr marL="0" indent="0">
              <a:buNone/>
              <a:defRPr sz="2000">
                <a:solidFill>
                  <a:srgbClr val="1E1E1E"/>
                </a:solidFill>
              </a:defRPr>
            </a:pPr>
            <a:r>
              <a:rPr lang="en-GB" sz="1900" b="1" dirty="0">
                <a:solidFill>
                  <a:schemeClr val="bg1"/>
                </a:solidFill>
              </a:rPr>
              <a:t>SOS confident and optimistic for change by 2030 </a:t>
            </a:r>
          </a:p>
          <a:p>
            <a:pPr marL="0" indent="0">
              <a:buNone/>
              <a:defRPr sz="2000">
                <a:solidFill>
                  <a:srgbClr val="1E1E1E"/>
                </a:solidFill>
              </a:defRPr>
            </a:pPr>
            <a:r>
              <a:rPr lang="en-GB" sz="1900" b="1" dirty="0">
                <a:solidFill>
                  <a:schemeClr val="bg1"/>
                </a:solidFill>
              </a:rPr>
              <a:t>Clear message change starts now, irrespective of consultation </a:t>
            </a:r>
          </a:p>
          <a:p>
            <a:pPr>
              <a:defRPr sz="2000">
                <a:solidFill>
                  <a:srgbClr val="1E1E1E"/>
                </a:solidFill>
              </a:defRPr>
            </a:pPr>
            <a:endParaRPr lang="en-GB" sz="1900" dirty="0">
              <a:solidFill>
                <a:srgbClr val="FFFFFF"/>
              </a:solidFill>
            </a:endParaRPr>
          </a:p>
        </p:txBody>
      </p:sp>
      <p:pic>
        <p:nvPicPr>
          <p:cNvPr id="4" name="Picture 3" descr="image.png">
            <a:extLst>
              <a:ext uri="{FF2B5EF4-FFF2-40B4-BE49-F238E27FC236}">
                <a16:creationId xmlns:a16="http://schemas.microsoft.com/office/drawing/2014/main" id="{388E4464-0288-13D9-C8CD-8D843A4562AA}"/>
              </a:ext>
            </a:extLst>
          </p:cNvPr>
          <p:cNvPicPr>
            <a:picLocks noChangeAspect="1"/>
          </p:cNvPicPr>
          <p:nvPr/>
        </p:nvPicPr>
        <p:blipFill>
          <a:blip r:embed="rId3"/>
          <a:stretch>
            <a:fillRect/>
          </a:stretch>
        </p:blipFill>
        <p:spPr>
          <a:xfrm>
            <a:off x="9753600" y="6126480"/>
            <a:ext cx="914400" cy="254126"/>
          </a:xfrm>
          <a:prstGeom prst="rect">
            <a:avLst/>
          </a:prstGeom>
        </p:spPr>
      </p:pic>
    </p:spTree>
    <p:extLst>
      <p:ext uri="{BB962C8B-B14F-4D97-AF65-F5344CB8AC3E}">
        <p14:creationId xmlns:p14="http://schemas.microsoft.com/office/powerpoint/2010/main" val="392776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4572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4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p:cNvSpPr>
            <a:spLocks noGrp="1"/>
          </p:cNvSpPr>
          <p:nvPr>
            <p:ph type="title"/>
          </p:nvPr>
        </p:nvSpPr>
        <p:spPr>
          <a:xfrm>
            <a:off x="2949871" y="1458931"/>
            <a:ext cx="2792200" cy="3708970"/>
          </a:xfrm>
          <a:ln w="25400" cap="sq">
            <a:solidFill>
              <a:srgbClr val="FFFFFF"/>
            </a:solidFill>
            <a:miter lim="800000"/>
          </a:ln>
        </p:spPr>
        <p:txBody>
          <a:bodyPr vert="horz" wrap="square" lIns="91440" tIns="45720" rIns="91440" bIns="45720" rtlCol="0" anchor="ctr">
            <a:noAutofit/>
          </a:bodyPr>
          <a:lstStyle/>
          <a:p>
            <a:pPr defTabSz="914400">
              <a:lnSpc>
                <a:spcPct val="90000"/>
              </a:lnSpc>
            </a:pPr>
            <a:r>
              <a:rPr lang="en-US" sz="2800">
                <a:solidFill>
                  <a:srgbClr val="FFFFFF"/>
                </a:solidFill>
              </a:rPr>
              <a:t>Alignment with local priorities for Oxfordshire, SEND PAP, Education &amp; Inclusion Strategy, Best Start, Family Hubs and Family First </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9010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Content Placeholder 2"/>
          <p:cNvSpPr>
            <a:spLocks noGrp="1"/>
          </p:cNvSpPr>
          <p:nvPr>
            <p:ph idx="1"/>
          </p:nvPr>
        </p:nvSpPr>
        <p:spPr>
          <a:xfrm>
            <a:off x="6461080" y="1368094"/>
            <a:ext cx="3789799" cy="4960787"/>
          </a:xfrm>
        </p:spPr>
        <p:txBody>
          <a:bodyPr vert="horz" lIns="91440" tIns="45720" rIns="91440" bIns="45720" rtlCol="0">
            <a:normAutofit/>
          </a:bodyPr>
          <a:lstStyle/>
          <a:p>
            <a:pPr marL="0" indent="0" defTabSz="914400">
              <a:lnSpc>
                <a:spcPct val="90000"/>
              </a:lnSpc>
              <a:buNone/>
              <a:defRPr sz="2000">
                <a:solidFill>
                  <a:srgbClr val="1E1E1E"/>
                </a:solidFill>
              </a:defRPr>
            </a:pPr>
            <a:r>
              <a:rPr lang="en-US" dirty="0"/>
              <a:t>White paper aligns with current Oxfordshire key strategic direction</a:t>
            </a:r>
          </a:p>
          <a:p>
            <a:pPr marL="0" indent="0" defTabSz="914400">
              <a:lnSpc>
                <a:spcPct val="90000"/>
              </a:lnSpc>
              <a:buNone/>
              <a:defRPr sz="2000">
                <a:solidFill>
                  <a:srgbClr val="1E1E1E"/>
                </a:solidFill>
              </a:defRPr>
            </a:pPr>
            <a:endParaRPr lang="en-US" dirty="0"/>
          </a:p>
          <a:p>
            <a:pPr marL="0" indent="0" defTabSz="914400">
              <a:lnSpc>
                <a:spcPct val="90000"/>
              </a:lnSpc>
              <a:buNone/>
              <a:defRPr sz="2000">
                <a:solidFill>
                  <a:srgbClr val="1E1E1E"/>
                </a:solidFill>
              </a:defRPr>
            </a:pPr>
            <a:r>
              <a:rPr lang="en-US" dirty="0"/>
              <a:t>The </a:t>
            </a:r>
            <a:r>
              <a:rPr lang="en-US" b="1" i="1" dirty="0"/>
              <a:t>Oxfordshire Education Partnership (OEP) </a:t>
            </a:r>
            <a:r>
              <a:rPr lang="en-US" dirty="0"/>
              <a:t>will lead this with all settings and schools and colleges and through Associations and representative leaders , connecting through the Exec group to SIAB, Schools forum and OCSP.</a:t>
            </a:r>
          </a:p>
          <a:p>
            <a:pPr marL="0" indent="0" defTabSz="914400">
              <a:lnSpc>
                <a:spcPct val="90000"/>
              </a:lnSpc>
              <a:buNone/>
              <a:defRPr sz="2000">
                <a:solidFill>
                  <a:srgbClr val="1E1E1E"/>
                </a:solidFill>
              </a:defRPr>
            </a:pPr>
            <a:endParaRPr lang="en-US" dirty="0"/>
          </a:p>
          <a:p>
            <a:pPr marL="0" indent="0" defTabSz="914400">
              <a:lnSpc>
                <a:spcPct val="90000"/>
              </a:lnSpc>
              <a:buNone/>
              <a:defRPr sz="2000">
                <a:solidFill>
                  <a:srgbClr val="1E1E1E"/>
                </a:solidFill>
              </a:defRPr>
            </a:pPr>
            <a:r>
              <a:rPr lang="en-US" dirty="0"/>
              <a:t>Our agreed commitment </a:t>
            </a:r>
            <a:r>
              <a:rPr lang="en-US" b="1" i="1" dirty="0"/>
              <a:t>on collaboration </a:t>
            </a:r>
            <a:r>
              <a:rPr lang="en-US" dirty="0"/>
              <a:t>and </a:t>
            </a:r>
            <a:r>
              <a:rPr lang="en-US" b="1" i="1" dirty="0"/>
              <a:t>Partnership</a:t>
            </a:r>
            <a:r>
              <a:rPr lang="en-US" dirty="0"/>
              <a:t> by strengthening joint working across education, health and care.</a:t>
            </a:r>
          </a:p>
          <a:p>
            <a:pPr marL="0" indent="0" defTabSz="914400">
              <a:lnSpc>
                <a:spcPct val="90000"/>
              </a:lnSpc>
              <a:buNone/>
              <a:defRPr sz="2000">
                <a:solidFill>
                  <a:srgbClr val="1E1E1E"/>
                </a:solidFill>
              </a:defRPr>
            </a:pPr>
            <a:endParaRPr lang="en-US" dirty="0"/>
          </a:p>
          <a:p>
            <a:pPr indent="-228600" defTabSz="914400">
              <a:lnSpc>
                <a:spcPct val="90000"/>
              </a:lnSpc>
              <a:buFont typeface="Arial" panose="020B0604020202020204" pitchFamily="34" charset="0"/>
              <a:buChar char="•"/>
              <a:defRPr sz="2000">
                <a:solidFill>
                  <a:srgbClr val="1E1E1E"/>
                </a:solidFill>
              </a:defRPr>
            </a:pPr>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44E313C-6ABC-F9A2-AC4E-28549F423EFD}"/>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74718D9-0CFA-7D0D-B891-8BCC1667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4572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Rectangle 10">
            <a:extLst>
              <a:ext uri="{FF2B5EF4-FFF2-40B4-BE49-F238E27FC236}">
                <a16:creationId xmlns:a16="http://schemas.microsoft.com/office/drawing/2014/main" id="{0A8C5F48-4BC0-F613-919E-06BC16E8FD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4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a:extLst>
              <a:ext uri="{FF2B5EF4-FFF2-40B4-BE49-F238E27FC236}">
                <a16:creationId xmlns:a16="http://schemas.microsoft.com/office/drawing/2014/main" id="{9BF406E0-248D-65D1-D96E-B9642115B4B0}"/>
              </a:ext>
            </a:extLst>
          </p:cNvPr>
          <p:cNvSpPr>
            <a:spLocks noGrp="1"/>
          </p:cNvSpPr>
          <p:nvPr>
            <p:ph type="title"/>
          </p:nvPr>
        </p:nvSpPr>
        <p:spPr>
          <a:xfrm>
            <a:off x="2804498" y="1458931"/>
            <a:ext cx="3101112" cy="3708970"/>
          </a:xfrm>
          <a:ln w="25400" cap="sq">
            <a:solidFill>
              <a:srgbClr val="FFFFFF"/>
            </a:solidFill>
            <a:miter lim="800000"/>
          </a:ln>
        </p:spPr>
        <p:txBody>
          <a:bodyPr vert="horz" wrap="square" lIns="91440" tIns="45720" rIns="91440" bIns="45720" rtlCol="0" anchor="ctr">
            <a:noAutofit/>
          </a:bodyPr>
          <a:lstStyle/>
          <a:p>
            <a:r>
              <a:rPr lang="en-US" sz="2400" dirty="0">
                <a:solidFill>
                  <a:srgbClr val="FFFFFF"/>
                </a:solidFill>
              </a:rPr>
              <a:t>Alignment with local priorities for Oxfordshire: </a:t>
            </a:r>
            <a:br>
              <a:rPr lang="en-US" sz="2400" dirty="0">
                <a:solidFill>
                  <a:srgbClr val="FFFFFF"/>
                </a:solidFill>
              </a:rPr>
            </a:br>
            <a:r>
              <a:rPr lang="en-US" sz="2400" dirty="0">
                <a:solidFill>
                  <a:srgbClr val="FFFFFF"/>
                </a:solidFill>
              </a:rPr>
              <a:t>SEND PAP and Best start in life </a:t>
            </a:r>
            <a:endParaRPr lang="en-GB" sz="2400" dirty="0"/>
          </a:p>
        </p:txBody>
      </p:sp>
      <p:sp>
        <p:nvSpPr>
          <p:cNvPr id="13" name="Rectangle 12">
            <a:extLst>
              <a:ext uri="{FF2B5EF4-FFF2-40B4-BE49-F238E27FC236}">
                <a16:creationId xmlns:a16="http://schemas.microsoft.com/office/drawing/2014/main" id="{FB8381AE-FBDC-1DB9-332E-23E63C995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9010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4" name="Content Placeholder 2">
            <a:extLst>
              <a:ext uri="{FF2B5EF4-FFF2-40B4-BE49-F238E27FC236}">
                <a16:creationId xmlns:a16="http://schemas.microsoft.com/office/drawing/2014/main" id="{05C272F7-3B2E-E5DF-3A6A-DB51CA92BDB7}"/>
              </a:ext>
            </a:extLst>
          </p:cNvPr>
          <p:cNvSpPr txBox="1">
            <a:spLocks/>
          </p:cNvSpPr>
          <p:nvPr/>
        </p:nvSpPr>
        <p:spPr>
          <a:xfrm>
            <a:off x="6297540" y="472612"/>
            <a:ext cx="4041687" cy="6041205"/>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28600" defTabSz="914400">
              <a:lnSpc>
                <a:spcPct val="90000"/>
              </a:lnSpc>
              <a:buFont typeface="Arial" panose="020B0604020202020204" pitchFamily="34" charset="0"/>
              <a:buChar char="•"/>
              <a:defRPr sz="2000">
                <a:solidFill>
                  <a:srgbClr val="1E1E1E"/>
                </a:solidFill>
              </a:defRPr>
            </a:pPr>
            <a:r>
              <a:rPr lang="en-US" sz="2000" b="1" dirty="0">
                <a:solidFill>
                  <a:srgbClr val="1E1E1E"/>
                </a:solidFill>
                <a:latin typeface="Calibri"/>
              </a:rPr>
              <a:t>SEND reform plan </a:t>
            </a:r>
            <a:r>
              <a:rPr lang="en-US" sz="2000" dirty="0">
                <a:solidFill>
                  <a:srgbClr val="1E1E1E"/>
                </a:solidFill>
                <a:latin typeface="Calibri"/>
              </a:rPr>
              <a:t>required by May 17</a:t>
            </a:r>
            <a:r>
              <a:rPr lang="en-US" sz="2000" baseline="30000" dirty="0">
                <a:solidFill>
                  <a:srgbClr val="1E1E1E"/>
                </a:solidFill>
                <a:latin typeface="Calibri"/>
              </a:rPr>
              <a:t>th</a:t>
            </a:r>
            <a:r>
              <a:rPr lang="en-US" sz="2000" dirty="0">
                <a:solidFill>
                  <a:srgbClr val="1E1E1E"/>
                </a:solidFill>
                <a:latin typeface="Calibri"/>
              </a:rPr>
              <a:t> , will determine full extent of financial support for the deficit . It will be a plan that “lives” and </a:t>
            </a:r>
            <a:r>
              <a:rPr lang="en-US" sz="2000" b="1" dirty="0">
                <a:solidFill>
                  <a:srgbClr val="1E1E1E"/>
                </a:solidFill>
                <a:latin typeface="Calibri"/>
              </a:rPr>
              <a:t>“drives </a:t>
            </a:r>
            <a:r>
              <a:rPr lang="en-US" sz="2000" dirty="0">
                <a:solidFill>
                  <a:srgbClr val="1E1E1E"/>
                </a:solidFill>
                <a:latin typeface="Calibri"/>
              </a:rPr>
              <a:t>“ change at pace across education</a:t>
            </a:r>
          </a:p>
          <a:p>
            <a:pPr indent="-228600" defTabSz="914400">
              <a:lnSpc>
                <a:spcPct val="90000"/>
              </a:lnSpc>
              <a:buFont typeface="Arial" panose="020B0604020202020204" pitchFamily="34" charset="0"/>
              <a:buChar char="•"/>
              <a:defRPr sz="2000">
                <a:solidFill>
                  <a:srgbClr val="1E1E1E"/>
                </a:solidFill>
              </a:defRPr>
            </a:pPr>
            <a:endParaRPr lang="en-US" sz="2000" dirty="0">
              <a:solidFill>
                <a:srgbClr val="1E1E1E"/>
              </a:solidFill>
              <a:latin typeface="Calibri"/>
            </a:endParaRPr>
          </a:p>
          <a:p>
            <a:pPr indent="-228600" defTabSz="914400">
              <a:lnSpc>
                <a:spcPct val="90000"/>
              </a:lnSpc>
              <a:buFont typeface="Arial" panose="020B0604020202020204" pitchFamily="34" charset="0"/>
              <a:buChar char="•"/>
              <a:defRPr sz="2000">
                <a:solidFill>
                  <a:srgbClr val="1E1E1E"/>
                </a:solidFill>
              </a:defRPr>
            </a:pPr>
            <a:r>
              <a:rPr lang="en-US" sz="2000" dirty="0">
                <a:solidFill>
                  <a:srgbClr val="1E1E1E"/>
                </a:solidFill>
                <a:latin typeface="Calibri"/>
              </a:rPr>
              <a:t>Continue specialist and AP sufficiency planning, SOS ambition </a:t>
            </a:r>
            <a:r>
              <a:rPr lang="en-US" sz="2000" b="1" i="1" dirty="0">
                <a:solidFill>
                  <a:srgbClr val="1E1E1E"/>
                </a:solidFill>
                <a:latin typeface="Calibri"/>
              </a:rPr>
              <a:t>every secondary school </a:t>
            </a:r>
            <a:r>
              <a:rPr lang="en-US" sz="2000" dirty="0">
                <a:solidFill>
                  <a:srgbClr val="1E1E1E"/>
                </a:solidFill>
                <a:latin typeface="Calibri"/>
              </a:rPr>
              <a:t>will have a specialist area, cluster arrangements for primaries driven by local need.</a:t>
            </a:r>
          </a:p>
          <a:p>
            <a:pPr indent="-228600" defTabSz="914400">
              <a:lnSpc>
                <a:spcPct val="90000"/>
              </a:lnSpc>
              <a:buFont typeface="Arial" panose="020B0604020202020204" pitchFamily="34" charset="0"/>
              <a:buChar char="•"/>
              <a:defRPr sz="2000">
                <a:solidFill>
                  <a:srgbClr val="1E1E1E"/>
                </a:solidFill>
              </a:defRPr>
            </a:pPr>
            <a:endParaRPr lang="en-US" sz="2000" dirty="0">
              <a:solidFill>
                <a:srgbClr val="1E1E1E"/>
              </a:solidFill>
              <a:latin typeface="Calibri"/>
            </a:endParaRPr>
          </a:p>
          <a:p>
            <a:pPr indent="-228600" defTabSz="914400">
              <a:lnSpc>
                <a:spcPct val="90000"/>
              </a:lnSpc>
              <a:buFont typeface="Arial" panose="020B0604020202020204" pitchFamily="34" charset="0"/>
              <a:buChar char="•"/>
              <a:defRPr sz="2000">
                <a:solidFill>
                  <a:srgbClr val="1E1E1E"/>
                </a:solidFill>
              </a:defRPr>
            </a:pPr>
            <a:r>
              <a:rPr lang="en-US" sz="2000" b="1" i="1" dirty="0">
                <a:solidFill>
                  <a:srgbClr val="1E1E1E"/>
                </a:solidFill>
                <a:latin typeface="Calibri"/>
              </a:rPr>
              <a:t>Every Family hub </a:t>
            </a:r>
            <a:r>
              <a:rPr lang="en-US" sz="2000" dirty="0">
                <a:solidFill>
                  <a:srgbClr val="1E1E1E"/>
                </a:solidFill>
                <a:latin typeface="Calibri"/>
              </a:rPr>
              <a:t>will have SEND expertise </a:t>
            </a:r>
          </a:p>
          <a:p>
            <a:pPr indent="-228600" defTabSz="914400">
              <a:lnSpc>
                <a:spcPct val="90000"/>
              </a:lnSpc>
              <a:buFont typeface="Arial" panose="020B0604020202020204" pitchFamily="34" charset="0"/>
              <a:buChar char="•"/>
              <a:defRPr sz="2000">
                <a:solidFill>
                  <a:srgbClr val="1E1E1E"/>
                </a:solidFill>
              </a:defRPr>
            </a:pPr>
            <a:endParaRPr lang="en-US" sz="2000" dirty="0">
              <a:solidFill>
                <a:srgbClr val="1E1E1E"/>
              </a:solidFill>
              <a:latin typeface="Calibri"/>
            </a:endParaRPr>
          </a:p>
          <a:p>
            <a:pPr indent="-228600" defTabSz="914400">
              <a:lnSpc>
                <a:spcPct val="90000"/>
              </a:lnSpc>
              <a:buFont typeface="Arial" panose="020B0604020202020204" pitchFamily="34" charset="0"/>
              <a:buChar char="•"/>
              <a:defRPr sz="2000">
                <a:solidFill>
                  <a:srgbClr val="1E1E1E"/>
                </a:solidFill>
              </a:defRPr>
            </a:pPr>
            <a:r>
              <a:rPr lang="en-US" sz="2000" dirty="0">
                <a:solidFill>
                  <a:srgbClr val="1E1E1E"/>
                </a:solidFill>
                <a:latin typeface="Calibri"/>
              </a:rPr>
              <a:t>Aligning and delivering new system alongside current, will only work if everyone accepts change and change is felt by parents</a:t>
            </a:r>
          </a:p>
          <a:p>
            <a:pPr indent="-228600" defTabSz="914400">
              <a:lnSpc>
                <a:spcPct val="90000"/>
              </a:lnSpc>
              <a:buFont typeface="Arial" panose="020B0604020202020204" pitchFamily="34" charset="0"/>
              <a:buChar char="•"/>
              <a:defRPr sz="2000">
                <a:solidFill>
                  <a:srgbClr val="1E1E1E"/>
                </a:solidFill>
              </a:defRPr>
            </a:pPr>
            <a:endParaRPr lang="en-US" sz="1300" dirty="0">
              <a:solidFill>
                <a:srgbClr val="1E1E1E"/>
              </a:solidFill>
              <a:latin typeface="Calibri"/>
            </a:endParaRPr>
          </a:p>
        </p:txBody>
      </p:sp>
    </p:spTree>
    <p:extLst>
      <p:ext uri="{BB962C8B-B14F-4D97-AF65-F5344CB8AC3E}">
        <p14:creationId xmlns:p14="http://schemas.microsoft.com/office/powerpoint/2010/main" val="135445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58948B3-C863-2E1E-4D84-46D80598E5C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4572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4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a:extLst>
              <a:ext uri="{FF2B5EF4-FFF2-40B4-BE49-F238E27FC236}">
                <a16:creationId xmlns:a16="http://schemas.microsoft.com/office/drawing/2014/main" id="{3F375B71-B353-7693-9FF4-EC51430CD02A}"/>
              </a:ext>
            </a:extLst>
          </p:cNvPr>
          <p:cNvSpPr>
            <a:spLocks noGrp="1"/>
          </p:cNvSpPr>
          <p:nvPr>
            <p:ph type="title"/>
          </p:nvPr>
        </p:nvSpPr>
        <p:spPr>
          <a:xfrm>
            <a:off x="2949871" y="1438382"/>
            <a:ext cx="2792200" cy="4078840"/>
          </a:xfrm>
          <a:ln w="25400" cap="sq">
            <a:solidFill>
              <a:srgbClr val="FFFFFF"/>
            </a:solidFill>
            <a:miter lim="800000"/>
          </a:ln>
        </p:spPr>
        <p:txBody>
          <a:bodyPr vert="horz" wrap="square" lIns="91440" tIns="45720" rIns="91440" bIns="45720" rtlCol="0" anchor="ctr">
            <a:normAutofit/>
          </a:bodyPr>
          <a:lstStyle/>
          <a:p>
            <a:pPr defTabSz="914400">
              <a:lnSpc>
                <a:spcPct val="90000"/>
              </a:lnSpc>
            </a:pPr>
            <a:r>
              <a:rPr lang="en-US" sz="2400">
                <a:solidFill>
                  <a:srgbClr val="FFFFFF"/>
                </a:solidFill>
              </a:rPr>
              <a:t>Alignment with local priorities for Oxfordshire: Education &amp; Inclusion Strategy and Best Start Plan Family Hubs and Family First </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9010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Content Placeholder 2">
            <a:extLst>
              <a:ext uri="{FF2B5EF4-FFF2-40B4-BE49-F238E27FC236}">
                <a16:creationId xmlns:a16="http://schemas.microsoft.com/office/drawing/2014/main" id="{DA550E1B-9513-08B3-35F2-F6FFDAD4B6D6}"/>
              </a:ext>
            </a:extLst>
          </p:cNvPr>
          <p:cNvSpPr>
            <a:spLocks noGrp="1"/>
          </p:cNvSpPr>
          <p:nvPr>
            <p:ph idx="1"/>
          </p:nvPr>
        </p:nvSpPr>
        <p:spPr>
          <a:xfrm>
            <a:off x="6454903" y="231168"/>
            <a:ext cx="3789799" cy="2955516"/>
          </a:xfrm>
        </p:spPr>
        <p:txBody>
          <a:bodyPr vert="horz" lIns="91440" tIns="45720" rIns="91440" bIns="45720" rtlCol="0">
            <a:noAutofit/>
          </a:bodyPr>
          <a:lstStyle/>
          <a:p>
            <a:pPr marL="0" indent="0" defTabSz="914400">
              <a:lnSpc>
                <a:spcPct val="90000"/>
              </a:lnSpc>
              <a:buNone/>
              <a:defRPr sz="2000">
                <a:solidFill>
                  <a:srgbClr val="1E1E1E"/>
                </a:solidFill>
              </a:defRPr>
            </a:pPr>
            <a:r>
              <a:rPr lang="en-US" sz="2000" dirty="0"/>
              <a:t>OEP Education and Inclusion Strategy ; 5 priorities, all leading on significant national change </a:t>
            </a:r>
          </a:p>
          <a:p>
            <a:pPr marL="0" indent="-228600" defTabSz="914400">
              <a:lnSpc>
                <a:spcPct val="90000"/>
              </a:lnSpc>
              <a:buFont typeface="Arial" panose="020B0604020202020204" pitchFamily="34" charset="0"/>
              <a:buChar char="•"/>
              <a:defRPr sz="2000">
                <a:solidFill>
                  <a:srgbClr val="1E1E1E"/>
                </a:solidFill>
              </a:defRPr>
            </a:pPr>
            <a:endParaRPr lang="en-US" sz="2000" dirty="0"/>
          </a:p>
          <a:p>
            <a:pPr indent="-228600" defTabSz="914400">
              <a:lnSpc>
                <a:spcPct val="90000"/>
              </a:lnSpc>
              <a:buFont typeface="Arial" panose="020B0604020202020204" pitchFamily="34" charset="0"/>
              <a:buChar char="•"/>
              <a:defRPr sz="2000">
                <a:solidFill>
                  <a:srgbClr val="1E1E1E"/>
                </a:solidFill>
              </a:defRPr>
            </a:pPr>
            <a:r>
              <a:rPr lang="en-US" sz="2000" dirty="0"/>
              <a:t>Early years : Best start  </a:t>
            </a:r>
          </a:p>
          <a:p>
            <a:pPr indent="-228600" defTabSz="914400">
              <a:lnSpc>
                <a:spcPct val="90000"/>
              </a:lnSpc>
              <a:buFont typeface="Arial" panose="020B0604020202020204" pitchFamily="34" charset="0"/>
              <a:buChar char="•"/>
              <a:defRPr sz="2000">
                <a:solidFill>
                  <a:srgbClr val="1E1E1E"/>
                </a:solidFill>
              </a:defRPr>
            </a:pPr>
            <a:r>
              <a:rPr lang="en-US" sz="2000" dirty="0"/>
              <a:t>Improve attendance for all</a:t>
            </a:r>
          </a:p>
          <a:p>
            <a:pPr indent="-228600" defTabSz="914400">
              <a:lnSpc>
                <a:spcPct val="90000"/>
              </a:lnSpc>
              <a:buFont typeface="Arial" panose="020B0604020202020204" pitchFamily="34" charset="0"/>
              <a:buChar char="•"/>
              <a:defRPr sz="2000">
                <a:solidFill>
                  <a:srgbClr val="1E1E1E"/>
                </a:solidFill>
              </a:defRPr>
            </a:pPr>
            <a:r>
              <a:rPr lang="en-US" sz="2000" dirty="0"/>
              <a:t>Education outcomes for all</a:t>
            </a:r>
          </a:p>
          <a:p>
            <a:pPr indent="-228600" defTabSz="914400">
              <a:lnSpc>
                <a:spcPct val="90000"/>
              </a:lnSpc>
              <a:buFont typeface="Arial" panose="020B0604020202020204" pitchFamily="34" charset="0"/>
              <a:buChar char="•"/>
              <a:defRPr sz="2000">
                <a:solidFill>
                  <a:srgbClr val="1E1E1E"/>
                </a:solidFill>
              </a:defRPr>
            </a:pPr>
            <a:r>
              <a:rPr lang="en-US" sz="2000" dirty="0"/>
              <a:t>Local provision</a:t>
            </a:r>
          </a:p>
          <a:p>
            <a:pPr indent="-228600" defTabSz="914400">
              <a:lnSpc>
                <a:spcPct val="90000"/>
              </a:lnSpc>
              <a:buFont typeface="Arial" panose="020B0604020202020204" pitchFamily="34" charset="0"/>
              <a:buChar char="•"/>
              <a:defRPr sz="2000">
                <a:solidFill>
                  <a:srgbClr val="1E1E1E"/>
                </a:solidFill>
              </a:defRPr>
            </a:pPr>
            <a:r>
              <a:rPr lang="en-US" sz="2000" dirty="0"/>
              <a:t>From education to employment </a:t>
            </a:r>
          </a:p>
          <a:p>
            <a:pPr indent="-228600" defTabSz="914400">
              <a:lnSpc>
                <a:spcPct val="90000"/>
              </a:lnSpc>
              <a:buFont typeface="Arial" panose="020B0604020202020204" pitchFamily="34" charset="0"/>
              <a:buChar char="•"/>
              <a:defRPr sz="2000">
                <a:solidFill>
                  <a:srgbClr val="1E1E1E"/>
                </a:solidFill>
              </a:defRPr>
            </a:pPr>
            <a:endParaRPr lang="en-US" sz="2000" dirty="0"/>
          </a:p>
        </p:txBody>
      </p:sp>
      <p:sp>
        <p:nvSpPr>
          <p:cNvPr id="4" name="Content Placeholder 2">
            <a:extLst>
              <a:ext uri="{FF2B5EF4-FFF2-40B4-BE49-F238E27FC236}">
                <a16:creationId xmlns:a16="http://schemas.microsoft.com/office/drawing/2014/main" id="{7F6A313E-4AF8-4317-2C54-39A9C5849ECD}"/>
              </a:ext>
            </a:extLst>
          </p:cNvPr>
          <p:cNvSpPr txBox="1">
            <a:spLocks/>
          </p:cNvSpPr>
          <p:nvPr/>
        </p:nvSpPr>
        <p:spPr>
          <a:xfrm>
            <a:off x="6451653" y="3417852"/>
            <a:ext cx="3793048" cy="320898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lnSpc>
                <a:spcPct val="90000"/>
              </a:lnSpc>
              <a:buNone/>
              <a:defRPr sz="2000">
                <a:solidFill>
                  <a:srgbClr val="1E1E1E"/>
                </a:solidFill>
              </a:defRPr>
            </a:pPr>
            <a:endParaRPr lang="en-US" sz="2000" dirty="0">
              <a:solidFill>
                <a:srgbClr val="1E1E1E"/>
              </a:solidFill>
              <a:latin typeface="Calibri"/>
            </a:endParaRPr>
          </a:p>
          <a:p>
            <a:pPr marL="0" indent="0" defTabSz="914400">
              <a:lnSpc>
                <a:spcPct val="90000"/>
              </a:lnSpc>
              <a:buNone/>
              <a:defRPr sz="2000">
                <a:solidFill>
                  <a:srgbClr val="1E1E1E"/>
                </a:solidFill>
              </a:defRPr>
            </a:pPr>
            <a:r>
              <a:rPr lang="en-US" sz="2000" b="1" dirty="0">
                <a:solidFill>
                  <a:srgbClr val="1E1E1E"/>
                </a:solidFill>
                <a:latin typeface="Calibri"/>
              </a:rPr>
              <a:t>Best start in Life plan </a:t>
            </a:r>
            <a:r>
              <a:rPr lang="en-US" sz="2000" dirty="0">
                <a:solidFill>
                  <a:srgbClr val="1E1E1E"/>
                </a:solidFill>
                <a:latin typeface="Calibri"/>
              </a:rPr>
              <a:t>and early years strategy , required by 31</a:t>
            </a:r>
            <a:r>
              <a:rPr lang="en-US" sz="2000" baseline="30000" dirty="0">
                <a:solidFill>
                  <a:srgbClr val="1E1E1E"/>
                </a:solidFill>
                <a:latin typeface="Calibri"/>
              </a:rPr>
              <a:t>st</a:t>
            </a:r>
            <a:r>
              <a:rPr lang="en-US" sz="2000" dirty="0">
                <a:solidFill>
                  <a:srgbClr val="1E1E1E"/>
                </a:solidFill>
                <a:latin typeface="Calibri"/>
              </a:rPr>
              <a:t> March 2026</a:t>
            </a:r>
          </a:p>
          <a:p>
            <a:pPr marL="0" indent="-228600" defTabSz="914400">
              <a:lnSpc>
                <a:spcPct val="90000"/>
              </a:lnSpc>
              <a:buFont typeface="Arial" panose="020B0604020202020204" pitchFamily="34" charset="0"/>
              <a:buChar char="•"/>
              <a:defRPr sz="2000">
                <a:solidFill>
                  <a:srgbClr val="1E1E1E"/>
                </a:solidFill>
              </a:defRPr>
            </a:pPr>
            <a:endParaRPr lang="en-US" sz="2000" dirty="0">
              <a:solidFill>
                <a:srgbClr val="1E1E1E"/>
              </a:solidFill>
              <a:latin typeface="Calibri"/>
            </a:endParaRPr>
          </a:p>
          <a:p>
            <a:pPr indent="-228600" defTabSz="914400">
              <a:lnSpc>
                <a:spcPct val="90000"/>
              </a:lnSpc>
              <a:buFont typeface="Arial" panose="020B0604020202020204" pitchFamily="34" charset="0"/>
              <a:buChar char="•"/>
              <a:defRPr sz="2000">
                <a:solidFill>
                  <a:srgbClr val="1E1E1E"/>
                </a:solidFill>
              </a:defRPr>
            </a:pPr>
            <a:r>
              <a:rPr lang="en-US" sz="2000" dirty="0">
                <a:solidFill>
                  <a:srgbClr val="1E1E1E"/>
                </a:solidFill>
                <a:latin typeface="Calibri"/>
              </a:rPr>
              <a:t>Improving family services, providing high quality support to parents and children from pregnancy to age 5</a:t>
            </a:r>
          </a:p>
          <a:p>
            <a:pPr indent="-228600" defTabSz="914400">
              <a:lnSpc>
                <a:spcPct val="90000"/>
              </a:lnSpc>
              <a:buFont typeface="Arial" panose="020B0604020202020204" pitchFamily="34" charset="0"/>
              <a:buChar char="•"/>
              <a:defRPr sz="2000">
                <a:solidFill>
                  <a:srgbClr val="1E1E1E"/>
                </a:solidFill>
              </a:defRPr>
            </a:pPr>
            <a:r>
              <a:rPr lang="en-US" sz="2000" dirty="0">
                <a:solidFill>
                  <a:srgbClr val="1E1E1E"/>
                </a:solidFill>
                <a:latin typeface="Calibri"/>
              </a:rPr>
              <a:t>More accessible early education and childcare</a:t>
            </a:r>
          </a:p>
          <a:p>
            <a:pPr indent="-228600" defTabSz="914400">
              <a:lnSpc>
                <a:spcPct val="90000"/>
              </a:lnSpc>
              <a:buFont typeface="Arial" panose="020B0604020202020204" pitchFamily="34" charset="0"/>
              <a:buChar char="•"/>
              <a:defRPr sz="2000">
                <a:solidFill>
                  <a:srgbClr val="1E1E1E"/>
                </a:solidFill>
              </a:defRPr>
            </a:pPr>
            <a:r>
              <a:rPr lang="en-US" sz="2000" dirty="0">
                <a:solidFill>
                  <a:srgbClr val="1E1E1E"/>
                </a:solidFill>
                <a:latin typeface="Calibri"/>
              </a:rPr>
              <a:t>Improving quality in early years including reception</a:t>
            </a:r>
          </a:p>
          <a:p>
            <a:pPr indent="-228600" defTabSz="914400">
              <a:lnSpc>
                <a:spcPct val="90000"/>
              </a:lnSpc>
              <a:buFont typeface="Arial" panose="020B0604020202020204" pitchFamily="34" charset="0"/>
              <a:buChar char="•"/>
              <a:defRPr sz="2000">
                <a:solidFill>
                  <a:srgbClr val="1E1E1E"/>
                </a:solidFill>
              </a:defRPr>
            </a:pPr>
            <a:endParaRPr lang="en-US" sz="1600" dirty="0">
              <a:solidFill>
                <a:srgbClr val="1E1E1E"/>
              </a:solidFill>
              <a:latin typeface="Calibri"/>
            </a:endParaRPr>
          </a:p>
          <a:p>
            <a:pPr marL="0" indent="-228600" defTabSz="914400">
              <a:lnSpc>
                <a:spcPct val="90000"/>
              </a:lnSpc>
              <a:buFont typeface="Arial" panose="020B0604020202020204" pitchFamily="34" charset="0"/>
              <a:buChar char="•"/>
              <a:defRPr sz="2000">
                <a:solidFill>
                  <a:srgbClr val="1E1E1E"/>
                </a:solidFill>
              </a:defRPr>
            </a:pPr>
            <a:endParaRPr lang="en-US" sz="1600" dirty="0">
              <a:solidFill>
                <a:srgbClr val="1E1E1E"/>
              </a:solidFill>
              <a:latin typeface="Calibri"/>
            </a:endParaRPr>
          </a:p>
          <a:p>
            <a:pPr indent="-228600" defTabSz="914400">
              <a:lnSpc>
                <a:spcPct val="90000"/>
              </a:lnSpc>
              <a:buFont typeface="Arial" panose="020B0604020202020204" pitchFamily="34" charset="0"/>
              <a:buChar char="•"/>
              <a:defRPr sz="2000">
                <a:solidFill>
                  <a:srgbClr val="1E1E1E"/>
                </a:solidFill>
              </a:defRPr>
            </a:pPr>
            <a:endParaRPr lang="en-US" sz="1600" dirty="0">
              <a:solidFill>
                <a:srgbClr val="1E1E1E"/>
              </a:solidFill>
              <a:latin typeface="Calibri"/>
            </a:endParaRPr>
          </a:p>
        </p:txBody>
      </p:sp>
    </p:spTree>
    <p:extLst>
      <p:ext uri="{BB962C8B-B14F-4D97-AF65-F5344CB8AC3E}">
        <p14:creationId xmlns:p14="http://schemas.microsoft.com/office/powerpoint/2010/main" val="2529057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BD0F8F-B824-6AB3-8DF3-392F2B6044EF}"/>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28D436F-9ACD-4C92-AFC8-C934C527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4572000"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Rectangle 10">
            <a:extLst>
              <a:ext uri="{FF2B5EF4-FFF2-40B4-BE49-F238E27FC236}">
                <a16:creationId xmlns:a16="http://schemas.microsoft.com/office/drawing/2014/main" id="{090538E0-A884-4E60-A6AB-77D830E2FC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4108" y="0"/>
            <a:ext cx="34930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a:extLst>
              <a:ext uri="{FF2B5EF4-FFF2-40B4-BE49-F238E27FC236}">
                <a16:creationId xmlns:a16="http://schemas.microsoft.com/office/drawing/2014/main" id="{0EEF00E7-67DA-CA31-42BF-A55E500A7BD7}"/>
              </a:ext>
            </a:extLst>
          </p:cNvPr>
          <p:cNvSpPr>
            <a:spLocks noGrp="1"/>
          </p:cNvSpPr>
          <p:nvPr>
            <p:ph type="title"/>
          </p:nvPr>
        </p:nvSpPr>
        <p:spPr>
          <a:xfrm>
            <a:off x="2949871" y="1633592"/>
            <a:ext cx="2792200" cy="4099389"/>
          </a:xfrm>
          <a:ln w="25400" cap="sq">
            <a:solidFill>
              <a:srgbClr val="FFFFFF"/>
            </a:solidFill>
            <a:miter lim="800000"/>
          </a:ln>
        </p:spPr>
        <p:txBody>
          <a:bodyPr vert="horz" wrap="square" lIns="91440" tIns="45720" rIns="91440" bIns="45720" rtlCol="0" anchor="ctr">
            <a:normAutofit/>
          </a:bodyPr>
          <a:lstStyle/>
          <a:p>
            <a:pPr defTabSz="914400">
              <a:lnSpc>
                <a:spcPct val="90000"/>
              </a:lnSpc>
            </a:pPr>
            <a:r>
              <a:rPr lang="en-US" sz="2400" dirty="0">
                <a:solidFill>
                  <a:srgbClr val="FFFFFF"/>
                </a:solidFill>
              </a:rPr>
              <a:t>Alignment with local priorities for Oxfordshire: </a:t>
            </a:r>
            <a:br>
              <a:rPr lang="en-US" sz="2400" dirty="0">
                <a:solidFill>
                  <a:srgbClr val="FFFFFF"/>
                </a:solidFill>
              </a:rPr>
            </a:br>
            <a:r>
              <a:rPr lang="en-US" sz="2400" dirty="0">
                <a:solidFill>
                  <a:srgbClr val="FFFFFF"/>
                </a:solidFill>
              </a:rPr>
              <a:t>Family Hubs and Families First </a:t>
            </a:r>
          </a:p>
        </p:txBody>
      </p:sp>
      <p:sp>
        <p:nvSpPr>
          <p:cNvPr id="13" name="Rectangle 12">
            <a:extLst>
              <a:ext uri="{FF2B5EF4-FFF2-40B4-BE49-F238E27FC236}">
                <a16:creationId xmlns:a16="http://schemas.microsoft.com/office/drawing/2014/main" id="{DB0D7DD0-1C67-4D4C-9E06-678233DB8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1090108" cy="6858000"/>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Content Placeholder 2">
            <a:extLst>
              <a:ext uri="{FF2B5EF4-FFF2-40B4-BE49-F238E27FC236}">
                <a16:creationId xmlns:a16="http://schemas.microsoft.com/office/drawing/2014/main" id="{4F052851-4DAC-6F3D-867E-588A8FE0C586}"/>
              </a:ext>
            </a:extLst>
          </p:cNvPr>
          <p:cNvSpPr>
            <a:spLocks noGrp="1"/>
          </p:cNvSpPr>
          <p:nvPr>
            <p:ph idx="1"/>
          </p:nvPr>
        </p:nvSpPr>
        <p:spPr>
          <a:xfrm>
            <a:off x="6193972" y="152401"/>
            <a:ext cx="4376057" cy="6618513"/>
          </a:xfrm>
        </p:spPr>
        <p:txBody>
          <a:bodyPr vert="horz" lIns="91440" tIns="45720" rIns="91440" bIns="45720" rtlCol="0">
            <a:noAutofit/>
          </a:bodyPr>
          <a:lstStyle/>
          <a:p>
            <a:pPr marL="0" indent="0" defTabSz="914400">
              <a:lnSpc>
                <a:spcPct val="90000"/>
              </a:lnSpc>
              <a:buNone/>
              <a:defRPr sz="2000">
                <a:solidFill>
                  <a:srgbClr val="1E1E1E"/>
                </a:solidFill>
              </a:defRPr>
            </a:pPr>
            <a:r>
              <a:rPr lang="en-US" sz="1400" dirty="0"/>
              <a:t>Family Hubs</a:t>
            </a:r>
          </a:p>
          <a:p>
            <a:r>
              <a:rPr lang="en-GB" sz="1400" dirty="0"/>
              <a:t>One Family Hub Network</a:t>
            </a:r>
          </a:p>
          <a:p>
            <a:pPr marL="0" indent="0">
              <a:buNone/>
            </a:pPr>
            <a:r>
              <a:rPr lang="en-GB" sz="1400" dirty="0"/>
              <a:t>Overarching network that would bring together partners and services across the system to ensure there is a high-quality Family Hub offer across the County. </a:t>
            </a:r>
          </a:p>
          <a:p>
            <a:r>
              <a:rPr lang="en-GB" sz="1400" dirty="0"/>
              <a:t>Five Family Hub Localities</a:t>
            </a:r>
          </a:p>
          <a:p>
            <a:pPr marL="0" indent="0">
              <a:buNone/>
            </a:pPr>
            <a:r>
              <a:rPr lang="en-GB" sz="1400" dirty="0"/>
              <a:t>Recognising the County’s size and diversity, we propose dividing it into five localities. This approach allows us to deeply understand the unique needs and priorities of each area, enabling tailored services that enhance outcomes.</a:t>
            </a:r>
          </a:p>
          <a:p>
            <a:r>
              <a:rPr lang="en-GB" sz="1400" dirty="0"/>
              <a:t>One Primary Family Hub in each Locality</a:t>
            </a:r>
          </a:p>
          <a:p>
            <a:pPr marL="0" indent="0">
              <a:buNone/>
            </a:pPr>
            <a:r>
              <a:rPr lang="en-GB" sz="1400" dirty="0"/>
              <a:t>Each locality will be anchored by a vibrant Primary Hub, providing welcoming physical spaces. We will collaborate with partners to extend our reach through outreach programmes and engaging pop-up events, ensuring accessible support across the entire locality.</a:t>
            </a:r>
          </a:p>
          <a:p>
            <a:pPr marL="457200" lvl="1" indent="0">
              <a:buNone/>
            </a:pPr>
            <a:endParaRPr lang="en-GB" sz="1400" dirty="0"/>
          </a:p>
          <a:p>
            <a:pPr marL="0" indent="0" defTabSz="914400">
              <a:lnSpc>
                <a:spcPct val="90000"/>
              </a:lnSpc>
              <a:buNone/>
              <a:defRPr sz="2000">
                <a:solidFill>
                  <a:srgbClr val="1E1E1E"/>
                </a:solidFill>
              </a:defRPr>
            </a:pPr>
            <a:r>
              <a:rPr lang="en-US" sz="1400" dirty="0"/>
              <a:t>Families First</a:t>
            </a:r>
          </a:p>
          <a:p>
            <a:pPr marL="0" indent="-228600" defTabSz="914400">
              <a:lnSpc>
                <a:spcPct val="90000"/>
              </a:lnSpc>
              <a:buFont typeface="Arial" panose="020B0604020202020204" pitchFamily="34" charset="0"/>
              <a:buChar char="•"/>
              <a:defRPr sz="2000">
                <a:solidFill>
                  <a:srgbClr val="1E1E1E"/>
                </a:solidFill>
              </a:defRPr>
            </a:pPr>
            <a:r>
              <a:rPr lang="en-US" sz="1400" dirty="0"/>
              <a:t>Undertaking Test &amp; Learn pilot </a:t>
            </a:r>
          </a:p>
          <a:p>
            <a:pPr marL="0" indent="0" defTabSz="914400">
              <a:lnSpc>
                <a:spcPct val="90000"/>
              </a:lnSpc>
              <a:buNone/>
              <a:defRPr sz="2000">
                <a:solidFill>
                  <a:srgbClr val="1E1E1E"/>
                </a:solidFill>
              </a:defRPr>
            </a:pPr>
            <a:r>
              <a:rPr lang="en-US" sz="1400" dirty="0"/>
              <a:t>(South of county) to implement Integrated Family Help approach (consistent worker) and Multi-Agency Child Protection Team (MACPT).</a:t>
            </a:r>
          </a:p>
          <a:p>
            <a:pPr marL="0" indent="-228600" defTabSz="914400">
              <a:lnSpc>
                <a:spcPct val="90000"/>
              </a:lnSpc>
              <a:buFont typeface="Arial" panose="020B0604020202020204" pitchFamily="34" charset="0"/>
              <a:buChar char="•"/>
              <a:defRPr sz="2000">
                <a:solidFill>
                  <a:srgbClr val="1E1E1E"/>
                </a:solidFill>
              </a:defRPr>
            </a:pPr>
            <a:r>
              <a:rPr lang="en-US" sz="1400" dirty="0"/>
              <a:t>Implementation of Risk Outside the Home (ROTH) pathway.</a:t>
            </a:r>
          </a:p>
          <a:p>
            <a:pPr marL="0" indent="-228600" defTabSz="914400">
              <a:lnSpc>
                <a:spcPct val="90000"/>
              </a:lnSpc>
              <a:buFont typeface="Arial" panose="020B0604020202020204" pitchFamily="34" charset="0"/>
              <a:buChar char="•"/>
              <a:defRPr sz="2000">
                <a:solidFill>
                  <a:srgbClr val="1E1E1E"/>
                </a:solidFill>
              </a:defRPr>
            </a:pPr>
            <a:r>
              <a:rPr lang="en-US" sz="1400" dirty="0"/>
              <a:t>Countywide rollout of Family Network Meetings at assessment.</a:t>
            </a:r>
          </a:p>
          <a:p>
            <a:pPr marL="0" indent="-228600" defTabSz="914400">
              <a:lnSpc>
                <a:spcPct val="90000"/>
              </a:lnSpc>
              <a:buFont typeface="Arial" panose="020B0604020202020204" pitchFamily="34" charset="0"/>
              <a:buChar char="•"/>
              <a:defRPr sz="2000">
                <a:solidFill>
                  <a:srgbClr val="1E1E1E"/>
                </a:solidFill>
              </a:defRPr>
            </a:pPr>
            <a:r>
              <a:rPr lang="en-US" sz="1400" dirty="0"/>
              <a:t>Co-design of One Assessment with partners and families.</a:t>
            </a:r>
          </a:p>
          <a:p>
            <a:pPr marL="0" indent="-228600" defTabSz="914400">
              <a:lnSpc>
                <a:spcPct val="90000"/>
              </a:lnSpc>
              <a:buFont typeface="Arial" panose="020B0604020202020204" pitchFamily="34" charset="0"/>
              <a:buChar char="•"/>
              <a:defRPr sz="2000">
                <a:solidFill>
                  <a:srgbClr val="1E1E1E"/>
                </a:solidFill>
              </a:defRPr>
            </a:pPr>
            <a:r>
              <a:rPr lang="en-US" sz="1400" dirty="0"/>
              <a:t>Multi-Agency governance board.</a:t>
            </a:r>
          </a:p>
        </p:txBody>
      </p:sp>
    </p:spTree>
    <p:extLst>
      <p:ext uri="{BB962C8B-B14F-4D97-AF65-F5344CB8AC3E}">
        <p14:creationId xmlns:p14="http://schemas.microsoft.com/office/powerpoint/2010/main" val="2733637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p:cNvSpPr>
            <a:spLocks noGrp="1"/>
          </p:cNvSpPr>
          <p:nvPr>
            <p:ph type="title"/>
          </p:nvPr>
        </p:nvSpPr>
        <p:spPr>
          <a:xfrm>
            <a:off x="2154936" y="643467"/>
            <a:ext cx="2880360" cy="5571066"/>
          </a:xfrm>
        </p:spPr>
        <p:txBody>
          <a:bodyPr anchor="ctr">
            <a:normAutofit/>
          </a:bodyPr>
          <a:lstStyle/>
          <a:p>
            <a:r>
              <a:rPr lang="en-GB" sz="4700" dirty="0">
                <a:latin typeface="+mn-lt"/>
              </a:rPr>
              <a:t>Funding, workforce and other   </a:t>
            </a:r>
          </a:p>
        </p:txBody>
      </p:sp>
      <p:sp>
        <p:nvSpPr>
          <p:cNvPr id="16" name="Freeform: Shape 15">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764" y="0"/>
            <a:ext cx="5364236"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3" name="Content Placeholder 2"/>
          <p:cNvSpPr>
            <a:spLocks noGrp="1"/>
          </p:cNvSpPr>
          <p:nvPr>
            <p:ph idx="1"/>
          </p:nvPr>
        </p:nvSpPr>
        <p:spPr>
          <a:xfrm>
            <a:off x="5407632" y="246581"/>
            <a:ext cx="5258083" cy="6482993"/>
          </a:xfrm>
        </p:spPr>
        <p:txBody>
          <a:bodyPr anchor="ctr">
            <a:normAutofit fontScale="92500" lnSpcReduction="20000"/>
          </a:bodyPr>
          <a:lstStyle/>
          <a:p>
            <a:pPr marL="0" indent="0">
              <a:buNone/>
              <a:defRPr sz="2000">
                <a:solidFill>
                  <a:srgbClr val="1E1E1E"/>
                </a:solidFill>
              </a:defRPr>
            </a:pPr>
            <a:r>
              <a:rPr lang="en-GB" sz="1900" dirty="0">
                <a:solidFill>
                  <a:srgbClr val="FFFFFF"/>
                </a:solidFill>
              </a:rPr>
              <a:t>Other </a:t>
            </a:r>
          </a:p>
          <a:p>
            <a:pPr>
              <a:defRPr sz="2000">
                <a:solidFill>
                  <a:srgbClr val="1E1E1E"/>
                </a:solidFill>
              </a:defRPr>
            </a:pPr>
            <a:r>
              <a:rPr lang="en-GB" sz="1900" dirty="0">
                <a:solidFill>
                  <a:srgbClr val="FFFFFF"/>
                </a:solidFill>
              </a:rPr>
              <a:t>Delivery plan: 6,500 additional teachers and all trained </a:t>
            </a:r>
          </a:p>
          <a:p>
            <a:pPr>
              <a:defRPr sz="2000">
                <a:solidFill>
                  <a:srgbClr val="1E1E1E"/>
                </a:solidFill>
              </a:defRPr>
            </a:pPr>
            <a:r>
              <a:rPr lang="en-GB" sz="1900" dirty="0">
                <a:solidFill>
                  <a:srgbClr val="FFFFFF"/>
                </a:solidFill>
              </a:rPr>
              <a:t>Quality first teaching</a:t>
            </a:r>
          </a:p>
          <a:p>
            <a:pPr>
              <a:defRPr sz="2000">
                <a:solidFill>
                  <a:srgbClr val="1E1E1E"/>
                </a:solidFill>
              </a:defRPr>
            </a:pPr>
            <a:r>
              <a:rPr lang="en-GB" sz="1900" dirty="0">
                <a:solidFill>
                  <a:srgbClr val="FFFFFF"/>
                </a:solidFill>
              </a:rPr>
              <a:t>Building responsibilities of all schools and MATs –”shared effect” , school to school support</a:t>
            </a:r>
          </a:p>
          <a:p>
            <a:pPr>
              <a:defRPr sz="2000">
                <a:solidFill>
                  <a:srgbClr val="1E1E1E"/>
                </a:solidFill>
              </a:defRPr>
            </a:pPr>
            <a:r>
              <a:rPr lang="en-GB" sz="1900" dirty="0">
                <a:solidFill>
                  <a:srgbClr val="FFFFFF"/>
                </a:solidFill>
              </a:rPr>
              <a:t>MAT and Trust inspections- Trusts called to account</a:t>
            </a:r>
          </a:p>
          <a:p>
            <a:pPr>
              <a:defRPr sz="2000">
                <a:solidFill>
                  <a:srgbClr val="1E1E1E"/>
                </a:solidFill>
              </a:defRPr>
            </a:pPr>
            <a:r>
              <a:rPr lang="en-GB" sz="1900" dirty="0">
                <a:solidFill>
                  <a:srgbClr val="FFFFFF"/>
                </a:solidFill>
              </a:rPr>
              <a:t>£200m to support training</a:t>
            </a:r>
          </a:p>
          <a:p>
            <a:pPr>
              <a:defRPr sz="2000">
                <a:solidFill>
                  <a:srgbClr val="1E1E1E"/>
                </a:solidFill>
              </a:defRPr>
            </a:pPr>
            <a:r>
              <a:rPr lang="en-GB" sz="1900" dirty="0">
                <a:solidFill>
                  <a:srgbClr val="FFFFFF"/>
                </a:solidFill>
              </a:rPr>
              <a:t>School inclusive funding</a:t>
            </a:r>
          </a:p>
          <a:p>
            <a:pPr>
              <a:defRPr sz="2000">
                <a:solidFill>
                  <a:srgbClr val="1E1E1E"/>
                </a:solidFill>
              </a:defRPr>
            </a:pPr>
            <a:r>
              <a:rPr lang="en-GB" sz="1900" dirty="0">
                <a:solidFill>
                  <a:srgbClr val="FFFFFF"/>
                </a:solidFill>
              </a:rPr>
              <a:t>Access to “experts in hand”, advice, guidance and move back to direct work. £2b</a:t>
            </a:r>
          </a:p>
          <a:p>
            <a:pPr>
              <a:defRPr sz="2000">
                <a:solidFill>
                  <a:srgbClr val="1E1E1E"/>
                </a:solidFill>
              </a:defRPr>
            </a:pPr>
            <a:r>
              <a:rPr lang="en-GB" sz="1900" dirty="0">
                <a:solidFill>
                  <a:srgbClr val="FFFFFF"/>
                </a:solidFill>
              </a:rPr>
              <a:t>Adaptive support and change needed at pace</a:t>
            </a:r>
          </a:p>
          <a:p>
            <a:pPr>
              <a:defRPr sz="2000">
                <a:solidFill>
                  <a:srgbClr val="1E1E1E"/>
                </a:solidFill>
              </a:defRPr>
            </a:pPr>
            <a:r>
              <a:rPr lang="en-GB" sz="1900" dirty="0">
                <a:solidFill>
                  <a:srgbClr val="FFFFFF"/>
                </a:solidFill>
              </a:rPr>
              <a:t>National price bands for Independent schools</a:t>
            </a:r>
          </a:p>
          <a:p>
            <a:pPr>
              <a:defRPr sz="2000">
                <a:solidFill>
                  <a:srgbClr val="1E1E1E"/>
                </a:solidFill>
              </a:defRPr>
            </a:pPr>
            <a:r>
              <a:rPr lang="en-GB" sz="1900" dirty="0">
                <a:solidFill>
                  <a:srgbClr val="FFFFFF"/>
                </a:solidFill>
              </a:rPr>
              <a:t>Statutory SEND standards</a:t>
            </a:r>
          </a:p>
          <a:p>
            <a:pPr>
              <a:defRPr sz="2000">
                <a:solidFill>
                  <a:srgbClr val="1E1E1E"/>
                </a:solidFill>
              </a:defRPr>
            </a:pPr>
            <a:r>
              <a:rPr lang="en-GB" sz="1900" dirty="0">
                <a:solidFill>
                  <a:srgbClr val="FFFFFF"/>
                </a:solidFill>
              </a:rPr>
              <a:t>Cost transparency</a:t>
            </a:r>
          </a:p>
          <a:p>
            <a:pPr>
              <a:defRPr sz="2000">
                <a:solidFill>
                  <a:srgbClr val="1E1E1E"/>
                </a:solidFill>
              </a:defRPr>
            </a:pPr>
            <a:r>
              <a:rPr lang="en-GB" sz="1900" dirty="0">
                <a:solidFill>
                  <a:srgbClr val="FFFFFF"/>
                </a:solidFill>
              </a:rPr>
              <a:t>Strengthened LA role, in convenor but no additional levers for LA’s</a:t>
            </a:r>
          </a:p>
          <a:p>
            <a:pPr>
              <a:defRPr sz="2000">
                <a:solidFill>
                  <a:srgbClr val="1E1E1E"/>
                </a:solidFill>
              </a:defRPr>
            </a:pPr>
            <a:r>
              <a:rPr lang="en-GB" sz="1900" dirty="0">
                <a:solidFill>
                  <a:srgbClr val="FFFFFF"/>
                </a:solidFill>
              </a:rPr>
              <a:t>Regional Directors will work across education sector and all schools to be in a family</a:t>
            </a:r>
          </a:p>
          <a:p>
            <a:pPr>
              <a:defRPr sz="2000">
                <a:solidFill>
                  <a:srgbClr val="1E1E1E"/>
                </a:solidFill>
              </a:defRPr>
            </a:pPr>
            <a:r>
              <a:rPr lang="en-GB" sz="1900" dirty="0">
                <a:solidFill>
                  <a:srgbClr val="FFFFFF"/>
                </a:solidFill>
              </a:rPr>
              <a:t>DSG 90% deficit supported -development of SEND reform plan to set out actions to support in year overspend </a:t>
            </a:r>
          </a:p>
          <a:p>
            <a:pPr>
              <a:defRPr sz="2000">
                <a:solidFill>
                  <a:srgbClr val="1E1E1E"/>
                </a:solidFill>
              </a:defRPr>
            </a:pPr>
            <a:r>
              <a:rPr lang="en-GB" sz="1900" dirty="0">
                <a:solidFill>
                  <a:srgbClr val="FFFFFF"/>
                </a:solidFill>
              </a:rPr>
              <a:t>EHCP thresholds expected to change from 2030, packages of support – set costs, agreed for 3 years </a:t>
            </a:r>
          </a:p>
          <a:p>
            <a:pPr>
              <a:defRPr sz="2000">
                <a:solidFill>
                  <a:srgbClr val="1E1E1E"/>
                </a:solidFill>
              </a:defRPr>
            </a:pPr>
            <a:endParaRPr lang="en-GB" sz="1900" dirty="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 name="Title 1"/>
          <p:cNvSpPr>
            <a:spLocks noGrp="1"/>
          </p:cNvSpPr>
          <p:nvPr>
            <p:ph type="title"/>
          </p:nvPr>
        </p:nvSpPr>
        <p:spPr>
          <a:xfrm>
            <a:off x="2154936" y="643467"/>
            <a:ext cx="2880360" cy="5571066"/>
          </a:xfrm>
        </p:spPr>
        <p:txBody>
          <a:bodyPr anchor="ctr">
            <a:normAutofit/>
          </a:bodyPr>
          <a:lstStyle/>
          <a:p>
            <a:r>
              <a:rPr lang="en-GB" sz="4300"/>
              <a:t>Next Steps for Oxfordshire</a:t>
            </a:r>
          </a:p>
        </p:txBody>
      </p:sp>
      <p:sp>
        <p:nvSpPr>
          <p:cNvPr id="11" name="Freeform: Shape 10">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764" y="0"/>
            <a:ext cx="5364236"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endParaRPr lang="en-US">
              <a:solidFill>
                <a:prstClr val="white"/>
              </a:solidFill>
              <a:latin typeface="Calibri"/>
            </a:endParaRPr>
          </a:p>
        </p:txBody>
      </p:sp>
      <p:sp>
        <p:nvSpPr>
          <p:cNvPr id="3" name="Content Placeholder 2"/>
          <p:cNvSpPr>
            <a:spLocks noGrp="1"/>
          </p:cNvSpPr>
          <p:nvPr>
            <p:ph idx="1"/>
          </p:nvPr>
        </p:nvSpPr>
        <p:spPr>
          <a:xfrm>
            <a:off x="5700522" y="643467"/>
            <a:ext cx="4341114" cy="5571066"/>
          </a:xfrm>
        </p:spPr>
        <p:txBody>
          <a:bodyPr anchor="ctr">
            <a:normAutofit/>
          </a:bodyPr>
          <a:lstStyle/>
          <a:p>
            <a:pPr>
              <a:defRPr sz="2000">
                <a:solidFill>
                  <a:srgbClr val="1E1E1E"/>
                </a:solidFill>
              </a:defRPr>
            </a:pPr>
            <a:r>
              <a:rPr lang="en-GB" sz="1900" dirty="0">
                <a:solidFill>
                  <a:srgbClr val="FFFFFF"/>
                </a:solidFill>
              </a:rPr>
              <a:t>Prepare local consultation response to SEND reforms: will go alongside change which can be actioned now  </a:t>
            </a:r>
          </a:p>
          <a:p>
            <a:pPr>
              <a:defRPr sz="2000">
                <a:solidFill>
                  <a:srgbClr val="1E1E1E"/>
                </a:solidFill>
              </a:defRPr>
            </a:pPr>
            <a:r>
              <a:rPr lang="en-GB" sz="1900" dirty="0">
                <a:solidFill>
                  <a:srgbClr val="FFFFFF"/>
                </a:solidFill>
              </a:rPr>
              <a:t>Best start in life plan by 31</a:t>
            </a:r>
            <a:r>
              <a:rPr lang="en-GB" sz="1900" baseline="30000" dirty="0">
                <a:solidFill>
                  <a:srgbClr val="FFFFFF"/>
                </a:solidFill>
              </a:rPr>
              <a:t>st</a:t>
            </a:r>
            <a:r>
              <a:rPr lang="en-GB" sz="1900" dirty="0">
                <a:solidFill>
                  <a:srgbClr val="FFFFFF"/>
                </a:solidFill>
              </a:rPr>
              <a:t> March</a:t>
            </a:r>
          </a:p>
          <a:p>
            <a:pPr>
              <a:defRPr sz="2000">
                <a:solidFill>
                  <a:srgbClr val="1E1E1E"/>
                </a:solidFill>
              </a:defRPr>
            </a:pPr>
            <a:r>
              <a:rPr lang="en-GB" sz="1900" dirty="0">
                <a:solidFill>
                  <a:srgbClr val="FFFFFF"/>
                </a:solidFill>
              </a:rPr>
              <a:t>SEND reform plan by 17</a:t>
            </a:r>
            <a:r>
              <a:rPr lang="en-GB" sz="1900" baseline="30000" dirty="0">
                <a:solidFill>
                  <a:srgbClr val="FFFFFF"/>
                </a:solidFill>
              </a:rPr>
              <a:t>th</a:t>
            </a:r>
            <a:r>
              <a:rPr lang="en-GB" sz="1900" dirty="0">
                <a:solidFill>
                  <a:srgbClr val="FFFFFF"/>
                </a:solidFill>
              </a:rPr>
              <a:t> May</a:t>
            </a:r>
          </a:p>
          <a:p>
            <a:pPr>
              <a:defRPr sz="2000">
                <a:solidFill>
                  <a:srgbClr val="1E1E1E"/>
                </a:solidFill>
              </a:defRPr>
            </a:pPr>
            <a:r>
              <a:rPr lang="en-GB" sz="1900" dirty="0">
                <a:solidFill>
                  <a:srgbClr val="FFFFFF"/>
                </a:solidFill>
              </a:rPr>
              <a:t>Summer term joint conferences in planning with DfE and RDD</a:t>
            </a:r>
          </a:p>
          <a:p>
            <a:pPr>
              <a:defRPr sz="2000">
                <a:solidFill>
                  <a:srgbClr val="1E1E1E"/>
                </a:solidFill>
              </a:defRPr>
            </a:pPr>
            <a:r>
              <a:rPr lang="en-GB" sz="1900" dirty="0">
                <a:solidFill>
                  <a:srgbClr val="FFFFFF"/>
                </a:solidFill>
              </a:rPr>
              <a:t>Take opportunity to support wider partners understanding of strategic direction and create conditions for change.</a:t>
            </a:r>
          </a:p>
          <a:p>
            <a:pPr>
              <a:defRPr sz="2000">
                <a:solidFill>
                  <a:srgbClr val="1E1E1E"/>
                </a:solidFill>
              </a:defRPr>
            </a:pPr>
            <a:r>
              <a:rPr lang="en-GB" sz="1900" dirty="0">
                <a:solidFill>
                  <a:srgbClr val="FFFFFF"/>
                </a:solidFill>
              </a:rPr>
              <a:t> Working with schools on sufficiency and mainstream inclusion : planning and implementing change at pace </a:t>
            </a:r>
          </a:p>
          <a:p>
            <a:pPr>
              <a:defRPr sz="2000">
                <a:solidFill>
                  <a:srgbClr val="1E1E1E"/>
                </a:solidFill>
              </a:defRPr>
            </a:pPr>
            <a:r>
              <a:rPr lang="en-GB" sz="1900" dirty="0">
                <a:solidFill>
                  <a:srgbClr val="FFFFFF"/>
                </a:solidFill>
              </a:rPr>
              <a:t>Preparation is key. Change </a:t>
            </a:r>
            <a:r>
              <a:rPr lang="en-GB" sz="1900">
                <a:solidFill>
                  <a:srgbClr val="FFFFFF"/>
                </a:solidFill>
              </a:rPr>
              <a:t>will happen.</a:t>
            </a:r>
            <a:endParaRPr lang="en-GB" sz="1900" dirty="0">
              <a:solidFill>
                <a:srgbClr val="FFFFFF"/>
              </a:solidFill>
            </a:endParaRPr>
          </a:p>
          <a:p>
            <a:pPr>
              <a:defRPr sz="2000">
                <a:solidFill>
                  <a:srgbClr val="1E1E1E"/>
                </a:solidFill>
              </a:defRPr>
            </a:pPr>
            <a:endParaRPr lang="en-GB" sz="1900" dirty="0">
              <a:solidFill>
                <a:srgbClr val="FFFFFF"/>
              </a:solidFill>
            </a:endParaRPr>
          </a:p>
        </p:txBody>
      </p:sp>
      <p:pic>
        <p:nvPicPr>
          <p:cNvPr id="4" name="Picture 3" descr="image.png"/>
          <p:cNvPicPr>
            <a:picLocks noChangeAspect="1"/>
          </p:cNvPicPr>
          <p:nvPr/>
        </p:nvPicPr>
        <p:blipFill>
          <a:blip r:embed="rId2"/>
          <a:stretch>
            <a:fillRect/>
          </a:stretch>
        </p:blipFill>
        <p:spPr>
          <a:xfrm>
            <a:off x="9753600" y="6126480"/>
            <a:ext cx="914400" cy="25412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EC1A4-CF78-614B-F4DA-5356989D0E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5BFC621-5DDE-850F-5A79-F7212A408ED3}"/>
              </a:ext>
            </a:extLst>
          </p:cNvPr>
          <p:cNvSpPr>
            <a:spLocks noGrp="1"/>
          </p:cNvSpPr>
          <p:nvPr>
            <p:ph type="title"/>
          </p:nvPr>
        </p:nvSpPr>
        <p:spPr/>
        <p:txBody>
          <a:bodyPr>
            <a:normAutofit/>
          </a:bodyPr>
          <a:lstStyle/>
          <a:p>
            <a:r>
              <a:rPr lang="en-GB" sz="5400" dirty="0"/>
              <a:t>Launch of the Oxford Education Partnership and Strategy</a:t>
            </a:r>
          </a:p>
        </p:txBody>
      </p:sp>
      <p:sp>
        <p:nvSpPr>
          <p:cNvPr id="5" name="Text Placeholder 4">
            <a:extLst>
              <a:ext uri="{FF2B5EF4-FFF2-40B4-BE49-F238E27FC236}">
                <a16:creationId xmlns:a16="http://schemas.microsoft.com/office/drawing/2014/main" id="{93267864-EE57-BF3E-94DF-806B4E7CB87D}"/>
              </a:ext>
            </a:extLst>
          </p:cNvPr>
          <p:cNvSpPr>
            <a:spLocks noGrp="1"/>
          </p:cNvSpPr>
          <p:nvPr>
            <p:ph type="body" idx="1"/>
          </p:nvPr>
        </p:nvSpPr>
        <p:spPr/>
        <p:txBody>
          <a:bodyPr>
            <a:normAutofit/>
          </a:bodyPr>
          <a:lstStyle/>
          <a:p>
            <a:r>
              <a:rPr lang="en-GB" dirty="0"/>
              <a:t>Annette Perrington – Interim Deputy Director of Education and Inclusion</a:t>
            </a:r>
          </a:p>
          <a:p>
            <a:r>
              <a:rPr lang="en-GB" dirty="0">
                <a:hlinkClick r:id="rId2"/>
              </a:rPr>
              <a:t>Annette.Perrington@Oxfordshire.gov.uk</a:t>
            </a:r>
            <a:endParaRPr lang="en-GB" dirty="0"/>
          </a:p>
          <a:p>
            <a:endParaRPr lang="en-GB" dirty="0"/>
          </a:p>
        </p:txBody>
      </p:sp>
    </p:spTree>
    <p:extLst>
      <p:ext uri="{BB962C8B-B14F-4D97-AF65-F5344CB8AC3E}">
        <p14:creationId xmlns:p14="http://schemas.microsoft.com/office/powerpoint/2010/main" val="123121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0F99C-F871-7E74-8BEC-540DE037969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A4B13AC-3C8D-8944-3D5F-32C6C96A2B5A}"/>
              </a:ext>
            </a:extLst>
          </p:cNvPr>
          <p:cNvSpPr txBox="1"/>
          <p:nvPr/>
        </p:nvSpPr>
        <p:spPr>
          <a:xfrm>
            <a:off x="3673288" y="1930201"/>
            <a:ext cx="7345809" cy="230832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a:ea typeface="+mn-ea"/>
                <a:cs typeface="+mn-cs"/>
              </a:rPr>
              <a:t>Launching Oxfordshire’s Education partnership and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Arial" panose="020B0604020202020204"/>
                <a:ea typeface="+mn-ea"/>
                <a:cs typeface="+mn-cs"/>
              </a:rPr>
              <a:t>Oxfordshire Education &amp; Inclusion strategy </a:t>
            </a:r>
          </a:p>
        </p:txBody>
      </p:sp>
      <p:pic>
        <p:nvPicPr>
          <p:cNvPr id="4" name="Google Shape;279;p58">
            <a:extLst>
              <a:ext uri="{FF2B5EF4-FFF2-40B4-BE49-F238E27FC236}">
                <a16:creationId xmlns:a16="http://schemas.microsoft.com/office/drawing/2014/main" id="{9BBF786B-7B87-595E-A77A-1741149D0B9A}"/>
              </a:ext>
            </a:extLst>
          </p:cNvPr>
          <p:cNvPicPr preferRelativeResize="0"/>
          <p:nvPr/>
        </p:nvPicPr>
        <p:blipFill>
          <a:blip r:embed="rId2">
            <a:alphaModFix/>
          </a:blip>
          <a:stretch>
            <a:fillRect/>
          </a:stretch>
        </p:blipFill>
        <p:spPr>
          <a:xfrm>
            <a:off x="10043274" y="3657900"/>
            <a:ext cx="1951645" cy="1982810"/>
          </a:xfrm>
          <a:prstGeom prst="ellipse">
            <a:avLst/>
          </a:prstGeom>
          <a:noFill/>
          <a:ln>
            <a:noFill/>
          </a:ln>
        </p:spPr>
      </p:pic>
      <p:sp>
        <p:nvSpPr>
          <p:cNvPr id="2" name="Rectangle 1">
            <a:extLst>
              <a:ext uri="{FF2B5EF4-FFF2-40B4-BE49-F238E27FC236}">
                <a16:creationId xmlns:a16="http://schemas.microsoft.com/office/drawing/2014/main" id="{6BA3E192-284A-E34D-47C2-4D0D29ED584A}"/>
              </a:ext>
            </a:extLst>
          </p:cNvPr>
          <p:cNvSpPr/>
          <p:nvPr/>
        </p:nvSpPr>
        <p:spPr>
          <a:xfrm>
            <a:off x="62523" y="5591908"/>
            <a:ext cx="12066954" cy="1199661"/>
          </a:xfrm>
          <a:prstGeom prst="rect">
            <a:avLst/>
          </a:prstGeom>
          <a:solidFill>
            <a:srgbClr val="C1D7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BF6891C3-9253-6FF3-39F7-C7379A740969}"/>
              </a:ext>
            </a:extLst>
          </p:cNvPr>
          <p:cNvSpPr txBox="1"/>
          <p:nvPr/>
        </p:nvSpPr>
        <p:spPr>
          <a:xfrm>
            <a:off x="366890" y="5990351"/>
            <a:ext cx="4755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Arial" panose="020B0604020202020204"/>
                <a:ea typeface="+mn-ea"/>
                <a:cs typeface="+mn-cs"/>
              </a:rPr>
              <a:t>Add partner association nails here </a:t>
            </a:r>
          </a:p>
        </p:txBody>
      </p:sp>
      <p:pic>
        <p:nvPicPr>
          <p:cNvPr id="5" name="Picture 2">
            <a:extLst>
              <a:ext uri="{FF2B5EF4-FFF2-40B4-BE49-F238E27FC236}">
                <a16:creationId xmlns:a16="http://schemas.microsoft.com/office/drawing/2014/main" id="{EC75CFEF-800C-3266-47B7-DEC8EDD17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90" y="118007"/>
            <a:ext cx="2789771" cy="236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604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E31E3-EE05-B2EA-9BA8-1C0B24A6F220}"/>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60BEB37-4F67-B3EC-627C-35FEA7288C5E}"/>
              </a:ext>
            </a:extLst>
          </p:cNvPr>
          <p:cNvSpPr>
            <a:spLocks noGrp="1"/>
          </p:cNvSpPr>
          <p:nvPr>
            <p:ph type="title"/>
          </p:nvPr>
        </p:nvSpPr>
        <p:spPr>
          <a:xfrm>
            <a:off x="286537" y="2035629"/>
            <a:ext cx="2783236" cy="2469810"/>
          </a:xfrm>
        </p:spPr>
        <p:txBody>
          <a:bodyPr>
            <a:normAutofit fontScale="90000"/>
          </a:bodyPr>
          <a:lstStyle/>
          <a:p>
            <a:r>
              <a:rPr lang="en-GB" sz="3600" dirty="0">
                <a:solidFill>
                  <a:srgbClr val="004031"/>
                </a:solidFill>
              </a:rPr>
              <a:t>Oxfordshire Education and Inclusion Strategy 2026- 2030</a:t>
            </a:r>
          </a:p>
        </p:txBody>
      </p:sp>
      <p:sp>
        <p:nvSpPr>
          <p:cNvPr id="4" name="TextBox 3">
            <a:extLst>
              <a:ext uri="{FF2B5EF4-FFF2-40B4-BE49-F238E27FC236}">
                <a16:creationId xmlns:a16="http://schemas.microsoft.com/office/drawing/2014/main" id="{ACCEE694-122A-C52B-AF12-ECC926001F77}"/>
              </a:ext>
            </a:extLst>
          </p:cNvPr>
          <p:cNvSpPr txBox="1"/>
          <p:nvPr/>
        </p:nvSpPr>
        <p:spPr>
          <a:xfrm>
            <a:off x="3626875" y="141162"/>
            <a:ext cx="8284030" cy="6463308"/>
          </a:xfrm>
          <a:prstGeom prst="rect">
            <a:avLst/>
          </a:prstGeom>
          <a:solidFill>
            <a:srgbClr val="003E2F"/>
          </a:solidFill>
          <a:ln w="38100">
            <a:solidFill>
              <a:srgbClr val="004233"/>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We are ambitious for all children and recognise that together we must focus on those children who need additional support to achieve their potential.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Our aims are: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To support every child and young person to feel a sense of belonging and inclusion in their local education setting and community</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To enable children and young people to thrive in all aspects of their lives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For us to be connected and feel supported through relationships with our partners.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We are committing to work as leaders across our system to implement change and improvement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Calibri"/>
                <a:cs typeface="Arial"/>
              </a:rPr>
              <a:t>Schools and education settings will be celebrated at </a:t>
            </a:r>
            <a:r>
              <a:rPr kumimoji="0" lang="en-GB" sz="1800" b="1" i="0" u="none" strike="noStrike" kern="1200" cap="none" spc="0" normalizeH="0" baseline="0" noProof="0" dirty="0">
                <a:ln>
                  <a:noFill/>
                </a:ln>
                <a:solidFill>
                  <a:prstClr val="white"/>
                </a:solidFill>
                <a:effectLst/>
                <a:uLnTx/>
                <a:uFillTx/>
                <a:latin typeface="Arial" panose="020B0604020202020204"/>
                <a:ea typeface="Calibri"/>
                <a:cs typeface="Arial"/>
              </a:rPr>
              <a:t>the heart of local communities,</a:t>
            </a:r>
            <a:r>
              <a:rPr kumimoji="0" lang="en-GB" sz="1800" b="0" i="0" u="none" strike="noStrike" kern="1200" cap="none" spc="0" normalizeH="0" baseline="0" noProof="0" dirty="0">
                <a:ln>
                  <a:noFill/>
                </a:ln>
                <a:solidFill>
                  <a:prstClr val="white"/>
                </a:solidFill>
                <a:effectLst/>
                <a:uLnTx/>
                <a:uFillTx/>
                <a:latin typeface="Arial" panose="020B0604020202020204"/>
                <a:ea typeface="Calibri"/>
                <a:cs typeface="+mn-cs"/>
              </a:rPr>
              <a:t> where children feel they belong, are safe and ready to learn, and families work in trust and confidence with professionals, collaborating confidently together to be places where success is built and ambitions achieved.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Calibri"/>
                <a:cs typeface="+mn-cs"/>
              </a:rPr>
              <a:t>As curious and well-informed education leaders  we will work with partners, collaborating together to generate energy and synergy delivering sustainable, high -quality services and working together to remove any barriers to achieving this vision.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Calibri"/>
                <a:cs typeface="+mn-cs"/>
              </a:rPr>
              <a:t>Every setting and school is ambitious for improvement , our system connected through strong relationships and our Partnership , everyone connected, ready for LGR</a:t>
            </a:r>
            <a:endPar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59086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A183-3297-1DFF-7FE4-5FB315D7E0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36B1D-6E75-743A-7FC9-D9A5F790236D}"/>
              </a:ext>
            </a:extLst>
          </p:cNvPr>
          <p:cNvSpPr>
            <a:spLocks noGrp="1"/>
          </p:cNvSpPr>
          <p:nvPr>
            <p:ph type="title"/>
          </p:nvPr>
        </p:nvSpPr>
        <p:spPr/>
        <p:txBody>
          <a:bodyPr/>
          <a:lstStyle/>
          <a:p>
            <a:r>
              <a:rPr lang="en-GB"/>
              <a:t>National Funding Formula 2026/27</a:t>
            </a:r>
            <a:endParaRPr lang="en-GB" dirty="0"/>
          </a:p>
        </p:txBody>
      </p:sp>
      <p:graphicFrame>
        <p:nvGraphicFramePr>
          <p:cNvPr id="6" name="Content Placeholder 2">
            <a:extLst>
              <a:ext uri="{FF2B5EF4-FFF2-40B4-BE49-F238E27FC236}">
                <a16:creationId xmlns:a16="http://schemas.microsoft.com/office/drawing/2014/main" id="{DDB0FC5A-6AC6-40ED-E3DB-2B4DE985C9B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0872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7E996-1EC0-A587-A023-3F0DBCC130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4EF61C-FBE7-C288-C74E-F1095D5C647B}"/>
              </a:ext>
            </a:extLst>
          </p:cNvPr>
          <p:cNvSpPr>
            <a:spLocks noGrp="1"/>
          </p:cNvSpPr>
          <p:nvPr>
            <p:ph type="title"/>
          </p:nvPr>
        </p:nvSpPr>
        <p:spPr>
          <a:xfrm>
            <a:off x="205483" y="365125"/>
            <a:ext cx="11784459" cy="1325563"/>
          </a:xfrm>
        </p:spPr>
        <p:txBody>
          <a:bodyPr>
            <a:normAutofit fontScale="90000"/>
          </a:bodyPr>
          <a:lstStyle/>
          <a:p>
            <a:r>
              <a:rPr lang="en-GB" sz="6000">
                <a:solidFill>
                  <a:srgbClr val="004031"/>
                </a:solidFill>
              </a:rPr>
              <a:t>Priority workstreams</a:t>
            </a:r>
            <a:br>
              <a:rPr lang="en-GB" sz="6000">
                <a:solidFill>
                  <a:srgbClr val="004031"/>
                </a:solidFill>
              </a:rPr>
            </a:br>
            <a:r>
              <a:rPr lang="en-GB" sz="2200">
                <a:solidFill>
                  <a:srgbClr val="004031"/>
                </a:solidFill>
              </a:rPr>
              <a:t>To achieve our vision, we will focus on delivering in the following priority areas:</a:t>
            </a:r>
            <a:br>
              <a:rPr lang="en-GB">
                <a:solidFill>
                  <a:srgbClr val="004031"/>
                </a:solidFill>
              </a:rPr>
            </a:br>
            <a:endParaRPr lang="en-GB"/>
          </a:p>
        </p:txBody>
      </p:sp>
      <p:graphicFrame>
        <p:nvGraphicFramePr>
          <p:cNvPr id="3" name="Diagram 2">
            <a:extLst>
              <a:ext uri="{FF2B5EF4-FFF2-40B4-BE49-F238E27FC236}">
                <a16:creationId xmlns:a16="http://schemas.microsoft.com/office/drawing/2014/main" id="{0DD02C8E-EC79-6BD6-A071-60FE1A802527}"/>
              </a:ext>
            </a:extLst>
          </p:cNvPr>
          <p:cNvGraphicFramePr/>
          <p:nvPr/>
        </p:nvGraphicFramePr>
        <p:xfrm>
          <a:off x="953126" y="1228952"/>
          <a:ext cx="1069100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descr="Little Girl With Balloon with solid fill">
            <a:extLst>
              <a:ext uri="{FF2B5EF4-FFF2-40B4-BE49-F238E27FC236}">
                <a16:creationId xmlns:a16="http://schemas.microsoft.com/office/drawing/2014/main" id="{D0E9AD2D-4FC6-B59B-8460-512AC2AFDB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8254" y="1559810"/>
            <a:ext cx="768736" cy="768736"/>
          </a:xfrm>
          <a:prstGeom prst="rect">
            <a:avLst/>
          </a:prstGeom>
        </p:spPr>
      </p:pic>
      <p:pic>
        <p:nvPicPr>
          <p:cNvPr id="8" name="Graphic 7" descr="Backpack with solid fill">
            <a:extLst>
              <a:ext uri="{FF2B5EF4-FFF2-40B4-BE49-F238E27FC236}">
                <a16:creationId xmlns:a16="http://schemas.microsoft.com/office/drawing/2014/main" id="{A1BF452D-659B-8557-96C1-1B41CB5A6B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72550" y="3636699"/>
            <a:ext cx="672621" cy="672621"/>
          </a:xfrm>
          <a:prstGeom prst="rect">
            <a:avLst/>
          </a:prstGeom>
        </p:spPr>
      </p:pic>
      <p:pic>
        <p:nvPicPr>
          <p:cNvPr id="10" name="Graphic 9" descr="Children with solid fill">
            <a:extLst>
              <a:ext uri="{FF2B5EF4-FFF2-40B4-BE49-F238E27FC236}">
                <a16:creationId xmlns:a16="http://schemas.microsoft.com/office/drawing/2014/main" id="{46367DDA-8A6B-4E7E-674C-CD63ADC0A4C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69242" y="2563476"/>
            <a:ext cx="768844" cy="768844"/>
          </a:xfrm>
          <a:prstGeom prst="rect">
            <a:avLst/>
          </a:prstGeom>
        </p:spPr>
      </p:pic>
      <p:pic>
        <p:nvPicPr>
          <p:cNvPr id="12" name="Graphic 11" descr="Briefcase with solid fill">
            <a:extLst>
              <a:ext uri="{FF2B5EF4-FFF2-40B4-BE49-F238E27FC236}">
                <a16:creationId xmlns:a16="http://schemas.microsoft.com/office/drawing/2014/main" id="{C10A971D-D71D-DF4B-C7F6-87D0D22244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6312" y="5640623"/>
            <a:ext cx="672620" cy="672620"/>
          </a:xfrm>
          <a:prstGeom prst="rect">
            <a:avLst/>
          </a:prstGeom>
        </p:spPr>
      </p:pic>
      <p:pic>
        <p:nvPicPr>
          <p:cNvPr id="14" name="Graphic 13" descr="Building Brick Wall with solid fill">
            <a:extLst>
              <a:ext uri="{FF2B5EF4-FFF2-40B4-BE49-F238E27FC236}">
                <a16:creationId xmlns:a16="http://schemas.microsoft.com/office/drawing/2014/main" id="{64F8774E-E9EB-FD4E-85C5-A1317BA77E5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70405" y="4591131"/>
            <a:ext cx="767681" cy="767681"/>
          </a:xfrm>
          <a:prstGeom prst="rect">
            <a:avLst/>
          </a:prstGeom>
        </p:spPr>
      </p:pic>
    </p:spTree>
    <p:extLst>
      <p:ext uri="{BB962C8B-B14F-4D97-AF65-F5344CB8AC3E}">
        <p14:creationId xmlns:p14="http://schemas.microsoft.com/office/powerpoint/2010/main" val="2220054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7DDAD-A374-8F37-6231-ECB5DAD41ADD}"/>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E87A51DA-A364-3E57-1CF8-AC0520064F7A}"/>
              </a:ext>
            </a:extLst>
          </p:cNvPr>
          <p:cNvGraphicFramePr/>
          <p:nvPr/>
        </p:nvGraphicFramePr>
        <p:xfrm>
          <a:off x="131568" y="-468923"/>
          <a:ext cx="8525311" cy="8030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5238699A-F6D9-8C52-F60E-8306452A2D7B}"/>
              </a:ext>
            </a:extLst>
          </p:cNvPr>
          <p:cNvSpPr txBox="1">
            <a:spLocks/>
          </p:cNvSpPr>
          <p:nvPr/>
        </p:nvSpPr>
        <p:spPr>
          <a:xfrm>
            <a:off x="317090" y="126424"/>
            <a:ext cx="115578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0" i="0" u="none" strike="noStrike" kern="1200" cap="none" spc="0" normalizeH="0" baseline="0" noProof="0">
              <a:ln>
                <a:noFill/>
              </a:ln>
              <a:solidFill>
                <a:srgbClr val="004031"/>
              </a:solidFill>
              <a:effectLst/>
              <a:uLnTx/>
              <a:uFillTx/>
              <a:latin typeface="Arial" panose="020B0604020202020204" pitchFamily="34" charset="0"/>
              <a:ea typeface="+mj-ea"/>
              <a:cs typeface="Arial" panose="020B0604020202020204" pitchFamily="34" charset="0"/>
            </a:endParaRPr>
          </a:p>
        </p:txBody>
      </p:sp>
      <p:sp>
        <p:nvSpPr>
          <p:cNvPr id="10" name="Rectangle: Rounded Corners 9">
            <a:extLst>
              <a:ext uri="{FF2B5EF4-FFF2-40B4-BE49-F238E27FC236}">
                <a16:creationId xmlns:a16="http://schemas.microsoft.com/office/drawing/2014/main" id="{D800F672-5430-0AC6-2A35-BCADC514ECF2}"/>
              </a:ext>
            </a:extLst>
          </p:cNvPr>
          <p:cNvSpPr/>
          <p:nvPr/>
        </p:nvSpPr>
        <p:spPr>
          <a:xfrm>
            <a:off x="3537620" y="295646"/>
            <a:ext cx="1747873" cy="914400"/>
          </a:xfrm>
          <a:prstGeom prst="roundRect">
            <a:avLst/>
          </a:prstGeom>
          <a:solidFill>
            <a:srgbClr val="0092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Children’s Trust Board </a:t>
            </a:r>
          </a:p>
        </p:txBody>
      </p:sp>
      <p:sp>
        <p:nvSpPr>
          <p:cNvPr id="12" name="Rectangle: Rounded Corners 11">
            <a:extLst>
              <a:ext uri="{FF2B5EF4-FFF2-40B4-BE49-F238E27FC236}">
                <a16:creationId xmlns:a16="http://schemas.microsoft.com/office/drawing/2014/main" id="{AF9A7C77-59ED-0796-0DB9-3D0346F4D071}"/>
              </a:ext>
            </a:extLst>
          </p:cNvPr>
          <p:cNvSpPr/>
          <p:nvPr/>
        </p:nvSpPr>
        <p:spPr>
          <a:xfrm>
            <a:off x="8819251" y="289678"/>
            <a:ext cx="1795878" cy="914400"/>
          </a:xfrm>
          <a:prstGeom prst="roundRect">
            <a:avLst/>
          </a:prstGeom>
          <a:solidFill>
            <a:srgbClr val="0092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Health and Wellbeing Board </a:t>
            </a:r>
          </a:p>
        </p:txBody>
      </p:sp>
      <p:sp>
        <p:nvSpPr>
          <p:cNvPr id="13" name="Rectangle: Rounded Corners 12">
            <a:extLst>
              <a:ext uri="{FF2B5EF4-FFF2-40B4-BE49-F238E27FC236}">
                <a16:creationId xmlns:a16="http://schemas.microsoft.com/office/drawing/2014/main" id="{7237B2DF-3D70-6104-7018-21E63FA0EE81}"/>
              </a:ext>
            </a:extLst>
          </p:cNvPr>
          <p:cNvSpPr/>
          <p:nvPr/>
        </p:nvSpPr>
        <p:spPr>
          <a:xfrm>
            <a:off x="6034108" y="295646"/>
            <a:ext cx="1945396" cy="914400"/>
          </a:xfrm>
          <a:prstGeom prst="roundRect">
            <a:avLst/>
          </a:prstGeom>
          <a:solidFill>
            <a:srgbClr val="0092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Cabinet,      Full Council &amp; Scrutiny</a:t>
            </a:r>
          </a:p>
        </p:txBody>
      </p:sp>
      <p:sp>
        <p:nvSpPr>
          <p:cNvPr id="14" name="Rectangle: Rounded Corners 13">
            <a:extLst>
              <a:ext uri="{FF2B5EF4-FFF2-40B4-BE49-F238E27FC236}">
                <a16:creationId xmlns:a16="http://schemas.microsoft.com/office/drawing/2014/main" id="{9D29C12D-6DE0-9CCE-4A94-A7C9655FC2EA}"/>
              </a:ext>
            </a:extLst>
          </p:cNvPr>
          <p:cNvSpPr/>
          <p:nvPr/>
        </p:nvSpPr>
        <p:spPr>
          <a:xfrm>
            <a:off x="5940396" y="2170744"/>
            <a:ext cx="1841080" cy="914400"/>
          </a:xfrm>
          <a:prstGeom prst="roundRect">
            <a:avLst/>
          </a:prstGeom>
          <a:solidFill>
            <a:srgbClr val="53C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Safeguarding Children Partnership</a:t>
            </a:r>
          </a:p>
        </p:txBody>
      </p:sp>
      <p:sp>
        <p:nvSpPr>
          <p:cNvPr id="11" name="Title 1">
            <a:extLst>
              <a:ext uri="{FF2B5EF4-FFF2-40B4-BE49-F238E27FC236}">
                <a16:creationId xmlns:a16="http://schemas.microsoft.com/office/drawing/2014/main" id="{5FDF45E8-69F5-F642-C1E6-7235E8F824D8}"/>
              </a:ext>
            </a:extLst>
          </p:cNvPr>
          <p:cNvSpPr txBox="1">
            <a:spLocks/>
          </p:cNvSpPr>
          <p:nvPr/>
        </p:nvSpPr>
        <p:spPr>
          <a:xfrm>
            <a:off x="170875" y="113295"/>
            <a:ext cx="3875587" cy="12175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4031"/>
                </a:solidFill>
                <a:effectLst/>
                <a:uLnTx/>
                <a:uFillTx/>
                <a:latin typeface="Arial" panose="020B0604020202020204" pitchFamily="34" charset="0"/>
                <a:ea typeface="+mj-ea"/>
                <a:cs typeface="Arial" panose="020B0604020202020204" pitchFamily="34" charset="0"/>
              </a:rPr>
              <a:t>Wider systems governance</a:t>
            </a:r>
          </a:p>
        </p:txBody>
      </p:sp>
      <p:sp>
        <p:nvSpPr>
          <p:cNvPr id="4" name="Rectangle: Rounded Corners 3">
            <a:extLst>
              <a:ext uri="{FF2B5EF4-FFF2-40B4-BE49-F238E27FC236}">
                <a16:creationId xmlns:a16="http://schemas.microsoft.com/office/drawing/2014/main" id="{A39569CB-8F20-D507-2D41-D5627BE23257}"/>
              </a:ext>
            </a:extLst>
          </p:cNvPr>
          <p:cNvSpPr/>
          <p:nvPr/>
        </p:nvSpPr>
        <p:spPr>
          <a:xfrm>
            <a:off x="7985516" y="2170744"/>
            <a:ext cx="1841080" cy="914400"/>
          </a:xfrm>
          <a:prstGeom prst="roundRect">
            <a:avLst/>
          </a:prstGeom>
          <a:solidFill>
            <a:srgbClr val="53C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panose="020B0604020202020204"/>
                <a:ea typeface="+mn-ea"/>
                <a:cs typeface="+mn-cs"/>
              </a:rPr>
              <a:t>Schools Forum </a:t>
            </a:r>
          </a:p>
        </p:txBody>
      </p:sp>
      <p:sp>
        <p:nvSpPr>
          <p:cNvPr id="15" name="Rectangle: Rounded Corners 14">
            <a:extLst>
              <a:ext uri="{FF2B5EF4-FFF2-40B4-BE49-F238E27FC236}">
                <a16:creationId xmlns:a16="http://schemas.microsoft.com/office/drawing/2014/main" id="{2354B472-35B9-85B4-C8E1-E7BB45CB0C63}"/>
              </a:ext>
            </a:extLst>
          </p:cNvPr>
          <p:cNvSpPr/>
          <p:nvPr/>
        </p:nvSpPr>
        <p:spPr>
          <a:xfrm>
            <a:off x="10033829" y="2170744"/>
            <a:ext cx="1841080" cy="914400"/>
          </a:xfrm>
          <a:prstGeom prst="roundRect">
            <a:avLst/>
          </a:prstGeom>
          <a:solidFill>
            <a:srgbClr val="53CBC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rial" panose="020B0604020202020204"/>
                <a:ea typeface="+mn-ea"/>
                <a:cs typeface="+mn-cs"/>
              </a:rPr>
              <a:t>SEND Improvement &amp; Assurance Board (SIAB) </a:t>
            </a:r>
          </a:p>
        </p:txBody>
      </p:sp>
      <p:sp>
        <p:nvSpPr>
          <p:cNvPr id="16" name="Rectangle: Rounded Corners 15">
            <a:extLst>
              <a:ext uri="{FF2B5EF4-FFF2-40B4-BE49-F238E27FC236}">
                <a16:creationId xmlns:a16="http://schemas.microsoft.com/office/drawing/2014/main" id="{C218AF9E-07A0-D739-EC80-8EC7351D5FF3}"/>
              </a:ext>
            </a:extLst>
          </p:cNvPr>
          <p:cNvSpPr/>
          <p:nvPr/>
        </p:nvSpPr>
        <p:spPr>
          <a:xfrm>
            <a:off x="4780349" y="1372446"/>
            <a:ext cx="7094559" cy="349644"/>
          </a:xfrm>
          <a:prstGeom prst="roundRect">
            <a:avLst/>
          </a:prstGeom>
          <a:solidFill>
            <a:srgbClr val="0042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Oxfordshire Education Executive </a:t>
            </a:r>
          </a:p>
        </p:txBody>
      </p:sp>
      <p:sp>
        <p:nvSpPr>
          <p:cNvPr id="17" name="Rectangle: Rounded Corners 16">
            <a:extLst>
              <a:ext uri="{FF2B5EF4-FFF2-40B4-BE49-F238E27FC236}">
                <a16:creationId xmlns:a16="http://schemas.microsoft.com/office/drawing/2014/main" id="{5978A6E3-07E6-58E1-B364-4199A8F2B7D1}"/>
              </a:ext>
            </a:extLst>
          </p:cNvPr>
          <p:cNvSpPr/>
          <p:nvPr/>
        </p:nvSpPr>
        <p:spPr>
          <a:xfrm>
            <a:off x="224329" y="5689698"/>
            <a:ext cx="1841080" cy="914400"/>
          </a:xfrm>
          <a:prstGeom prst="roundRect">
            <a:avLst/>
          </a:prstGeom>
          <a:solidFill>
            <a:srgbClr val="8CD4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panose="020B0604020202020204"/>
                <a:ea typeface="+mn-ea"/>
                <a:cs typeface="+mn-cs"/>
              </a:rPr>
              <a:t>Data</a:t>
            </a:r>
          </a:p>
        </p:txBody>
      </p:sp>
      <p:sp>
        <p:nvSpPr>
          <p:cNvPr id="19" name="Rectangle: Rounded Corners 18">
            <a:extLst>
              <a:ext uri="{FF2B5EF4-FFF2-40B4-BE49-F238E27FC236}">
                <a16:creationId xmlns:a16="http://schemas.microsoft.com/office/drawing/2014/main" id="{A7E8F6FE-E765-E9A9-9FFC-F255C12E91D8}"/>
              </a:ext>
            </a:extLst>
          </p:cNvPr>
          <p:cNvSpPr/>
          <p:nvPr/>
        </p:nvSpPr>
        <p:spPr>
          <a:xfrm>
            <a:off x="2512110" y="5677428"/>
            <a:ext cx="1841080" cy="914400"/>
          </a:xfrm>
          <a:prstGeom prst="roundRect">
            <a:avLst/>
          </a:prstGeom>
          <a:solidFill>
            <a:srgbClr val="8CD4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panose="020B0604020202020204"/>
                <a:ea typeface="+mn-ea"/>
                <a:cs typeface="+mn-cs"/>
              </a:rPr>
              <a:t>Communication</a:t>
            </a:r>
          </a:p>
        </p:txBody>
      </p:sp>
      <p:sp>
        <p:nvSpPr>
          <p:cNvPr id="21" name="TextBox 20">
            <a:extLst>
              <a:ext uri="{FF2B5EF4-FFF2-40B4-BE49-F238E27FC236}">
                <a16:creationId xmlns:a16="http://schemas.microsoft.com/office/drawing/2014/main" id="{A1AAC72C-F478-91E9-DCCA-76C7E758CBDA}"/>
              </a:ext>
            </a:extLst>
          </p:cNvPr>
          <p:cNvSpPr txBox="1"/>
          <p:nvPr/>
        </p:nvSpPr>
        <p:spPr>
          <a:xfrm>
            <a:off x="194922" y="5306679"/>
            <a:ext cx="617475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a:ea typeface="+mn-ea"/>
                <a:cs typeface="+mn-cs"/>
              </a:rPr>
              <a:t>Plus enabling workstreams:</a:t>
            </a:r>
          </a:p>
        </p:txBody>
      </p:sp>
      <p:cxnSp>
        <p:nvCxnSpPr>
          <p:cNvPr id="23" name="Straight Arrow Connector 22">
            <a:extLst>
              <a:ext uri="{FF2B5EF4-FFF2-40B4-BE49-F238E27FC236}">
                <a16:creationId xmlns:a16="http://schemas.microsoft.com/office/drawing/2014/main" id="{07A70E22-0845-F28D-7DFB-934CA28D55E3}"/>
              </a:ext>
            </a:extLst>
          </p:cNvPr>
          <p:cNvCxnSpPr>
            <a:cxnSpLocks/>
          </p:cNvCxnSpPr>
          <p:nvPr/>
        </p:nvCxnSpPr>
        <p:spPr>
          <a:xfrm>
            <a:off x="5845215" y="3355246"/>
            <a:ext cx="3541853" cy="541711"/>
          </a:xfrm>
          <a:prstGeom prst="straightConnector1">
            <a:avLst/>
          </a:prstGeom>
          <a:ln w="38100">
            <a:solidFill>
              <a:srgbClr val="004233"/>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B2499A2-7DA9-BC65-0148-2EE7FBE8911E}"/>
              </a:ext>
            </a:extLst>
          </p:cNvPr>
          <p:cNvGrpSpPr/>
          <p:nvPr/>
        </p:nvGrpSpPr>
        <p:grpSpPr>
          <a:xfrm>
            <a:off x="9468090" y="3670364"/>
            <a:ext cx="2406819" cy="1636315"/>
            <a:chOff x="7147440" y="4610893"/>
            <a:chExt cx="1373707" cy="915804"/>
          </a:xfrm>
        </p:grpSpPr>
        <p:sp>
          <p:nvSpPr>
            <p:cNvPr id="26" name="Rectangle: Rounded Corners 25">
              <a:extLst>
                <a:ext uri="{FF2B5EF4-FFF2-40B4-BE49-F238E27FC236}">
                  <a16:creationId xmlns:a16="http://schemas.microsoft.com/office/drawing/2014/main" id="{17C1E081-5CDE-7C9A-DC8E-75918394E3DE}"/>
                </a:ext>
              </a:extLst>
            </p:cNvPr>
            <p:cNvSpPr/>
            <p:nvPr/>
          </p:nvSpPr>
          <p:spPr>
            <a:xfrm>
              <a:off x="7147440" y="4610893"/>
              <a:ext cx="1373707" cy="915804"/>
            </a:xfrm>
            <a:prstGeom prst="roundRect">
              <a:avLst>
                <a:gd name="adj" fmla="val 10000"/>
              </a:avLst>
            </a:prstGeom>
            <a:solidFill>
              <a:srgbClr val="004233"/>
            </a:solidFill>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7" name="Rectangle: Rounded Corners 4">
              <a:extLst>
                <a:ext uri="{FF2B5EF4-FFF2-40B4-BE49-F238E27FC236}">
                  <a16:creationId xmlns:a16="http://schemas.microsoft.com/office/drawing/2014/main" id="{00AD9F6A-7B11-58B7-2BDB-ABE236FA186E}"/>
                </a:ext>
              </a:extLst>
            </p:cNvPr>
            <p:cNvSpPr txBox="1"/>
            <p:nvPr/>
          </p:nvSpPr>
          <p:spPr>
            <a:xfrm>
              <a:off x="7174263" y="4637716"/>
              <a:ext cx="1320061" cy="862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GB" sz="1600" b="0" i="0" u="none" strike="noStrike" kern="1200" cap="none" spc="0" normalizeH="0" baseline="0" noProof="0">
                  <a:ln>
                    <a:noFill/>
                  </a:ln>
                  <a:solidFill>
                    <a:prstClr val="white"/>
                  </a:solidFill>
                  <a:effectLst/>
                  <a:uLnTx/>
                  <a:uFillTx/>
                  <a:latin typeface="Arial" panose="020B0604020202020204"/>
                  <a:ea typeface="+mn-ea"/>
                  <a:cs typeface="+mn-cs"/>
                </a:rPr>
                <a:t>Working closely with and representing all associations, schools and education settings across the county, from early years to post-16</a:t>
              </a:r>
            </a:p>
          </p:txBody>
        </p:sp>
      </p:grpSp>
      <p:cxnSp>
        <p:nvCxnSpPr>
          <p:cNvPr id="2" name="Straight Arrow Connector 1">
            <a:extLst>
              <a:ext uri="{FF2B5EF4-FFF2-40B4-BE49-F238E27FC236}">
                <a16:creationId xmlns:a16="http://schemas.microsoft.com/office/drawing/2014/main" id="{A823F749-58C5-7B54-875F-3D682B689017}"/>
              </a:ext>
            </a:extLst>
          </p:cNvPr>
          <p:cNvCxnSpPr>
            <a:cxnSpLocks/>
          </p:cNvCxnSpPr>
          <p:nvPr/>
        </p:nvCxnSpPr>
        <p:spPr>
          <a:xfrm flipV="1">
            <a:off x="5141180" y="1689908"/>
            <a:ext cx="0" cy="249471"/>
          </a:xfrm>
          <a:prstGeom prst="straightConnector1">
            <a:avLst/>
          </a:prstGeom>
          <a:ln w="38100">
            <a:solidFill>
              <a:srgbClr val="0042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B4D9669-EA09-E653-8730-E480DA8EA800}"/>
              </a:ext>
            </a:extLst>
          </p:cNvPr>
          <p:cNvCxnSpPr>
            <a:cxnSpLocks/>
          </p:cNvCxnSpPr>
          <p:nvPr/>
        </p:nvCxnSpPr>
        <p:spPr>
          <a:xfrm>
            <a:off x="4411556" y="1238803"/>
            <a:ext cx="0" cy="659745"/>
          </a:xfrm>
          <a:prstGeom prst="straightConnector1">
            <a:avLst/>
          </a:prstGeom>
          <a:ln w="38100">
            <a:solidFill>
              <a:srgbClr val="00423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078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26E7C-A56B-D87D-80B6-8E24BF6087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8F207C-AA59-47CF-2E75-74FC056FBCAA}"/>
              </a:ext>
            </a:extLst>
          </p:cNvPr>
          <p:cNvSpPr>
            <a:spLocks noGrp="1"/>
          </p:cNvSpPr>
          <p:nvPr>
            <p:ph type="title"/>
          </p:nvPr>
        </p:nvSpPr>
        <p:spPr>
          <a:xfrm>
            <a:off x="317329" y="2680842"/>
            <a:ext cx="4347269" cy="1325563"/>
          </a:xfrm>
        </p:spPr>
        <p:txBody>
          <a:bodyPr>
            <a:normAutofit fontScale="90000"/>
          </a:bodyPr>
          <a:lstStyle/>
          <a:p>
            <a:r>
              <a:rPr lang="en-GB" dirty="0">
                <a:solidFill>
                  <a:srgbClr val="3A5A52"/>
                </a:solidFill>
                <a:latin typeface="Arial" panose="020B0604020202020204" pitchFamily="34" charset="0"/>
                <a:cs typeface="Arial" panose="020B0604020202020204" pitchFamily="34" charset="0"/>
              </a:rPr>
              <a:t>O</a:t>
            </a:r>
            <a:r>
              <a:rPr lang="en-GB" dirty="0">
                <a:solidFill>
                  <a:srgbClr val="3A5A52"/>
                </a:solidFill>
              </a:rPr>
              <a:t>xfordshire Education Executive</a:t>
            </a:r>
            <a:endParaRPr lang="en-GB" dirty="0">
              <a:solidFill>
                <a:srgbClr val="3A5A52"/>
              </a:solidFill>
              <a:latin typeface="Arial" panose="020B0604020202020204" pitchFamily="34" charset="0"/>
              <a:cs typeface="Arial" panose="020B0604020202020204" pitchFamily="34" charset="0"/>
            </a:endParaRPr>
          </a:p>
        </p:txBody>
      </p:sp>
      <p:graphicFrame>
        <p:nvGraphicFramePr>
          <p:cNvPr id="7" name="Diagram 6">
            <a:extLst>
              <a:ext uri="{FF2B5EF4-FFF2-40B4-BE49-F238E27FC236}">
                <a16:creationId xmlns:a16="http://schemas.microsoft.com/office/drawing/2014/main" id="{514F5A9D-47F8-CCF5-4786-DD8F295E3135}"/>
              </a:ext>
            </a:extLst>
          </p:cNvPr>
          <p:cNvGraphicFramePr/>
          <p:nvPr/>
        </p:nvGraphicFramePr>
        <p:xfrm>
          <a:off x="5871269" y="1043285"/>
          <a:ext cx="5204749" cy="5178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907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4D969-7910-0D40-4A75-A49189548BE6}"/>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6EA194C-95E9-3381-F869-FD8410235C73}"/>
              </a:ext>
            </a:extLst>
          </p:cNvPr>
          <p:cNvGraphicFramePr>
            <a:graphicFrameLocks noGrp="1"/>
          </p:cNvGraphicFramePr>
          <p:nvPr>
            <p:ph idx="1"/>
          </p:nvPr>
        </p:nvGraphicFramePr>
        <p:xfrm>
          <a:off x="205484" y="256854"/>
          <a:ext cx="11414588" cy="7209890"/>
        </p:xfrm>
        <a:graphic>
          <a:graphicData uri="http://schemas.openxmlformats.org/drawingml/2006/table">
            <a:tbl>
              <a:tblPr firstRow="1" bandRow="1">
                <a:tableStyleId>{68D230F3-CF80-4859-8CE7-A43EE81993B5}</a:tableStyleId>
              </a:tblPr>
              <a:tblGrid>
                <a:gridCol w="1510300">
                  <a:extLst>
                    <a:ext uri="{9D8B030D-6E8A-4147-A177-3AD203B41FA5}">
                      <a16:colId xmlns:a16="http://schemas.microsoft.com/office/drawing/2014/main" val="737164525"/>
                    </a:ext>
                  </a:extLst>
                </a:gridCol>
                <a:gridCol w="6636728">
                  <a:extLst>
                    <a:ext uri="{9D8B030D-6E8A-4147-A177-3AD203B41FA5}">
                      <a16:colId xmlns:a16="http://schemas.microsoft.com/office/drawing/2014/main" val="3223808378"/>
                    </a:ext>
                  </a:extLst>
                </a:gridCol>
                <a:gridCol w="3267560">
                  <a:extLst>
                    <a:ext uri="{9D8B030D-6E8A-4147-A177-3AD203B41FA5}">
                      <a16:colId xmlns:a16="http://schemas.microsoft.com/office/drawing/2014/main" val="865422025"/>
                    </a:ext>
                  </a:extLst>
                </a:gridCol>
              </a:tblGrid>
              <a:tr h="359595">
                <a:tc>
                  <a:txBody>
                    <a:bodyPr/>
                    <a:lstStyle/>
                    <a:p>
                      <a:r>
                        <a:rPr lang="en-GB" sz="1500" dirty="0"/>
                        <a:t>Month</a:t>
                      </a:r>
                    </a:p>
                  </a:txBody>
                  <a:tcPr/>
                </a:tc>
                <a:tc>
                  <a:txBody>
                    <a:bodyPr/>
                    <a:lstStyle/>
                    <a:p>
                      <a:r>
                        <a:rPr lang="en-GB" sz="1500" dirty="0"/>
                        <a:t>Key tasks </a:t>
                      </a:r>
                    </a:p>
                  </a:txBody>
                  <a:tcPr/>
                </a:tc>
                <a:tc>
                  <a:txBody>
                    <a:bodyPr/>
                    <a:lstStyle/>
                    <a:p>
                      <a:endParaRPr lang="en-GB" sz="1500" dirty="0"/>
                    </a:p>
                  </a:txBody>
                  <a:tcPr/>
                </a:tc>
                <a:extLst>
                  <a:ext uri="{0D108BD9-81ED-4DB2-BD59-A6C34878D82A}">
                    <a16:rowId xmlns:a16="http://schemas.microsoft.com/office/drawing/2014/main" val="2874310396"/>
                  </a:ext>
                </a:extLst>
              </a:tr>
              <a:tr h="738252">
                <a:tc>
                  <a:txBody>
                    <a:bodyPr/>
                    <a:lstStyle/>
                    <a:p>
                      <a:r>
                        <a:rPr lang="en-GB" sz="1500" b="1" dirty="0"/>
                        <a:t>February 2026</a:t>
                      </a:r>
                    </a:p>
                  </a:txBody>
                  <a:tcPr/>
                </a:tc>
                <a:tc>
                  <a:txBody>
                    <a:bodyPr/>
                    <a:lstStyle/>
                    <a:p>
                      <a:pPr marL="0" indent="0">
                        <a:buFont typeface="Arial" panose="020B0604020202020204" pitchFamily="34" charset="0"/>
                        <a:buNone/>
                      </a:pPr>
                      <a:r>
                        <a:rPr lang="en-GB" sz="1500" b="1" dirty="0"/>
                        <a:t>26 February: Launch of the </a:t>
                      </a:r>
                      <a:r>
                        <a:rPr lang="en-GB" sz="1500" dirty="0"/>
                        <a:t> Education and Inclusion Strategy </a:t>
                      </a:r>
                    </a:p>
                  </a:txBody>
                  <a:tcPr/>
                </a:tc>
                <a:tc>
                  <a:txBody>
                    <a:bodyPr/>
                    <a:lstStyle/>
                    <a:p>
                      <a:pPr marL="0" indent="0">
                        <a:buFont typeface="Arial" panose="020B0604020202020204" pitchFamily="34" charset="0"/>
                        <a:buNone/>
                      </a:pPr>
                      <a:endParaRPr lang="en-GB" sz="1500" dirty="0"/>
                    </a:p>
                  </a:txBody>
                  <a:tcPr/>
                </a:tc>
                <a:extLst>
                  <a:ext uri="{0D108BD9-81ED-4DB2-BD59-A6C34878D82A}">
                    <a16:rowId xmlns:a16="http://schemas.microsoft.com/office/drawing/2014/main" val="1048821775"/>
                  </a:ext>
                </a:extLst>
              </a:tr>
              <a:tr h="2076868">
                <a:tc>
                  <a:txBody>
                    <a:bodyPr/>
                    <a:lstStyle/>
                    <a:p>
                      <a:r>
                        <a:rPr lang="en-GB" sz="1500" b="1" dirty="0"/>
                        <a:t>March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1" dirty="0"/>
                        <a:t>Wb 9th March  </a:t>
                      </a:r>
                      <a:r>
                        <a:rPr lang="en-GB" sz="1500" dirty="0"/>
                        <a:t>Oxfordshire </a:t>
                      </a:r>
                      <a:r>
                        <a:rPr lang="en-GB" sz="1500" b="1" dirty="0"/>
                        <a:t>Education Exec group </a:t>
                      </a:r>
                      <a:r>
                        <a:rPr lang="en-GB" sz="1500" dirty="0"/>
                        <a:t>meet for first time  </a:t>
                      </a:r>
                    </a:p>
                    <a:p>
                      <a:r>
                        <a:rPr lang="en-GB" sz="1500" b="1" dirty="0"/>
                        <a:t>Wb 16th  March: </a:t>
                      </a:r>
                      <a:r>
                        <a:rPr lang="en-GB" sz="1500" dirty="0"/>
                        <a:t>Oxfordshire Education priority leads meet &amp; agree priority group members for </a:t>
                      </a:r>
                      <a:r>
                        <a:rPr lang="en-GB" sz="1500" b="1" dirty="0"/>
                        <a:t>five priority areas, representatives put forward by Associations</a:t>
                      </a:r>
                    </a:p>
                    <a:p>
                      <a:r>
                        <a:rPr lang="en-GB" sz="1500" b="1" dirty="0"/>
                        <a:t>Wb 30</a:t>
                      </a:r>
                      <a:r>
                        <a:rPr lang="en-GB" sz="1500" b="1" baseline="30000" dirty="0"/>
                        <a:t>th</a:t>
                      </a:r>
                      <a:r>
                        <a:rPr lang="en-GB" sz="1500" b="1" dirty="0"/>
                        <a:t> March  </a:t>
                      </a:r>
                      <a:r>
                        <a:rPr lang="en-GB" sz="1500" dirty="0"/>
                        <a:t>Priority groups meet for first time and chairs/membership agreed/Terms of reference drafted /Schedule of priority group meetings developed</a:t>
                      </a:r>
                    </a:p>
                    <a:p>
                      <a:r>
                        <a:rPr lang="en-GB" sz="1500" dirty="0"/>
                        <a:t>Wb 30</a:t>
                      </a:r>
                      <a:r>
                        <a:rPr lang="en-GB" sz="1500" baseline="30000" dirty="0"/>
                        <a:t>th</a:t>
                      </a:r>
                      <a:r>
                        <a:rPr lang="en-GB" sz="1500" dirty="0"/>
                        <a:t> March Exec approve BSIL </a:t>
                      </a:r>
                    </a:p>
                    <a:p>
                      <a:pPr marL="0" indent="0">
                        <a:buFont typeface="Arial" panose="020B0604020202020204" pitchFamily="34" charset="0"/>
                        <a:buNone/>
                      </a:pPr>
                      <a:r>
                        <a:rPr lang="en-GB" sz="1500" dirty="0"/>
                        <a:t>TBA Project manager to start and meet with all Chairs of Associations </a:t>
                      </a:r>
                    </a:p>
                  </a:txBody>
                  <a:tcPr/>
                </a:tc>
                <a:tc>
                  <a:txBody>
                    <a:bodyPr/>
                    <a:lstStyle/>
                    <a:p>
                      <a:pPr marL="285750" indent="-285750">
                        <a:buFont typeface="Arial" panose="020B0604020202020204" pitchFamily="34" charset="0"/>
                        <a:buChar char="•"/>
                      </a:pPr>
                      <a:r>
                        <a:rPr lang="en-GB" sz="1500" dirty="0"/>
                        <a:t>Best Start in Life plan submissions 31</a:t>
                      </a:r>
                      <a:r>
                        <a:rPr lang="en-GB" sz="1500" baseline="30000" dirty="0"/>
                        <a:t>st</a:t>
                      </a:r>
                      <a:r>
                        <a:rPr lang="en-GB" sz="1500" dirty="0"/>
                        <a:t> March </a:t>
                      </a:r>
                    </a:p>
                  </a:txBody>
                  <a:tcPr/>
                </a:tc>
                <a:extLst>
                  <a:ext uri="{0D108BD9-81ED-4DB2-BD59-A6C34878D82A}">
                    <a16:rowId xmlns:a16="http://schemas.microsoft.com/office/drawing/2014/main" val="236015579"/>
                  </a:ext>
                </a:extLst>
              </a:tr>
              <a:tr h="1273942">
                <a:tc>
                  <a:txBody>
                    <a:bodyPr/>
                    <a:lstStyle/>
                    <a:p>
                      <a:r>
                        <a:rPr lang="en-GB" sz="1500" b="1" dirty="0"/>
                        <a:t>April 2026</a:t>
                      </a:r>
                    </a:p>
                  </a:txBody>
                  <a:tcPr/>
                </a:tc>
                <a:tc>
                  <a:txBody>
                    <a:bodyPr/>
                    <a:lstStyle/>
                    <a:p>
                      <a:r>
                        <a:rPr lang="en-GB" sz="1500" b="1" dirty="0"/>
                        <a:t>14</a:t>
                      </a:r>
                      <a:r>
                        <a:rPr lang="en-GB" sz="1500" b="1" baseline="30000" dirty="0"/>
                        <a:t>th</a:t>
                      </a:r>
                      <a:r>
                        <a:rPr lang="en-GB" sz="1500" b="1" dirty="0"/>
                        <a:t>  April: </a:t>
                      </a:r>
                      <a:r>
                        <a:rPr lang="en-GB" sz="1500" dirty="0"/>
                        <a:t>update Children’s Trust Board about Education and Inclusion Strategy and planned implementation approach</a:t>
                      </a:r>
                    </a:p>
                    <a:p>
                      <a:r>
                        <a:rPr lang="en-GB" sz="1500" b="1" dirty="0"/>
                        <a:t>By End April : </a:t>
                      </a:r>
                      <a:r>
                        <a:rPr lang="en-GB" sz="1500" dirty="0"/>
                        <a:t>Priority groups develop </a:t>
                      </a:r>
                      <a:r>
                        <a:rPr lang="en-GB" sz="1500" b="1" dirty="0"/>
                        <a:t>year 1 action plans</a:t>
                      </a:r>
                    </a:p>
                    <a:p>
                      <a:pPr marL="0" indent="0">
                        <a:buFont typeface="Arial" panose="020B0604020202020204" pitchFamily="34" charset="0"/>
                        <a:buNone/>
                      </a:pPr>
                      <a:r>
                        <a:rPr lang="en-GB" sz="1500" dirty="0"/>
                        <a:t>Including actions from Marmot recommendations, White paper . establish (as required) any Task &amp; Finish groups, baseline KPIs and</a:t>
                      </a:r>
                    </a:p>
                  </a:txBody>
                  <a:tcPr/>
                </a:tc>
                <a:tc>
                  <a:txBody>
                    <a:bodyPr/>
                    <a:lstStyle/>
                    <a:p>
                      <a:r>
                        <a:rPr lang="en-GB" sz="1500" dirty="0"/>
                        <a:t>Expected white paper meetings with DfE and RDD</a:t>
                      </a:r>
                    </a:p>
                  </a:txBody>
                  <a:tcPr/>
                </a:tc>
                <a:extLst>
                  <a:ext uri="{0D108BD9-81ED-4DB2-BD59-A6C34878D82A}">
                    <a16:rowId xmlns:a16="http://schemas.microsoft.com/office/drawing/2014/main" val="3613798286"/>
                  </a:ext>
                </a:extLst>
              </a:tr>
              <a:tr h="2689261">
                <a:tc>
                  <a:txBody>
                    <a:bodyPr/>
                    <a:lstStyle/>
                    <a:p>
                      <a:r>
                        <a:rPr lang="en-GB" sz="1500" b="1" dirty="0"/>
                        <a:t>May 2026 onwards</a:t>
                      </a:r>
                    </a:p>
                  </a:txBody>
                  <a:tcPr/>
                </a:tc>
                <a:tc>
                  <a:txBody>
                    <a:bodyPr/>
                    <a:lstStyle/>
                    <a:p>
                      <a:r>
                        <a:rPr lang="en-GB" sz="1500" dirty="0"/>
                        <a:t>Wb 11</a:t>
                      </a:r>
                      <a:r>
                        <a:rPr lang="en-GB" sz="1500" baseline="30000" dirty="0"/>
                        <a:t>th</a:t>
                      </a:r>
                      <a:r>
                        <a:rPr lang="en-GB" sz="1500" dirty="0"/>
                        <a:t> May Monthly priority group meetings, progressing agreed action plans,</a:t>
                      </a:r>
                    </a:p>
                    <a:p>
                      <a:r>
                        <a:rPr lang="en-GB" sz="1500" dirty="0"/>
                        <a:t>Wb 25</a:t>
                      </a:r>
                      <a:r>
                        <a:rPr lang="en-GB" sz="1500" baseline="30000" dirty="0"/>
                        <a:t>th</a:t>
                      </a:r>
                      <a:r>
                        <a:rPr lang="en-GB" sz="1500" dirty="0"/>
                        <a:t> May priority groups report to Oxfordshire Education Partnership on a termly basis – highlight report format of progress made, planned next steps, risks &amp; issues and KPIs</a:t>
                      </a:r>
                    </a:p>
                    <a:p>
                      <a:pPr marL="0" indent="0">
                        <a:buFont typeface="Arial" panose="020B0604020202020204" pitchFamily="34" charset="0"/>
                        <a:buNone/>
                      </a:pPr>
                      <a:r>
                        <a:rPr lang="en-GB" sz="1500" dirty="0"/>
                        <a:t>Termly meetings of Education Exec group for strategic partnership join-up. </a:t>
                      </a:r>
                    </a:p>
                  </a:txBody>
                  <a:tcPr/>
                </a:tc>
                <a:tc>
                  <a:txBody>
                    <a:bodyPr/>
                    <a:lstStyle/>
                    <a:p>
                      <a:pPr marL="285750" indent="-285750">
                        <a:buFont typeface="Arial" panose="020B0604020202020204" pitchFamily="34" charset="0"/>
                        <a:buChar char="•"/>
                      </a:pPr>
                      <a:r>
                        <a:rPr lang="en-GB" sz="1500" dirty="0"/>
                        <a:t>SEND reform Plan submitted 17</a:t>
                      </a:r>
                      <a:r>
                        <a:rPr lang="en-GB" sz="1500" baseline="30000" dirty="0"/>
                        <a:t>th</a:t>
                      </a:r>
                      <a:r>
                        <a:rPr lang="en-GB" sz="1500" dirty="0"/>
                        <a:t> May </a:t>
                      </a:r>
                    </a:p>
                  </a:txBody>
                  <a:tcPr/>
                </a:tc>
                <a:extLst>
                  <a:ext uri="{0D108BD9-81ED-4DB2-BD59-A6C34878D82A}">
                    <a16:rowId xmlns:a16="http://schemas.microsoft.com/office/drawing/2014/main" val="1319447704"/>
                  </a:ext>
                </a:extLst>
              </a:tr>
            </a:tbl>
          </a:graphicData>
        </a:graphic>
      </p:graphicFrame>
    </p:spTree>
    <p:extLst>
      <p:ext uri="{BB962C8B-B14F-4D97-AF65-F5344CB8AC3E}">
        <p14:creationId xmlns:p14="http://schemas.microsoft.com/office/powerpoint/2010/main" val="2942059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848D-8A38-6CF4-8E62-346E870EB6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B8AEF50-88F1-46B1-F837-F9B971A56F84}"/>
              </a:ext>
            </a:extLst>
          </p:cNvPr>
          <p:cNvSpPr>
            <a:spLocks noGrp="1"/>
          </p:cNvSpPr>
          <p:nvPr>
            <p:ph type="title"/>
          </p:nvPr>
        </p:nvSpPr>
        <p:spPr/>
        <p:txBody>
          <a:bodyPr>
            <a:normAutofit/>
          </a:bodyPr>
          <a:lstStyle/>
          <a:p>
            <a:r>
              <a:rPr lang="en-GB" sz="5400" dirty="0"/>
              <a:t>Plenary – Meeting Closes</a:t>
            </a:r>
          </a:p>
        </p:txBody>
      </p:sp>
      <p:sp>
        <p:nvSpPr>
          <p:cNvPr id="5" name="Text Placeholder 4">
            <a:extLst>
              <a:ext uri="{FF2B5EF4-FFF2-40B4-BE49-F238E27FC236}">
                <a16:creationId xmlns:a16="http://schemas.microsoft.com/office/drawing/2014/main" id="{C0E92750-5F00-CE84-EAFC-866427FA82BE}"/>
              </a:ext>
            </a:extLst>
          </p:cNvPr>
          <p:cNvSpPr>
            <a:spLocks noGrp="1"/>
          </p:cNvSpPr>
          <p:nvPr>
            <p:ph type="body" idx="1"/>
          </p:nvPr>
        </p:nvSpPr>
        <p:spPr/>
        <p:txBody>
          <a:bodyPr>
            <a:normAutofit/>
          </a:bodyPr>
          <a:lstStyle/>
          <a:p>
            <a:r>
              <a:rPr lang="en-GB" dirty="0"/>
              <a:t>Annette Perrington – Interim Deputy Director of Education and Inclusion</a:t>
            </a:r>
          </a:p>
          <a:p>
            <a:r>
              <a:rPr lang="en-GB" dirty="0">
                <a:hlinkClick r:id="rId2"/>
              </a:rPr>
              <a:t>Annette.Perrington@Oxfordshire.gov.uk</a:t>
            </a:r>
            <a:endParaRPr lang="en-GB" dirty="0"/>
          </a:p>
          <a:p>
            <a:endParaRPr lang="en-GB" dirty="0"/>
          </a:p>
        </p:txBody>
      </p:sp>
    </p:spTree>
    <p:extLst>
      <p:ext uri="{BB962C8B-B14F-4D97-AF65-F5344CB8AC3E}">
        <p14:creationId xmlns:p14="http://schemas.microsoft.com/office/powerpoint/2010/main" val="3668899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B4E91-5832-41CA-B5D7-D9F3411101B0}"/>
              </a:ext>
            </a:extLst>
          </p:cNvPr>
          <p:cNvSpPr>
            <a:spLocks noGrp="1"/>
          </p:cNvSpPr>
          <p:nvPr>
            <p:ph type="ctrTitle"/>
          </p:nvPr>
        </p:nvSpPr>
        <p:spPr/>
        <p:txBody>
          <a:bodyPr>
            <a:normAutofit/>
          </a:bodyPr>
          <a:lstStyle/>
          <a:p>
            <a:r>
              <a:rPr lang="en-GB" sz="5400" dirty="0"/>
              <a:t>Heads and Chairs Briefing</a:t>
            </a:r>
          </a:p>
        </p:txBody>
      </p:sp>
      <p:sp>
        <p:nvSpPr>
          <p:cNvPr id="5" name="Subtitle 4">
            <a:extLst>
              <a:ext uri="{FF2B5EF4-FFF2-40B4-BE49-F238E27FC236}">
                <a16:creationId xmlns:a16="http://schemas.microsoft.com/office/drawing/2014/main" id="{C8B62162-2BA7-4963-B66B-F4EC2E883FDE}"/>
              </a:ext>
            </a:extLst>
          </p:cNvPr>
          <p:cNvSpPr>
            <a:spLocks noGrp="1"/>
          </p:cNvSpPr>
          <p:nvPr>
            <p:ph type="subTitle" idx="1"/>
          </p:nvPr>
        </p:nvSpPr>
        <p:spPr/>
        <p:txBody>
          <a:bodyPr/>
          <a:lstStyle/>
          <a:p>
            <a:r>
              <a:rPr lang="en-GB" dirty="0"/>
              <a:t>Next meeting: Thursday, 16 April 2026 4:00pm – 5:00pm</a:t>
            </a:r>
          </a:p>
        </p:txBody>
      </p:sp>
    </p:spTree>
    <p:extLst>
      <p:ext uri="{BB962C8B-B14F-4D97-AF65-F5344CB8AC3E}">
        <p14:creationId xmlns:p14="http://schemas.microsoft.com/office/powerpoint/2010/main" val="14687507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02665-69AD-EE74-F9A5-F7AA4A74F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04053-493F-35C6-A852-7AD0B26D04CC}"/>
              </a:ext>
            </a:extLst>
          </p:cNvPr>
          <p:cNvSpPr>
            <a:spLocks noGrp="1"/>
          </p:cNvSpPr>
          <p:nvPr>
            <p:ph type="title"/>
          </p:nvPr>
        </p:nvSpPr>
        <p:spPr/>
        <p:txBody>
          <a:bodyPr/>
          <a:lstStyle/>
          <a:p>
            <a:r>
              <a:rPr lang="en-GB"/>
              <a:t>Maintained Schools Budget setting timetable</a:t>
            </a:r>
            <a:endParaRPr lang="en-GB" dirty="0"/>
          </a:p>
        </p:txBody>
      </p:sp>
      <p:graphicFrame>
        <p:nvGraphicFramePr>
          <p:cNvPr id="5" name="Content Placeholder 2">
            <a:extLst>
              <a:ext uri="{FF2B5EF4-FFF2-40B4-BE49-F238E27FC236}">
                <a16:creationId xmlns:a16="http://schemas.microsoft.com/office/drawing/2014/main" id="{ED2D3BC4-7CCD-9C6E-E490-1C7AEF6AB5F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899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B1BBD-6F62-AFAC-1DE3-3A5C87BDA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E86B1B-ECB4-4876-040A-9BC5DFE66922}"/>
              </a:ext>
            </a:extLst>
          </p:cNvPr>
          <p:cNvSpPr>
            <a:spLocks noGrp="1"/>
          </p:cNvSpPr>
          <p:nvPr>
            <p:ph type="title"/>
          </p:nvPr>
        </p:nvSpPr>
        <p:spPr/>
        <p:txBody>
          <a:bodyPr>
            <a:normAutofit fontScale="90000"/>
          </a:bodyPr>
          <a:lstStyle/>
          <a:p>
            <a:r>
              <a:rPr lang="en-GB"/>
              <a:t>De-Delegated Services for Maintained Schools &amp; Unions Facilities </a:t>
            </a:r>
            <a:r>
              <a:rPr lang="en-GB">
                <a:solidFill>
                  <a:schemeClr val="accent1"/>
                </a:solidFill>
              </a:rPr>
              <a:t>Charges for all</a:t>
            </a:r>
            <a:endParaRPr lang="en-GB" dirty="0">
              <a:solidFill>
                <a:schemeClr val="accent1"/>
              </a:solidFill>
            </a:endParaRPr>
          </a:p>
        </p:txBody>
      </p:sp>
      <p:sp>
        <p:nvSpPr>
          <p:cNvPr id="3" name="Content Placeholder 2">
            <a:extLst>
              <a:ext uri="{FF2B5EF4-FFF2-40B4-BE49-F238E27FC236}">
                <a16:creationId xmlns:a16="http://schemas.microsoft.com/office/drawing/2014/main" id="{109D3B25-38C3-F062-7888-2D8CDD6771C4}"/>
              </a:ext>
            </a:extLst>
          </p:cNvPr>
          <p:cNvSpPr>
            <a:spLocks noGrp="1"/>
          </p:cNvSpPr>
          <p:nvPr>
            <p:ph idx="1"/>
          </p:nvPr>
        </p:nvSpPr>
        <p:spPr/>
        <p:txBody>
          <a:bodyPr>
            <a:normAutofit fontScale="70000" lnSpcReduction="20000"/>
          </a:bodyPr>
          <a:lstStyle/>
          <a:p>
            <a:r>
              <a:rPr lang="en-GB" dirty="0"/>
              <a:t>School Improvement </a:t>
            </a:r>
          </a:p>
          <a:p>
            <a:pPr marL="914400" lvl="2" indent="0">
              <a:buNone/>
            </a:pPr>
            <a:endParaRPr lang="en-GB" dirty="0"/>
          </a:p>
          <a:p>
            <a:pPr lvl="1">
              <a:spcBef>
                <a:spcPts val="0"/>
              </a:spcBef>
              <a:spcAft>
                <a:spcPts val="600"/>
              </a:spcAft>
            </a:pPr>
            <a:r>
              <a:rPr lang="en-GB" sz="2900" dirty="0"/>
              <a:t>In financial years 2024-25 to 2025-26 school improvement has been funded by the council’s general fund and de-delegation of funds.</a:t>
            </a:r>
          </a:p>
          <a:p>
            <a:pPr lvl="1">
              <a:spcBef>
                <a:spcPts val="0"/>
              </a:spcBef>
              <a:spcAft>
                <a:spcPts val="600"/>
              </a:spcAft>
            </a:pPr>
            <a:r>
              <a:rPr lang="en-GB" sz="2900" dirty="0"/>
              <a:t>The council’s general fund is under continued pressure, and we are required to step towards full cost recovery in 2026-27, to achieve full cost recovery by 2027-28.</a:t>
            </a:r>
          </a:p>
          <a:p>
            <a:pPr lvl="1">
              <a:spcBef>
                <a:spcPts val="0"/>
              </a:spcBef>
              <a:spcAft>
                <a:spcPts val="600"/>
              </a:spcAft>
            </a:pPr>
            <a:r>
              <a:rPr lang="en-GB" sz="2900" dirty="0"/>
              <a:t>Schools Forum agreed to increase the de-delegation rate for 2026-27 to £18.37 (£9.06 in 2025-26) per pupil for Maintained Schools.</a:t>
            </a:r>
          </a:p>
          <a:p>
            <a:pPr lvl="1"/>
            <a:endParaRPr lang="en-GB" dirty="0"/>
          </a:p>
          <a:p>
            <a:r>
              <a:rPr lang="en-GB" dirty="0"/>
              <a:t>Unions Fees</a:t>
            </a:r>
          </a:p>
          <a:p>
            <a:pPr lvl="1"/>
            <a:r>
              <a:rPr lang="en-GB" sz="2900" dirty="0"/>
              <a:t>£1.46 per pupil (Oct25 Census), increased from £1.36 in 2025/26. Increase of 7%, is 2% inflation and 5% to fund administrative costs of OCC collecting funding and paying backfill costs.</a:t>
            </a:r>
          </a:p>
          <a:p>
            <a:pPr marL="457200" lvl="1" indent="0">
              <a:buNone/>
            </a:pPr>
            <a:endParaRPr lang="en-GB" sz="2900" dirty="0"/>
          </a:p>
          <a:p>
            <a:pPr lvl="1"/>
            <a:r>
              <a:rPr lang="en-GB" sz="2900" dirty="0"/>
              <a:t>This is a de-delegated cost for maintained Schools and is </a:t>
            </a:r>
            <a:r>
              <a:rPr lang="en-GB" sz="2900" dirty="0">
                <a:solidFill>
                  <a:schemeClr val="accent1"/>
                </a:solidFill>
              </a:rPr>
              <a:t>invoiced annually to Academies.</a:t>
            </a:r>
          </a:p>
        </p:txBody>
      </p:sp>
    </p:spTree>
    <p:extLst>
      <p:ext uri="{BB962C8B-B14F-4D97-AF65-F5344CB8AC3E}">
        <p14:creationId xmlns:p14="http://schemas.microsoft.com/office/powerpoint/2010/main" val="262712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C7EB6-EDAB-503D-1C84-E57918B1FE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6878BD-C192-4539-375D-A40495786A44}"/>
              </a:ext>
            </a:extLst>
          </p:cNvPr>
          <p:cNvSpPr>
            <a:spLocks noGrp="1"/>
          </p:cNvSpPr>
          <p:nvPr>
            <p:ph type="title"/>
          </p:nvPr>
        </p:nvSpPr>
        <p:spPr>
          <a:xfrm>
            <a:off x="838200" y="365126"/>
            <a:ext cx="10515600" cy="1001220"/>
          </a:xfrm>
        </p:spPr>
        <p:txBody>
          <a:bodyPr/>
          <a:lstStyle/>
          <a:p>
            <a:r>
              <a:rPr lang="en-GB" dirty="0"/>
              <a:t>Early Years 2026/27 Funding Rates</a:t>
            </a:r>
          </a:p>
        </p:txBody>
      </p:sp>
      <p:sp>
        <p:nvSpPr>
          <p:cNvPr id="3" name="Content Placeholder 2">
            <a:extLst>
              <a:ext uri="{FF2B5EF4-FFF2-40B4-BE49-F238E27FC236}">
                <a16:creationId xmlns:a16="http://schemas.microsoft.com/office/drawing/2014/main" id="{FA9C5E0C-5B67-F0CA-0005-FE45F1609461}"/>
              </a:ext>
            </a:extLst>
          </p:cNvPr>
          <p:cNvSpPr>
            <a:spLocks noGrp="1"/>
          </p:cNvSpPr>
          <p:nvPr>
            <p:ph idx="1"/>
          </p:nvPr>
        </p:nvSpPr>
        <p:spPr>
          <a:xfrm>
            <a:off x="838200" y="1366346"/>
            <a:ext cx="10515600" cy="4351338"/>
          </a:xfrm>
        </p:spPr>
        <p:txBody>
          <a:bodyPr/>
          <a:lstStyle/>
          <a:p>
            <a:pPr marL="342900" lvl="1" indent="-342900">
              <a:buFont typeface="Arial"/>
              <a:buChar char="•"/>
            </a:pPr>
            <a:r>
              <a:rPr lang="en-GB" sz="2000" dirty="0"/>
              <a:t>The DfE are moving to a termly funding system for all the early years funding streams from financial year 2026-27.</a:t>
            </a:r>
          </a:p>
          <a:p>
            <a:pPr marL="342900" lvl="1" indent="-342900">
              <a:buFont typeface="Arial"/>
              <a:buChar char="•"/>
            </a:pPr>
            <a:r>
              <a:rPr lang="en-GB" sz="2000" dirty="0"/>
              <a:t>Changes to the eligibility criteria for the special educational needs inclusion fund: </a:t>
            </a:r>
            <a:r>
              <a:rPr lang="en-GB" sz="2000" dirty="0">
                <a:hlinkClick r:id="rId2"/>
              </a:rPr>
              <a:t>Early years entitlements: local authority funding operational guide 2026 to 2027 - GOV.UK</a:t>
            </a:r>
            <a:endParaRPr lang="en-GB" sz="2000" dirty="0"/>
          </a:p>
          <a:p>
            <a:pPr marL="342900" lvl="1" indent="-342900">
              <a:buFont typeface="Arial"/>
              <a:buChar char="•"/>
            </a:pPr>
            <a:endParaRPr lang="en-GB" sz="2000" dirty="0"/>
          </a:p>
          <a:p>
            <a:pPr marL="342900" lvl="1" indent="-342900">
              <a:buFont typeface="Arial"/>
              <a:buChar char="•"/>
            </a:pPr>
            <a:r>
              <a:rPr lang="en-GB" sz="2000" dirty="0"/>
              <a:t>The provisional (pending Cabinet approval) base rates for 2026-27 excluding the retained element are:</a:t>
            </a:r>
          </a:p>
          <a:p>
            <a:pPr marL="457200" lvl="1" indent="0">
              <a:buNone/>
            </a:pPr>
            <a:endParaRPr lang="en-GB" sz="2000" dirty="0"/>
          </a:p>
          <a:p>
            <a:endParaRPr lang="en-GB" dirty="0"/>
          </a:p>
        </p:txBody>
      </p:sp>
      <p:pic>
        <p:nvPicPr>
          <p:cNvPr id="4" name="Picture 3">
            <a:extLst>
              <a:ext uri="{FF2B5EF4-FFF2-40B4-BE49-F238E27FC236}">
                <a16:creationId xmlns:a16="http://schemas.microsoft.com/office/drawing/2014/main" id="{2E310A29-698F-3311-1A61-EDC56DAC4AD4}"/>
              </a:ext>
            </a:extLst>
          </p:cNvPr>
          <p:cNvPicPr>
            <a:picLocks noChangeAspect="1"/>
          </p:cNvPicPr>
          <p:nvPr/>
        </p:nvPicPr>
        <p:blipFill>
          <a:blip r:embed="rId3"/>
          <a:stretch>
            <a:fillRect/>
          </a:stretch>
        </p:blipFill>
        <p:spPr>
          <a:xfrm>
            <a:off x="2460625" y="3571384"/>
            <a:ext cx="7270750" cy="2146300"/>
          </a:xfrm>
          <a:prstGeom prst="rect">
            <a:avLst/>
          </a:prstGeom>
        </p:spPr>
      </p:pic>
    </p:spTree>
    <p:extLst>
      <p:ext uri="{BB962C8B-B14F-4D97-AF65-F5344CB8AC3E}">
        <p14:creationId xmlns:p14="http://schemas.microsoft.com/office/powerpoint/2010/main" val="379488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D26994-F0BC-B2FD-86DB-30412ADD367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D16129-6B5F-B437-7AC0-8198888D7C32}"/>
              </a:ext>
            </a:extLst>
          </p:cNvPr>
          <p:cNvSpPr>
            <a:spLocks noGrp="1"/>
          </p:cNvSpPr>
          <p:nvPr>
            <p:ph type="title"/>
          </p:nvPr>
        </p:nvSpPr>
        <p:spPr>
          <a:xfrm>
            <a:off x="466722" y="586855"/>
            <a:ext cx="3201366" cy="3387497"/>
          </a:xfrm>
        </p:spPr>
        <p:txBody>
          <a:bodyPr anchor="b">
            <a:normAutofit/>
          </a:bodyPr>
          <a:lstStyle/>
          <a:p>
            <a:pPr algn="r"/>
            <a:r>
              <a:rPr lang="en-GB" sz="2800" dirty="0">
                <a:solidFill>
                  <a:srgbClr val="FFFFFF"/>
                </a:solidFill>
              </a:rPr>
              <a:t>SEND Reform Plan</a:t>
            </a:r>
            <a:br>
              <a:rPr lang="en-GB" sz="2800" dirty="0">
                <a:solidFill>
                  <a:srgbClr val="FFFFFF"/>
                </a:solidFill>
              </a:rPr>
            </a:br>
            <a:r>
              <a:rPr lang="en-GB" sz="2800" dirty="0">
                <a:solidFill>
                  <a:srgbClr val="FFFFFF"/>
                </a:solidFill>
              </a:rPr>
              <a:t> </a:t>
            </a:r>
            <a:br>
              <a:rPr lang="en-GB" sz="2800" dirty="0">
                <a:solidFill>
                  <a:srgbClr val="FFFFFF"/>
                </a:solidFill>
              </a:rPr>
            </a:br>
            <a:r>
              <a:rPr lang="en-GB" sz="2800" dirty="0">
                <a:solidFill>
                  <a:srgbClr val="FFFFFF"/>
                </a:solidFill>
              </a:rPr>
              <a:t>- Formerly known as DSG Deficit Management Plan</a:t>
            </a:r>
            <a:br>
              <a:rPr lang="en-GB" sz="2800" dirty="0">
                <a:solidFill>
                  <a:srgbClr val="FFFFFF"/>
                </a:solidFill>
              </a:rPr>
            </a:br>
            <a:endParaRPr lang="en-GB" sz="2800" dirty="0">
              <a:solidFill>
                <a:srgbClr val="FFFFFF"/>
              </a:solidFill>
            </a:endParaRPr>
          </a:p>
        </p:txBody>
      </p:sp>
      <p:sp>
        <p:nvSpPr>
          <p:cNvPr id="3" name="Content Placeholder 2">
            <a:extLst>
              <a:ext uri="{FF2B5EF4-FFF2-40B4-BE49-F238E27FC236}">
                <a16:creationId xmlns:a16="http://schemas.microsoft.com/office/drawing/2014/main" id="{0D6ED8AD-A764-AEDE-FEB3-1216D809F7E7}"/>
              </a:ext>
            </a:extLst>
          </p:cNvPr>
          <p:cNvSpPr>
            <a:spLocks noGrp="1"/>
          </p:cNvSpPr>
          <p:nvPr>
            <p:ph idx="1"/>
          </p:nvPr>
        </p:nvSpPr>
        <p:spPr>
          <a:xfrm>
            <a:off x="4810259" y="649480"/>
            <a:ext cx="6555347" cy="5546047"/>
          </a:xfrm>
        </p:spPr>
        <p:txBody>
          <a:bodyPr anchor="ctr">
            <a:normAutofit/>
          </a:bodyPr>
          <a:lstStyle/>
          <a:p>
            <a:pPr marL="0" indent="0">
              <a:spcBef>
                <a:spcPts val="2500"/>
              </a:spcBef>
              <a:buNone/>
            </a:pPr>
            <a:r>
              <a:rPr lang="en-GB" sz="1400" b="1"/>
              <a:t>Government Financial Relief</a:t>
            </a:r>
          </a:p>
          <a:p>
            <a:pPr marL="0" lvl="1" indent="0">
              <a:buNone/>
            </a:pPr>
            <a:r>
              <a:rPr lang="en-GB" sz="1400"/>
              <a:t>The government will provide grant funding for 90% of SEND related DSG High Needs deficits accrued up to 31</a:t>
            </a:r>
            <a:r>
              <a:rPr lang="en-GB" sz="1400" baseline="30000"/>
              <a:t>st</a:t>
            </a:r>
            <a:r>
              <a:rPr lang="en-GB" sz="1400"/>
              <a:t> March 2026 to aid councils financially. </a:t>
            </a:r>
          </a:p>
          <a:p>
            <a:pPr marL="0" indent="0">
              <a:spcBef>
                <a:spcPts val="2500"/>
              </a:spcBef>
              <a:buNone/>
            </a:pPr>
            <a:r>
              <a:rPr lang="en-GB" sz="1400" b="1"/>
              <a:t>Future Support Uncertainty</a:t>
            </a:r>
          </a:p>
          <a:p>
            <a:pPr marL="0" lvl="1" indent="0">
              <a:buNone/>
            </a:pPr>
            <a:r>
              <a:rPr lang="en-GB" sz="1400"/>
              <a:t>Further government support for DSG deficits in 2026/27 and 2027/28 is expected but exact terms remain unconfirmed.</a:t>
            </a:r>
          </a:p>
          <a:p>
            <a:pPr marL="0" indent="0">
              <a:spcBef>
                <a:spcPts val="2500"/>
              </a:spcBef>
              <a:buNone/>
            </a:pPr>
            <a:r>
              <a:rPr lang="en-GB" sz="1400" b="1"/>
              <a:t>End of Statutory Override</a:t>
            </a:r>
          </a:p>
          <a:p>
            <a:pPr marL="0" lvl="1" indent="0">
              <a:buNone/>
            </a:pPr>
            <a:r>
              <a:rPr lang="en-GB" sz="1400"/>
              <a:t>The statutory override allowing separation of DSG deficits ends in March 2028; councils can only net grant funding and deficits off after the statutory override has ended.</a:t>
            </a:r>
          </a:p>
          <a:p>
            <a:pPr marL="0" indent="0">
              <a:spcBef>
                <a:spcPts val="2500"/>
              </a:spcBef>
              <a:buNone/>
            </a:pPr>
            <a:r>
              <a:rPr lang="en-GB" sz="1400" b="1"/>
              <a:t>SEND Reform Plan Requirement</a:t>
            </a:r>
          </a:p>
          <a:p>
            <a:pPr marL="0" lvl="1" indent="0">
              <a:buNone/>
            </a:pPr>
            <a:r>
              <a:rPr lang="en-GB" sz="1400"/>
              <a:t>Councils must have an approved SEND reform plan by Autumn 2026 to qualify for grant support and show commitment.</a:t>
            </a:r>
          </a:p>
          <a:p>
            <a:pPr marL="0" indent="0">
              <a:spcBef>
                <a:spcPts val="2500"/>
              </a:spcBef>
              <a:buNone/>
            </a:pPr>
            <a:r>
              <a:rPr lang="en-GB" sz="1400" b="1"/>
              <a:t>Schools Forum Led Workshops</a:t>
            </a:r>
          </a:p>
          <a:p>
            <a:pPr marL="0" lvl="1" indent="0">
              <a:buNone/>
            </a:pPr>
            <a:r>
              <a:rPr lang="en-GB" sz="1400"/>
              <a:t>At Oxfordshire Schools Forum there have been proposals to plan a series of workshops to seek views from representatives on proposals for the new SEND Reform Plan. Meetings to occur throughout the summer term to support the submission of a SEND reform plan in Autumn 2026.</a:t>
            </a:r>
          </a:p>
          <a:p>
            <a:pPr marL="0" lvl="1" indent="0">
              <a:buNone/>
            </a:pPr>
            <a:endParaRPr lang="en-GB" sz="1400" dirty="0"/>
          </a:p>
        </p:txBody>
      </p:sp>
    </p:spTree>
    <p:extLst>
      <p:ext uri="{BB962C8B-B14F-4D97-AF65-F5344CB8AC3E}">
        <p14:creationId xmlns:p14="http://schemas.microsoft.com/office/powerpoint/2010/main" val="13226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81E54-8FBA-C7EA-666C-6DBF0EED726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356B04C-97E6-FCEA-D86C-ECA98932800D}"/>
              </a:ext>
            </a:extLst>
          </p:cNvPr>
          <p:cNvSpPr>
            <a:spLocks noGrp="1"/>
          </p:cNvSpPr>
          <p:nvPr>
            <p:ph type="title"/>
          </p:nvPr>
        </p:nvSpPr>
        <p:spPr/>
        <p:txBody>
          <a:bodyPr>
            <a:normAutofit/>
          </a:bodyPr>
          <a:lstStyle/>
          <a:p>
            <a:r>
              <a:rPr lang="en-GB" sz="5400" dirty="0"/>
              <a:t>Update From Oxfordshire Safeguarding Childrens Partnership (OSCP) </a:t>
            </a:r>
          </a:p>
        </p:txBody>
      </p:sp>
      <p:sp>
        <p:nvSpPr>
          <p:cNvPr id="5" name="Text Placeholder 4">
            <a:extLst>
              <a:ext uri="{FF2B5EF4-FFF2-40B4-BE49-F238E27FC236}">
                <a16:creationId xmlns:a16="http://schemas.microsoft.com/office/drawing/2014/main" id="{BFED2713-B4B9-3CB2-67F5-6E3D60BFBA4C}"/>
              </a:ext>
            </a:extLst>
          </p:cNvPr>
          <p:cNvSpPr>
            <a:spLocks noGrp="1"/>
          </p:cNvSpPr>
          <p:nvPr>
            <p:ph type="body" idx="1"/>
          </p:nvPr>
        </p:nvSpPr>
        <p:spPr/>
        <p:txBody>
          <a:bodyPr>
            <a:normAutofit/>
          </a:bodyPr>
          <a:lstStyle/>
          <a:p>
            <a:r>
              <a:rPr lang="en-GB" dirty="0"/>
              <a:t>Laura Gajdus – Business Manager OSCB</a:t>
            </a:r>
          </a:p>
          <a:p>
            <a:r>
              <a:rPr lang="en-GB" dirty="0">
                <a:hlinkClick r:id="rId2"/>
              </a:rPr>
              <a:t>Laura.Gajdus@Oxfordshire.gov.uk</a:t>
            </a:r>
            <a:endParaRPr lang="en-GB" dirty="0"/>
          </a:p>
          <a:p>
            <a:endParaRPr lang="en-GB" dirty="0"/>
          </a:p>
        </p:txBody>
      </p:sp>
    </p:spTree>
    <p:extLst>
      <p:ext uri="{BB962C8B-B14F-4D97-AF65-F5344CB8AC3E}">
        <p14:creationId xmlns:p14="http://schemas.microsoft.com/office/powerpoint/2010/main" val="1082031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04741C56633E469450D9106E4A2DF7" ma:contentTypeVersion="15" ma:contentTypeDescription="Create a new document." ma:contentTypeScope="" ma:versionID="93e3d8195278b88daee29b874ef43051">
  <xsd:schema xmlns:xsd="http://www.w3.org/2001/XMLSchema" xmlns:xs="http://www.w3.org/2001/XMLSchema" xmlns:p="http://schemas.microsoft.com/office/2006/metadata/properties" xmlns:ns2="6439dfff-ab51-4942-9dc2-ac09e32866eb" xmlns:ns3="32fb1bc9-b631-4e22-b54d-cfca9bf0c409" xmlns:ns4="f03e9b83-87ad-4aa9-97d4-208531769de2" targetNamespace="http://schemas.microsoft.com/office/2006/metadata/properties" ma:root="true" ma:fieldsID="65dca0ac166d339a06d58debce03acdd" ns2:_="" ns3:_="" ns4:_="">
    <xsd:import namespace="6439dfff-ab51-4942-9dc2-ac09e32866eb"/>
    <xsd:import namespace="32fb1bc9-b631-4e22-b54d-cfca9bf0c409"/>
    <xsd:import namespace="f03e9b83-87ad-4aa9-97d4-208531769d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4:SharedWithUsers" minOccurs="0"/>
                <xsd:element ref="ns4:SharedWithDetail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9dfff-ab51-4942-9dc2-ac09e32866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ba5d2a-9cac-4388-9a73-c2034509716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fb1bc9-b631-4e22-b54d-cfca9bf0c40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9ab115b-fd4d-4eeb-91c5-a7186bff1312}" ma:internalName="TaxCatchAll" ma:showField="CatchAllData" ma:web="f03e9b83-87ad-4aa9-97d4-208531769de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3e9b83-87ad-4aa9-97d4-208531769de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439dfff-ab51-4942-9dc2-ac09e32866eb">
      <Terms xmlns="http://schemas.microsoft.com/office/infopath/2007/PartnerControls"/>
    </lcf76f155ced4ddcb4097134ff3c332f>
    <TaxCatchAll xmlns="32fb1bc9-b631-4e22-b54d-cfca9bf0c40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63B334-1AEE-41B4-9850-A00B78724D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9dfff-ab51-4942-9dc2-ac09e32866eb"/>
    <ds:schemaRef ds:uri="32fb1bc9-b631-4e22-b54d-cfca9bf0c409"/>
    <ds:schemaRef ds:uri="f03e9b83-87ad-4aa9-97d4-208531769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3439EBA-0A5C-4102-84A2-AEF99AA24E43}">
  <ds:schemaRefs>
    <ds:schemaRef ds:uri="http://purl.org/dc/dcmitype/"/>
    <ds:schemaRef ds:uri="http://schemas.microsoft.com/office/2006/documentManagement/types"/>
    <ds:schemaRef ds:uri="32fb1bc9-b631-4e22-b54d-cfca9bf0c409"/>
    <ds:schemaRef ds:uri="http://purl.org/dc/terms/"/>
    <ds:schemaRef ds:uri="http://schemas.microsoft.com/office/2006/metadata/properties"/>
    <ds:schemaRef ds:uri="http://schemas.openxmlformats.org/package/2006/metadata/core-properties"/>
    <ds:schemaRef ds:uri="http://purl.org/dc/elements/1.1/"/>
    <ds:schemaRef ds:uri="6439dfff-ab51-4942-9dc2-ac09e32866eb"/>
    <ds:schemaRef ds:uri="http://schemas.microsoft.com/office/infopath/2007/PartnerControls"/>
    <ds:schemaRef ds:uri="f03e9b83-87ad-4aa9-97d4-208531769de2"/>
    <ds:schemaRef ds:uri="http://www.w3.org/XML/1998/namespace"/>
  </ds:schemaRefs>
</ds:datastoreItem>
</file>

<file path=customXml/itemProps3.xml><?xml version="1.0" encoding="utf-8"?>
<ds:datastoreItem xmlns:ds="http://schemas.openxmlformats.org/officeDocument/2006/customXml" ds:itemID="{5722B5AB-A723-4041-832B-E3048D1522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433</TotalTime>
  <Words>4367</Words>
  <Application>Microsoft Office PowerPoint</Application>
  <PresentationFormat>Widescreen</PresentationFormat>
  <Paragraphs>411</Paragraphs>
  <Slides>45</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45</vt:i4>
      </vt:variant>
    </vt:vector>
  </HeadingPairs>
  <TitlesOfParts>
    <vt:vector size="53" baseType="lpstr">
      <vt:lpstr>Aptos</vt:lpstr>
      <vt:lpstr>Aptos Display</vt:lpstr>
      <vt:lpstr>Arial</vt:lpstr>
      <vt:lpstr>Calibri</vt:lpstr>
      <vt:lpstr>Symbol</vt:lpstr>
      <vt:lpstr>Office Theme</vt:lpstr>
      <vt:lpstr>1_Office Theme</vt:lpstr>
      <vt:lpstr>2_Office Theme</vt:lpstr>
      <vt:lpstr>Heads and Chairs Briefing Thursday, 26 February 2026</vt:lpstr>
      <vt:lpstr>Welcome</vt:lpstr>
      <vt:lpstr>Schools Funding Update for Headteachers and Chairs </vt:lpstr>
      <vt:lpstr>National Funding Formula 2026/27</vt:lpstr>
      <vt:lpstr>Maintained Schools Budget setting timetable</vt:lpstr>
      <vt:lpstr>De-Delegated Services for Maintained Schools &amp; Unions Facilities Charges for all</vt:lpstr>
      <vt:lpstr>Early Years 2026/27 Funding Rates</vt:lpstr>
      <vt:lpstr>SEND Reform Plan   - Formerly known as DSG Deficit Management Plan </vt:lpstr>
      <vt:lpstr>Update From Oxfordshire Safeguarding Childrens Partnership (OSCP) </vt:lpstr>
      <vt:lpstr>Heads and Chairs Briefing  Update from Safeguarding Partnership   26th February 2026</vt:lpstr>
      <vt:lpstr>Our strengths What you will find in our local arrangements in Oxfordshire</vt:lpstr>
      <vt:lpstr>Governance arrangements </vt:lpstr>
      <vt:lpstr>Role of Safeguarding in Education sub group </vt:lpstr>
      <vt:lpstr>Subgroup membership</vt:lpstr>
      <vt:lpstr>Wider system governance </vt:lpstr>
      <vt:lpstr>Developing our safeguarding children partnership  Our journey 2024-2025</vt:lpstr>
      <vt:lpstr>Continuously improving our practice  </vt:lpstr>
      <vt:lpstr>PowerPoint Presentation</vt:lpstr>
      <vt:lpstr>Thank you for listening!  Questions &amp; discussion</vt:lpstr>
      <vt:lpstr>Keeping Children Safe in Education (KCSIE) 2026</vt:lpstr>
      <vt:lpstr>PowerPoint Presentation</vt:lpstr>
      <vt:lpstr>PowerPoint Presentation</vt:lpstr>
      <vt:lpstr>PowerPoint Presentation</vt:lpstr>
      <vt:lpstr>Complaints</vt:lpstr>
      <vt:lpstr>Complaints</vt:lpstr>
      <vt:lpstr>Feedback Sought</vt:lpstr>
      <vt:lpstr>Schools white paper: Every child achieving and Thriving </vt:lpstr>
      <vt:lpstr>Every Child Achieving and Thriving</vt:lpstr>
      <vt:lpstr>Schools White Paper: ‘Every child achieving and thriving’ SEND consultation: ‘Putting Children and Young People First’</vt:lpstr>
      <vt:lpstr>Schools White Paper: ‘Every child achieving and thriving’ SEND consultation: ‘Putting Children and Young People First’</vt:lpstr>
      <vt:lpstr>Alignment with local priorities for Oxfordshire, SEND PAP, Education &amp; Inclusion Strategy, Best Start, Family Hubs and Family First </vt:lpstr>
      <vt:lpstr>Alignment with local priorities for Oxfordshire:  SEND PAP and Best start in life </vt:lpstr>
      <vt:lpstr>Alignment with local priorities for Oxfordshire: Education &amp; Inclusion Strategy and Best Start Plan Family Hubs and Family First </vt:lpstr>
      <vt:lpstr>Alignment with local priorities for Oxfordshire:  Family Hubs and Families First </vt:lpstr>
      <vt:lpstr>Funding, workforce and other   </vt:lpstr>
      <vt:lpstr>Next Steps for Oxfordshire</vt:lpstr>
      <vt:lpstr>Launch of the Oxford Education Partnership and Strategy</vt:lpstr>
      <vt:lpstr>PowerPoint Presentation</vt:lpstr>
      <vt:lpstr>Oxfordshire Education and Inclusion Strategy 2026- 2030</vt:lpstr>
      <vt:lpstr>Priority workstreams To achieve our vision, we will focus on delivering in the following priority areas: </vt:lpstr>
      <vt:lpstr>PowerPoint Presentation</vt:lpstr>
      <vt:lpstr>Oxfordshire Education Executive</vt:lpstr>
      <vt:lpstr>PowerPoint Presentation</vt:lpstr>
      <vt:lpstr>Plenary – Meeting Closes</vt:lpstr>
      <vt:lpstr>Heads and Chairs Briefing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Slade, Naomi - Corporate Services</dc:creator>
  <cp:lastModifiedBy>Bodnar, Peter - Oxfordshire County Council</cp:lastModifiedBy>
  <cp:revision>74</cp:revision>
  <dcterms:created xsi:type="dcterms:W3CDTF">2018-09-20T12:21:23Z</dcterms:created>
  <dcterms:modified xsi:type="dcterms:W3CDTF">2026-02-27T09:10:08Z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0x0101000104741C56633E469450D9106E4A2DF7</vt:lpwstr>
  </property>
  <property fmtid="{D5CDD505-2E9C-101B-9397-08002B2CF9AE}" pid="3" name="MediaServiceImageTags">
    <vt:lpwstr/>
  </property>
</Properties>
</file>