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956" r:id="rId2"/>
  </p:sldMasterIdLst>
  <p:notesMasterIdLst>
    <p:notesMasterId r:id="rId21"/>
  </p:notesMasterIdLst>
  <p:sldIdLst>
    <p:sldId id="2141412179" r:id="rId3"/>
    <p:sldId id="462" r:id="rId4"/>
    <p:sldId id="2141412175" r:id="rId5"/>
    <p:sldId id="2141412180" r:id="rId6"/>
    <p:sldId id="2141412183" r:id="rId7"/>
    <p:sldId id="2141412181" r:id="rId8"/>
    <p:sldId id="2141412190" r:id="rId9"/>
    <p:sldId id="2141412174" r:id="rId10"/>
    <p:sldId id="2141412184" r:id="rId11"/>
    <p:sldId id="2141412191" r:id="rId12"/>
    <p:sldId id="458" r:id="rId13"/>
    <p:sldId id="2141412177" r:id="rId14"/>
    <p:sldId id="2141412192" r:id="rId15"/>
    <p:sldId id="2141412185" r:id="rId16"/>
    <p:sldId id="272" r:id="rId17"/>
    <p:sldId id="2141412176" r:id="rId18"/>
    <p:sldId id="273" r:id="rId19"/>
    <p:sldId id="2141412178"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0" roundtripDataSignature="AMtx7mgApl6FKGKXl6soKuowD0kZbxyeX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7D6A29-7F1B-65CA-DB2B-0AD46FFCEAE0}" name="Leon Feinstein" initials="LF" userId="S::educ0987@ox.ac.uk::fd542f3f-6672-4352-9876-dbc25b06ae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9F8"/>
    <a:srgbClr val="9D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026" autoAdjust="0"/>
  </p:normalViewPr>
  <p:slideViewPr>
    <p:cSldViewPr snapToGrid="0">
      <p:cViewPr varScale="1">
        <p:scale>
          <a:sx n="59" d="100"/>
          <a:sy n="59" d="100"/>
        </p:scale>
        <p:origin x="9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192"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19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9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19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194"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19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50B0A-BEE8-4B86-8C73-EC6A380001D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6FC1118-AED5-4784-8504-6BC86D440333}">
      <dgm:prSet/>
      <dgm:spPr/>
      <dgm:t>
        <a:bodyPr/>
        <a:lstStyle/>
        <a:p>
          <a:pPr>
            <a:lnSpc>
              <a:spcPct val="100000"/>
            </a:lnSpc>
          </a:pPr>
          <a:r>
            <a:rPr lang="en-US" dirty="0"/>
            <a:t>Building connection</a:t>
          </a:r>
        </a:p>
      </dgm:t>
    </dgm:pt>
    <dgm:pt modelId="{4FAD1CF1-648F-48EE-9887-7A6CB74FA141}" type="parTrans" cxnId="{D0C7A7F5-4EBF-42DB-ADE7-197B9B9D50E6}">
      <dgm:prSet/>
      <dgm:spPr/>
      <dgm:t>
        <a:bodyPr/>
        <a:lstStyle/>
        <a:p>
          <a:endParaRPr lang="en-US"/>
        </a:p>
      </dgm:t>
    </dgm:pt>
    <dgm:pt modelId="{6EB2AD64-5F42-4EFA-93A8-174995CD14BE}" type="sibTrans" cxnId="{D0C7A7F5-4EBF-42DB-ADE7-197B9B9D50E6}">
      <dgm:prSet/>
      <dgm:spPr/>
      <dgm:t>
        <a:bodyPr/>
        <a:lstStyle/>
        <a:p>
          <a:endParaRPr lang="en-US"/>
        </a:p>
      </dgm:t>
    </dgm:pt>
    <dgm:pt modelId="{513D5C1C-F835-4838-B1F4-72251118CF2E}">
      <dgm:prSet/>
      <dgm:spPr/>
      <dgm:t>
        <a:bodyPr/>
        <a:lstStyle/>
        <a:p>
          <a:pPr>
            <a:lnSpc>
              <a:spcPct val="100000"/>
            </a:lnSpc>
          </a:pPr>
          <a:r>
            <a:rPr lang="en-US" dirty="0"/>
            <a:t>Encouraging reflection  </a:t>
          </a:r>
        </a:p>
      </dgm:t>
    </dgm:pt>
    <dgm:pt modelId="{6D356CAB-20F3-4CDD-B509-933F2C39D872}" type="parTrans" cxnId="{4520A0C2-F83A-4C9C-951F-FB04EAED3ED1}">
      <dgm:prSet/>
      <dgm:spPr/>
      <dgm:t>
        <a:bodyPr/>
        <a:lstStyle/>
        <a:p>
          <a:endParaRPr lang="en-US"/>
        </a:p>
      </dgm:t>
    </dgm:pt>
    <dgm:pt modelId="{75A5981A-8827-4B50-80D3-8F1763CAA58E}" type="sibTrans" cxnId="{4520A0C2-F83A-4C9C-951F-FB04EAED3ED1}">
      <dgm:prSet/>
      <dgm:spPr/>
      <dgm:t>
        <a:bodyPr/>
        <a:lstStyle/>
        <a:p>
          <a:endParaRPr lang="en-US"/>
        </a:p>
      </dgm:t>
    </dgm:pt>
    <dgm:pt modelId="{F74BF3A6-DBC8-4213-9889-D29D49A00370}">
      <dgm:prSet/>
      <dgm:spPr/>
      <dgm:t>
        <a:bodyPr/>
        <a:lstStyle/>
        <a:p>
          <a:pPr>
            <a:lnSpc>
              <a:spcPct val="100000"/>
            </a:lnSpc>
          </a:pPr>
          <a:r>
            <a:rPr lang="en-US"/>
            <a:t>Setting the tone for the day ahead</a:t>
          </a:r>
        </a:p>
      </dgm:t>
    </dgm:pt>
    <dgm:pt modelId="{C944ACE1-048D-446A-B60D-2449E0BA9BA2}" type="parTrans" cxnId="{53E8ACC7-6CC7-46D4-A2FC-C450055C9F6F}">
      <dgm:prSet/>
      <dgm:spPr/>
      <dgm:t>
        <a:bodyPr/>
        <a:lstStyle/>
        <a:p>
          <a:endParaRPr lang="en-US"/>
        </a:p>
      </dgm:t>
    </dgm:pt>
    <dgm:pt modelId="{D6C13067-ABA5-4C94-9F35-63340883E36F}" type="sibTrans" cxnId="{53E8ACC7-6CC7-46D4-A2FC-C450055C9F6F}">
      <dgm:prSet/>
      <dgm:spPr/>
      <dgm:t>
        <a:bodyPr/>
        <a:lstStyle/>
        <a:p>
          <a:endParaRPr lang="en-US"/>
        </a:p>
      </dgm:t>
    </dgm:pt>
    <dgm:pt modelId="{F62FD309-B001-469A-BB86-FCFE5685C6C6}" type="pres">
      <dgm:prSet presAssocID="{BF650B0A-BEE8-4B86-8C73-EC6A380001D5}" presName="root" presStyleCnt="0">
        <dgm:presLayoutVars>
          <dgm:dir/>
          <dgm:resizeHandles val="exact"/>
        </dgm:presLayoutVars>
      </dgm:prSet>
      <dgm:spPr/>
    </dgm:pt>
    <dgm:pt modelId="{7503843C-BCB7-4F0C-B180-4C02F1B6D5D3}" type="pres">
      <dgm:prSet presAssocID="{F6FC1118-AED5-4784-8504-6BC86D440333}" presName="compNode" presStyleCnt="0"/>
      <dgm:spPr/>
    </dgm:pt>
    <dgm:pt modelId="{DC8DBE34-C512-44C1-801A-96B86165A85C}" type="pres">
      <dgm:prSet presAssocID="{F6FC1118-AED5-4784-8504-6BC86D440333}" presName="bgRect" presStyleLbl="bgShp" presStyleIdx="0" presStyleCnt="3"/>
      <dgm:spPr/>
    </dgm:pt>
    <dgm:pt modelId="{9BD23D58-0A9C-4636-BD7E-836F671B04A2}" type="pres">
      <dgm:prSet presAssocID="{F6FC1118-AED5-4784-8504-6BC86D4403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Network"/>
        </a:ext>
      </dgm:extLst>
    </dgm:pt>
    <dgm:pt modelId="{66093997-39A3-4CD9-B4D6-9423EA207056}" type="pres">
      <dgm:prSet presAssocID="{F6FC1118-AED5-4784-8504-6BC86D440333}" presName="spaceRect" presStyleCnt="0"/>
      <dgm:spPr/>
    </dgm:pt>
    <dgm:pt modelId="{87E49159-BA3D-4E8D-BE2B-6DD9E4B66B5E}" type="pres">
      <dgm:prSet presAssocID="{F6FC1118-AED5-4784-8504-6BC86D440333}" presName="parTx" presStyleLbl="revTx" presStyleIdx="0" presStyleCnt="3">
        <dgm:presLayoutVars>
          <dgm:chMax val="0"/>
          <dgm:chPref val="0"/>
        </dgm:presLayoutVars>
      </dgm:prSet>
      <dgm:spPr/>
    </dgm:pt>
    <dgm:pt modelId="{878B7254-B64A-45E2-B5BC-8C14744E15A8}" type="pres">
      <dgm:prSet presAssocID="{6EB2AD64-5F42-4EFA-93A8-174995CD14BE}" presName="sibTrans" presStyleCnt="0"/>
      <dgm:spPr/>
    </dgm:pt>
    <dgm:pt modelId="{DD4E9FE6-CFC4-4C96-B5DC-E263C1D2637A}" type="pres">
      <dgm:prSet presAssocID="{513D5C1C-F835-4838-B1F4-72251118CF2E}" presName="compNode" presStyleCnt="0"/>
      <dgm:spPr/>
    </dgm:pt>
    <dgm:pt modelId="{D0AF00A6-0086-41EB-8F79-50C90AC38DF6}" type="pres">
      <dgm:prSet presAssocID="{513D5C1C-F835-4838-B1F4-72251118CF2E}" presName="bgRect" presStyleLbl="bgShp" presStyleIdx="1" presStyleCnt="3"/>
      <dgm:spPr/>
    </dgm:pt>
    <dgm:pt modelId="{6B6D0479-2F2B-44CF-BCA0-0C8BA9132211}" type="pres">
      <dgm:prSet presAssocID="{513D5C1C-F835-4838-B1F4-72251118CF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ought bubble"/>
        </a:ext>
      </dgm:extLst>
    </dgm:pt>
    <dgm:pt modelId="{A59E1001-B2DD-4D1F-9D49-36C380595961}" type="pres">
      <dgm:prSet presAssocID="{513D5C1C-F835-4838-B1F4-72251118CF2E}" presName="spaceRect" presStyleCnt="0"/>
      <dgm:spPr/>
    </dgm:pt>
    <dgm:pt modelId="{CB363BAA-14FE-4B64-84BC-AD7C3616AB87}" type="pres">
      <dgm:prSet presAssocID="{513D5C1C-F835-4838-B1F4-72251118CF2E}" presName="parTx" presStyleLbl="revTx" presStyleIdx="1" presStyleCnt="3">
        <dgm:presLayoutVars>
          <dgm:chMax val="0"/>
          <dgm:chPref val="0"/>
        </dgm:presLayoutVars>
      </dgm:prSet>
      <dgm:spPr/>
    </dgm:pt>
    <dgm:pt modelId="{9882753F-70AF-4F43-BDC0-430CF30B670C}" type="pres">
      <dgm:prSet presAssocID="{75A5981A-8827-4B50-80D3-8F1763CAA58E}" presName="sibTrans" presStyleCnt="0"/>
      <dgm:spPr/>
    </dgm:pt>
    <dgm:pt modelId="{6ED5881B-EC45-4740-B9BB-B53D774ACC8F}" type="pres">
      <dgm:prSet presAssocID="{F74BF3A6-DBC8-4213-9889-D29D49A00370}" presName="compNode" presStyleCnt="0"/>
      <dgm:spPr/>
    </dgm:pt>
    <dgm:pt modelId="{33FBDAD7-6C22-4653-BE36-79D79AC8BFD6}" type="pres">
      <dgm:prSet presAssocID="{F74BF3A6-DBC8-4213-9889-D29D49A00370}" presName="bgRect" presStyleLbl="bgShp" presStyleIdx="2" presStyleCnt="3"/>
      <dgm:spPr/>
    </dgm:pt>
    <dgm:pt modelId="{F0731D2A-515D-4843-A7DD-36E1FD3FFEFF}" type="pres">
      <dgm:prSet presAssocID="{F74BF3A6-DBC8-4213-9889-D29D49A003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nce"/>
        </a:ext>
      </dgm:extLst>
    </dgm:pt>
    <dgm:pt modelId="{86FAC29F-33AF-4EF5-9148-658E06FA6137}" type="pres">
      <dgm:prSet presAssocID="{F74BF3A6-DBC8-4213-9889-D29D49A00370}" presName="spaceRect" presStyleCnt="0"/>
      <dgm:spPr/>
    </dgm:pt>
    <dgm:pt modelId="{5C77263A-FBE3-45B8-886B-B829026C86CE}" type="pres">
      <dgm:prSet presAssocID="{F74BF3A6-DBC8-4213-9889-D29D49A00370}" presName="parTx" presStyleLbl="revTx" presStyleIdx="2" presStyleCnt="3">
        <dgm:presLayoutVars>
          <dgm:chMax val="0"/>
          <dgm:chPref val="0"/>
        </dgm:presLayoutVars>
      </dgm:prSet>
      <dgm:spPr/>
    </dgm:pt>
  </dgm:ptLst>
  <dgm:cxnLst>
    <dgm:cxn modelId="{E82A3402-2B9A-496B-8891-8622474CA323}" type="presOf" srcId="{F6FC1118-AED5-4784-8504-6BC86D440333}" destId="{87E49159-BA3D-4E8D-BE2B-6DD9E4B66B5E}" srcOrd="0" destOrd="0" presId="urn:microsoft.com/office/officeart/2018/2/layout/IconVerticalSolidList"/>
    <dgm:cxn modelId="{D797A054-1215-4AB6-9496-DA1F5CB46566}" type="presOf" srcId="{513D5C1C-F835-4838-B1F4-72251118CF2E}" destId="{CB363BAA-14FE-4B64-84BC-AD7C3616AB87}" srcOrd="0" destOrd="0" presId="urn:microsoft.com/office/officeart/2018/2/layout/IconVerticalSolidList"/>
    <dgm:cxn modelId="{4DA6D49C-39ED-40CF-81CB-CA28F3909C7E}" type="presOf" srcId="{BF650B0A-BEE8-4B86-8C73-EC6A380001D5}" destId="{F62FD309-B001-469A-BB86-FCFE5685C6C6}" srcOrd="0" destOrd="0" presId="urn:microsoft.com/office/officeart/2018/2/layout/IconVerticalSolidList"/>
    <dgm:cxn modelId="{0C9E35B7-8A5A-4DA1-915C-BABE84328ED8}" type="presOf" srcId="{F74BF3A6-DBC8-4213-9889-D29D49A00370}" destId="{5C77263A-FBE3-45B8-886B-B829026C86CE}" srcOrd="0" destOrd="0" presId="urn:microsoft.com/office/officeart/2018/2/layout/IconVerticalSolidList"/>
    <dgm:cxn modelId="{4520A0C2-F83A-4C9C-951F-FB04EAED3ED1}" srcId="{BF650B0A-BEE8-4B86-8C73-EC6A380001D5}" destId="{513D5C1C-F835-4838-B1F4-72251118CF2E}" srcOrd="1" destOrd="0" parTransId="{6D356CAB-20F3-4CDD-B509-933F2C39D872}" sibTransId="{75A5981A-8827-4B50-80D3-8F1763CAA58E}"/>
    <dgm:cxn modelId="{53E8ACC7-6CC7-46D4-A2FC-C450055C9F6F}" srcId="{BF650B0A-BEE8-4B86-8C73-EC6A380001D5}" destId="{F74BF3A6-DBC8-4213-9889-D29D49A00370}" srcOrd="2" destOrd="0" parTransId="{C944ACE1-048D-446A-B60D-2449E0BA9BA2}" sibTransId="{D6C13067-ABA5-4C94-9F35-63340883E36F}"/>
    <dgm:cxn modelId="{D0C7A7F5-4EBF-42DB-ADE7-197B9B9D50E6}" srcId="{BF650B0A-BEE8-4B86-8C73-EC6A380001D5}" destId="{F6FC1118-AED5-4784-8504-6BC86D440333}" srcOrd="0" destOrd="0" parTransId="{4FAD1CF1-648F-48EE-9887-7A6CB74FA141}" sibTransId="{6EB2AD64-5F42-4EFA-93A8-174995CD14BE}"/>
    <dgm:cxn modelId="{2213A1B6-39B8-4813-9013-744D7D6FED5B}" type="presParOf" srcId="{F62FD309-B001-469A-BB86-FCFE5685C6C6}" destId="{7503843C-BCB7-4F0C-B180-4C02F1B6D5D3}" srcOrd="0" destOrd="0" presId="urn:microsoft.com/office/officeart/2018/2/layout/IconVerticalSolidList"/>
    <dgm:cxn modelId="{594E9D57-1F56-441C-8A1A-FC0276F16F11}" type="presParOf" srcId="{7503843C-BCB7-4F0C-B180-4C02F1B6D5D3}" destId="{DC8DBE34-C512-44C1-801A-96B86165A85C}" srcOrd="0" destOrd="0" presId="urn:microsoft.com/office/officeart/2018/2/layout/IconVerticalSolidList"/>
    <dgm:cxn modelId="{7BA28F4F-BE26-40A7-A9FB-2E5A6178A9C3}" type="presParOf" srcId="{7503843C-BCB7-4F0C-B180-4C02F1B6D5D3}" destId="{9BD23D58-0A9C-4636-BD7E-836F671B04A2}" srcOrd="1" destOrd="0" presId="urn:microsoft.com/office/officeart/2018/2/layout/IconVerticalSolidList"/>
    <dgm:cxn modelId="{4755C6A7-5EE3-4F32-8572-15667F8996D5}" type="presParOf" srcId="{7503843C-BCB7-4F0C-B180-4C02F1B6D5D3}" destId="{66093997-39A3-4CD9-B4D6-9423EA207056}" srcOrd="2" destOrd="0" presId="urn:microsoft.com/office/officeart/2018/2/layout/IconVerticalSolidList"/>
    <dgm:cxn modelId="{CF6CE7AF-A2FE-4828-B277-101101C4C8B4}" type="presParOf" srcId="{7503843C-BCB7-4F0C-B180-4C02F1B6D5D3}" destId="{87E49159-BA3D-4E8D-BE2B-6DD9E4B66B5E}" srcOrd="3" destOrd="0" presId="urn:microsoft.com/office/officeart/2018/2/layout/IconVerticalSolidList"/>
    <dgm:cxn modelId="{A4AF8640-54AC-410C-BCAE-0DCA0758CF31}" type="presParOf" srcId="{F62FD309-B001-469A-BB86-FCFE5685C6C6}" destId="{878B7254-B64A-45E2-B5BC-8C14744E15A8}" srcOrd="1" destOrd="0" presId="urn:microsoft.com/office/officeart/2018/2/layout/IconVerticalSolidList"/>
    <dgm:cxn modelId="{9A00D64E-6112-43D6-AB9D-954CAEFCE349}" type="presParOf" srcId="{F62FD309-B001-469A-BB86-FCFE5685C6C6}" destId="{DD4E9FE6-CFC4-4C96-B5DC-E263C1D2637A}" srcOrd="2" destOrd="0" presId="urn:microsoft.com/office/officeart/2018/2/layout/IconVerticalSolidList"/>
    <dgm:cxn modelId="{81218CC6-0357-49A1-AE02-44D1DE4B5C87}" type="presParOf" srcId="{DD4E9FE6-CFC4-4C96-B5DC-E263C1D2637A}" destId="{D0AF00A6-0086-41EB-8F79-50C90AC38DF6}" srcOrd="0" destOrd="0" presId="urn:microsoft.com/office/officeart/2018/2/layout/IconVerticalSolidList"/>
    <dgm:cxn modelId="{456C926E-A540-441B-9DC3-859DF88450FF}" type="presParOf" srcId="{DD4E9FE6-CFC4-4C96-B5DC-E263C1D2637A}" destId="{6B6D0479-2F2B-44CF-BCA0-0C8BA9132211}" srcOrd="1" destOrd="0" presId="urn:microsoft.com/office/officeart/2018/2/layout/IconVerticalSolidList"/>
    <dgm:cxn modelId="{D95DB699-6AAE-48A4-AD55-041645EA9791}" type="presParOf" srcId="{DD4E9FE6-CFC4-4C96-B5DC-E263C1D2637A}" destId="{A59E1001-B2DD-4D1F-9D49-36C380595961}" srcOrd="2" destOrd="0" presId="urn:microsoft.com/office/officeart/2018/2/layout/IconVerticalSolidList"/>
    <dgm:cxn modelId="{D2A5DC7D-41BB-4497-861D-8971DF2D7957}" type="presParOf" srcId="{DD4E9FE6-CFC4-4C96-B5DC-E263C1D2637A}" destId="{CB363BAA-14FE-4B64-84BC-AD7C3616AB87}" srcOrd="3" destOrd="0" presId="urn:microsoft.com/office/officeart/2018/2/layout/IconVerticalSolidList"/>
    <dgm:cxn modelId="{0542462E-DAD9-49D4-98DB-40E2C6FE41FF}" type="presParOf" srcId="{F62FD309-B001-469A-BB86-FCFE5685C6C6}" destId="{9882753F-70AF-4F43-BDC0-430CF30B670C}" srcOrd="3" destOrd="0" presId="urn:microsoft.com/office/officeart/2018/2/layout/IconVerticalSolidList"/>
    <dgm:cxn modelId="{E48DC26F-B419-4F60-A86C-F9459F59DA14}" type="presParOf" srcId="{F62FD309-B001-469A-BB86-FCFE5685C6C6}" destId="{6ED5881B-EC45-4740-B9BB-B53D774ACC8F}" srcOrd="4" destOrd="0" presId="urn:microsoft.com/office/officeart/2018/2/layout/IconVerticalSolidList"/>
    <dgm:cxn modelId="{F751303F-F7DC-410C-9C07-999CF057E203}" type="presParOf" srcId="{6ED5881B-EC45-4740-B9BB-B53D774ACC8F}" destId="{33FBDAD7-6C22-4653-BE36-79D79AC8BFD6}" srcOrd="0" destOrd="0" presId="urn:microsoft.com/office/officeart/2018/2/layout/IconVerticalSolidList"/>
    <dgm:cxn modelId="{C9B8F183-E4E2-4E62-BED0-C47F90E27982}" type="presParOf" srcId="{6ED5881B-EC45-4740-B9BB-B53D774ACC8F}" destId="{F0731D2A-515D-4843-A7DD-36E1FD3FFEFF}" srcOrd="1" destOrd="0" presId="urn:microsoft.com/office/officeart/2018/2/layout/IconVerticalSolidList"/>
    <dgm:cxn modelId="{4BEF92E8-D6EF-4F83-BAB1-24D5A96A45F2}" type="presParOf" srcId="{6ED5881B-EC45-4740-B9BB-B53D774ACC8F}" destId="{86FAC29F-33AF-4EF5-9148-658E06FA6137}" srcOrd="2" destOrd="0" presId="urn:microsoft.com/office/officeart/2018/2/layout/IconVerticalSolidList"/>
    <dgm:cxn modelId="{A8535B69-F44F-482A-92D9-771F23CDCDE0}" type="presParOf" srcId="{6ED5881B-EC45-4740-B9BB-B53D774ACC8F}" destId="{5C77263A-FBE3-45B8-886B-B829026C86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DBE34-C512-44C1-801A-96B86165A85C}">
      <dsp:nvSpPr>
        <dsp:cNvPr id="0" name=""/>
        <dsp:cNvSpPr/>
      </dsp:nvSpPr>
      <dsp:spPr>
        <a:xfrm>
          <a:off x="0" y="570"/>
          <a:ext cx="3702579" cy="13355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D23D58-0A9C-4636-BD7E-836F671B04A2}">
      <dsp:nvSpPr>
        <dsp:cNvPr id="0" name=""/>
        <dsp:cNvSpPr/>
      </dsp:nvSpPr>
      <dsp:spPr>
        <a:xfrm>
          <a:off x="404014" y="301077"/>
          <a:ext cx="734572" cy="7345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E49159-BA3D-4E8D-BE2B-6DD9E4B66B5E}">
      <dsp:nvSpPr>
        <dsp:cNvPr id="0" name=""/>
        <dsp:cNvSpPr/>
      </dsp:nvSpPr>
      <dsp:spPr>
        <a:xfrm>
          <a:off x="1542602" y="570"/>
          <a:ext cx="2159976" cy="1335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350" tIns="141350" rIns="141350" bIns="141350" numCol="1" spcCol="1270" anchor="ctr" anchorCtr="0">
          <a:noAutofit/>
        </a:bodyPr>
        <a:lstStyle/>
        <a:p>
          <a:pPr marL="0" lvl="0" indent="0" algn="l" defTabSz="977900">
            <a:lnSpc>
              <a:spcPct val="100000"/>
            </a:lnSpc>
            <a:spcBef>
              <a:spcPct val="0"/>
            </a:spcBef>
            <a:spcAft>
              <a:spcPct val="35000"/>
            </a:spcAft>
            <a:buNone/>
          </a:pPr>
          <a:r>
            <a:rPr lang="en-US" sz="2200" kern="1200" dirty="0"/>
            <a:t>Building connection</a:t>
          </a:r>
        </a:p>
      </dsp:txBody>
      <dsp:txXfrm>
        <a:off x="1542602" y="570"/>
        <a:ext cx="2159976" cy="1335586"/>
      </dsp:txXfrm>
    </dsp:sp>
    <dsp:sp modelId="{D0AF00A6-0086-41EB-8F79-50C90AC38DF6}">
      <dsp:nvSpPr>
        <dsp:cNvPr id="0" name=""/>
        <dsp:cNvSpPr/>
      </dsp:nvSpPr>
      <dsp:spPr>
        <a:xfrm>
          <a:off x="0" y="1670053"/>
          <a:ext cx="3702579" cy="13355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6D0479-2F2B-44CF-BCA0-0C8BA9132211}">
      <dsp:nvSpPr>
        <dsp:cNvPr id="0" name=""/>
        <dsp:cNvSpPr/>
      </dsp:nvSpPr>
      <dsp:spPr>
        <a:xfrm>
          <a:off x="404014" y="1970560"/>
          <a:ext cx="734572" cy="7345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363BAA-14FE-4B64-84BC-AD7C3616AB87}">
      <dsp:nvSpPr>
        <dsp:cNvPr id="0" name=""/>
        <dsp:cNvSpPr/>
      </dsp:nvSpPr>
      <dsp:spPr>
        <a:xfrm>
          <a:off x="1542602" y="1670053"/>
          <a:ext cx="2159976" cy="1335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350" tIns="141350" rIns="141350" bIns="141350" numCol="1" spcCol="1270" anchor="ctr" anchorCtr="0">
          <a:noAutofit/>
        </a:bodyPr>
        <a:lstStyle/>
        <a:p>
          <a:pPr marL="0" lvl="0" indent="0" algn="l" defTabSz="977900">
            <a:lnSpc>
              <a:spcPct val="100000"/>
            </a:lnSpc>
            <a:spcBef>
              <a:spcPct val="0"/>
            </a:spcBef>
            <a:spcAft>
              <a:spcPct val="35000"/>
            </a:spcAft>
            <a:buNone/>
          </a:pPr>
          <a:r>
            <a:rPr lang="en-US" sz="2200" kern="1200" dirty="0"/>
            <a:t>Encouraging reflection  </a:t>
          </a:r>
        </a:p>
      </dsp:txBody>
      <dsp:txXfrm>
        <a:off x="1542602" y="1670053"/>
        <a:ext cx="2159976" cy="1335586"/>
      </dsp:txXfrm>
    </dsp:sp>
    <dsp:sp modelId="{33FBDAD7-6C22-4653-BE36-79D79AC8BFD6}">
      <dsp:nvSpPr>
        <dsp:cNvPr id="0" name=""/>
        <dsp:cNvSpPr/>
      </dsp:nvSpPr>
      <dsp:spPr>
        <a:xfrm>
          <a:off x="0" y="3339536"/>
          <a:ext cx="3702579" cy="13355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731D2A-515D-4843-A7DD-36E1FD3FFEFF}">
      <dsp:nvSpPr>
        <dsp:cNvPr id="0" name=""/>
        <dsp:cNvSpPr/>
      </dsp:nvSpPr>
      <dsp:spPr>
        <a:xfrm>
          <a:off x="404014" y="3640043"/>
          <a:ext cx="734572" cy="7345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77263A-FBE3-45B8-886B-B829026C86CE}">
      <dsp:nvSpPr>
        <dsp:cNvPr id="0" name=""/>
        <dsp:cNvSpPr/>
      </dsp:nvSpPr>
      <dsp:spPr>
        <a:xfrm>
          <a:off x="1542602" y="3339536"/>
          <a:ext cx="2159976" cy="1335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350" tIns="141350" rIns="141350" bIns="141350" numCol="1" spcCol="1270" anchor="ctr" anchorCtr="0">
          <a:noAutofit/>
        </a:bodyPr>
        <a:lstStyle/>
        <a:p>
          <a:pPr marL="0" lvl="0" indent="0" algn="l" defTabSz="977900">
            <a:lnSpc>
              <a:spcPct val="100000"/>
            </a:lnSpc>
            <a:spcBef>
              <a:spcPct val="0"/>
            </a:spcBef>
            <a:spcAft>
              <a:spcPct val="35000"/>
            </a:spcAft>
            <a:buNone/>
          </a:pPr>
          <a:r>
            <a:rPr lang="en-US" sz="2200" kern="1200"/>
            <a:t>Setting the tone for the day ahead</a:t>
          </a:r>
        </a:p>
      </dsp:txBody>
      <dsp:txXfrm>
        <a:off x="1542602" y="3339536"/>
        <a:ext cx="2159976" cy="133558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886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117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9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005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7F99-E195-4508-8C73-BD95D821B7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FCAF041-9C01-4697-B8D3-9274991F9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B99184-1E70-4532-80D3-D51DDE3E4009}"/>
              </a:ext>
            </a:extLst>
          </p:cNvPr>
          <p:cNvSpPr>
            <a:spLocks noGrp="1"/>
          </p:cNvSpPr>
          <p:nvPr>
            <p:ph type="dt" sz="half" idx="10"/>
          </p:nvPr>
        </p:nvSpPr>
        <p:spPr/>
        <p:txBody>
          <a:bodyPr/>
          <a:lstStyle/>
          <a:p>
            <a:fld id="{326B034B-B2A3-4B71-A7C3-B8B1B5DCD24E}" type="datetimeFigureOut">
              <a:rPr lang="en-GB" smtClean="0"/>
              <a:t>13/11/2025</a:t>
            </a:fld>
            <a:endParaRPr lang="en-GB"/>
          </a:p>
        </p:txBody>
      </p:sp>
      <p:sp>
        <p:nvSpPr>
          <p:cNvPr id="5" name="Footer Placeholder 4">
            <a:extLst>
              <a:ext uri="{FF2B5EF4-FFF2-40B4-BE49-F238E27FC236}">
                <a16:creationId xmlns:a16="http://schemas.microsoft.com/office/drawing/2014/main" id="{3E7C48DF-1A07-4E5E-A283-2D2D654759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24C74A-D14C-433C-8F48-5CA9838E3721}"/>
              </a:ext>
            </a:extLst>
          </p:cNvPr>
          <p:cNvSpPr>
            <a:spLocks noGrp="1"/>
          </p:cNvSpPr>
          <p:nvPr>
            <p:ph type="sldNum" sz="quarter" idx="12"/>
          </p:nvPr>
        </p:nvSpPr>
        <p:spPr/>
        <p:txBody>
          <a:bodyPr/>
          <a:lstStyle/>
          <a:p>
            <a:fld id="{6550BAB9-AC87-4263-ACB9-9A0BFBDCB55E}" type="slidenum">
              <a:rPr lang="en-GB" smtClean="0"/>
              <a:t>‹#›</a:t>
            </a:fld>
            <a:endParaRPr lang="en-GB"/>
          </a:p>
        </p:txBody>
      </p:sp>
    </p:spTree>
    <p:extLst>
      <p:ext uri="{BB962C8B-B14F-4D97-AF65-F5344CB8AC3E}">
        <p14:creationId xmlns:p14="http://schemas.microsoft.com/office/powerpoint/2010/main" val="160819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CEFA-C3D9-4ED7-AC01-A681DBC5D4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FBE489-3DE2-47B3-B81C-7050266F74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B4DDE7-FE7B-4140-B384-B94434F8F43B}"/>
              </a:ext>
            </a:extLst>
          </p:cNvPr>
          <p:cNvSpPr>
            <a:spLocks noGrp="1"/>
          </p:cNvSpPr>
          <p:nvPr>
            <p:ph type="dt" sz="half" idx="10"/>
          </p:nvPr>
        </p:nvSpPr>
        <p:spPr/>
        <p:txBody>
          <a:bodyPr/>
          <a:lstStyle/>
          <a:p>
            <a:fld id="{326B034B-B2A3-4B71-A7C3-B8B1B5DCD24E}" type="datetimeFigureOut">
              <a:rPr lang="en-GB" smtClean="0"/>
              <a:t>13/11/2025</a:t>
            </a:fld>
            <a:endParaRPr lang="en-GB"/>
          </a:p>
        </p:txBody>
      </p:sp>
      <p:sp>
        <p:nvSpPr>
          <p:cNvPr id="5" name="Footer Placeholder 4">
            <a:extLst>
              <a:ext uri="{FF2B5EF4-FFF2-40B4-BE49-F238E27FC236}">
                <a16:creationId xmlns:a16="http://schemas.microsoft.com/office/drawing/2014/main" id="{3A8C7BBA-55D9-4E37-9C29-9656C0C517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805401-E573-4E28-B725-759489D9AF14}"/>
              </a:ext>
            </a:extLst>
          </p:cNvPr>
          <p:cNvSpPr>
            <a:spLocks noGrp="1"/>
          </p:cNvSpPr>
          <p:nvPr>
            <p:ph type="sldNum" sz="quarter" idx="12"/>
          </p:nvPr>
        </p:nvSpPr>
        <p:spPr/>
        <p:txBody>
          <a:bodyPr/>
          <a:lstStyle/>
          <a:p>
            <a:fld id="{6550BAB9-AC87-4263-ACB9-9A0BFBDCB55E}" type="slidenum">
              <a:rPr lang="en-GB" smtClean="0"/>
              <a:t>‹#›</a:t>
            </a:fld>
            <a:endParaRPr lang="en-GB"/>
          </a:p>
        </p:txBody>
      </p:sp>
    </p:spTree>
    <p:extLst>
      <p:ext uri="{BB962C8B-B14F-4D97-AF65-F5344CB8AC3E}">
        <p14:creationId xmlns:p14="http://schemas.microsoft.com/office/powerpoint/2010/main" val="56785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1D7423-85B3-475D-A637-F1DA124B66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213717-82D5-4E19-85DF-EBE1A198A6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6FD60F-CD45-42B0-B425-46272B74E595}"/>
              </a:ext>
            </a:extLst>
          </p:cNvPr>
          <p:cNvSpPr>
            <a:spLocks noGrp="1"/>
          </p:cNvSpPr>
          <p:nvPr>
            <p:ph type="dt" sz="half" idx="10"/>
          </p:nvPr>
        </p:nvSpPr>
        <p:spPr/>
        <p:txBody>
          <a:bodyPr/>
          <a:lstStyle/>
          <a:p>
            <a:fld id="{326B034B-B2A3-4B71-A7C3-B8B1B5DCD24E}" type="datetimeFigureOut">
              <a:rPr lang="en-GB" smtClean="0"/>
              <a:t>13/11/2025</a:t>
            </a:fld>
            <a:endParaRPr lang="en-GB"/>
          </a:p>
        </p:txBody>
      </p:sp>
      <p:sp>
        <p:nvSpPr>
          <p:cNvPr id="5" name="Footer Placeholder 4">
            <a:extLst>
              <a:ext uri="{FF2B5EF4-FFF2-40B4-BE49-F238E27FC236}">
                <a16:creationId xmlns:a16="http://schemas.microsoft.com/office/drawing/2014/main" id="{292115DF-2C2D-4E8C-AED6-E094AB82A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16C88A-7234-4805-B1B5-F1BE4F6B62EE}"/>
              </a:ext>
            </a:extLst>
          </p:cNvPr>
          <p:cNvSpPr>
            <a:spLocks noGrp="1"/>
          </p:cNvSpPr>
          <p:nvPr>
            <p:ph type="sldNum" sz="quarter" idx="12"/>
          </p:nvPr>
        </p:nvSpPr>
        <p:spPr/>
        <p:txBody>
          <a:bodyPr/>
          <a:lstStyle/>
          <a:p>
            <a:fld id="{6550BAB9-AC87-4263-ACB9-9A0BFBDCB55E}" type="slidenum">
              <a:rPr lang="en-GB" smtClean="0"/>
              <a:t>‹#›</a:t>
            </a:fld>
            <a:endParaRPr lang="en-GB"/>
          </a:p>
        </p:txBody>
      </p:sp>
    </p:spTree>
    <p:extLst>
      <p:ext uri="{BB962C8B-B14F-4D97-AF65-F5344CB8AC3E}">
        <p14:creationId xmlns:p14="http://schemas.microsoft.com/office/powerpoint/2010/main" val="1646922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F713-16EB-4594-A2D9-1F429EF1A4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FF5C83-3D5D-ED58-7626-B9B3FE294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AAF683-E7B7-C72E-9963-60C8866F1F00}"/>
              </a:ext>
            </a:extLst>
          </p:cNvPr>
          <p:cNvSpPr>
            <a:spLocks noGrp="1"/>
          </p:cNvSpPr>
          <p:nvPr>
            <p:ph type="dt" sz="half" idx="10"/>
          </p:nvPr>
        </p:nvSpPr>
        <p:spPr/>
        <p:txBody>
          <a:bodyPr/>
          <a:lstStyle/>
          <a:p>
            <a:fld id="{F5C4556C-291C-42E4-8539-DE2D58F72352}" type="datetimeFigureOut">
              <a:rPr lang="en-GB" smtClean="0"/>
              <a:t>13/11/2025</a:t>
            </a:fld>
            <a:endParaRPr lang="en-GB"/>
          </a:p>
        </p:txBody>
      </p:sp>
      <p:sp>
        <p:nvSpPr>
          <p:cNvPr id="5" name="Footer Placeholder 4">
            <a:extLst>
              <a:ext uri="{FF2B5EF4-FFF2-40B4-BE49-F238E27FC236}">
                <a16:creationId xmlns:a16="http://schemas.microsoft.com/office/drawing/2014/main" id="{93C09F70-5391-83BE-9EA0-1A5EDEF47D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7D0D5D-ABEF-C034-872E-98360FAB9010}"/>
              </a:ext>
            </a:extLst>
          </p:cNvPr>
          <p:cNvSpPr>
            <a:spLocks noGrp="1"/>
          </p:cNvSpPr>
          <p:nvPr>
            <p:ph type="sldNum" sz="quarter" idx="12"/>
          </p:nvPr>
        </p:nvSpPr>
        <p:spPr/>
        <p:txBody>
          <a:bodyPr/>
          <a:lstStyle/>
          <a:p>
            <a:fld id="{D912D2DA-55AF-45DD-9C73-B159344C9BB2}" type="slidenum">
              <a:rPr lang="en-GB" smtClean="0"/>
              <a:t>‹#›</a:t>
            </a:fld>
            <a:endParaRPr lang="en-GB"/>
          </a:p>
        </p:txBody>
      </p:sp>
    </p:spTree>
    <p:extLst>
      <p:ext uri="{BB962C8B-B14F-4D97-AF65-F5344CB8AC3E}">
        <p14:creationId xmlns:p14="http://schemas.microsoft.com/office/powerpoint/2010/main" val="446622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A2B3-F464-C6FC-3A20-57D2667A9C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80F8B4-CF8A-E153-8E5F-92E8632C4B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0C810A-9940-5C1E-6B33-DD843DB5F4A9}"/>
              </a:ext>
            </a:extLst>
          </p:cNvPr>
          <p:cNvSpPr>
            <a:spLocks noGrp="1"/>
          </p:cNvSpPr>
          <p:nvPr>
            <p:ph type="dt" sz="half" idx="10"/>
          </p:nvPr>
        </p:nvSpPr>
        <p:spPr/>
        <p:txBody>
          <a:bodyPr/>
          <a:lstStyle/>
          <a:p>
            <a:fld id="{F5C4556C-291C-42E4-8539-DE2D58F72352}" type="datetimeFigureOut">
              <a:rPr lang="en-GB" smtClean="0"/>
              <a:t>13/11/2025</a:t>
            </a:fld>
            <a:endParaRPr lang="en-GB"/>
          </a:p>
        </p:txBody>
      </p:sp>
      <p:sp>
        <p:nvSpPr>
          <p:cNvPr id="5" name="Footer Placeholder 4">
            <a:extLst>
              <a:ext uri="{FF2B5EF4-FFF2-40B4-BE49-F238E27FC236}">
                <a16:creationId xmlns:a16="http://schemas.microsoft.com/office/drawing/2014/main" id="{3078FF90-2ED8-0ACB-5BDB-60759EF1F9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8D0ED8-0691-52C2-77BB-BACFBF0E36AA}"/>
              </a:ext>
            </a:extLst>
          </p:cNvPr>
          <p:cNvSpPr>
            <a:spLocks noGrp="1"/>
          </p:cNvSpPr>
          <p:nvPr>
            <p:ph type="sldNum" sz="quarter" idx="12"/>
          </p:nvPr>
        </p:nvSpPr>
        <p:spPr/>
        <p:txBody>
          <a:bodyPr/>
          <a:lstStyle/>
          <a:p>
            <a:fld id="{D912D2DA-55AF-45DD-9C73-B159344C9BB2}" type="slidenum">
              <a:rPr lang="en-GB" smtClean="0"/>
              <a:t>‹#›</a:t>
            </a:fld>
            <a:endParaRPr lang="en-GB"/>
          </a:p>
        </p:txBody>
      </p:sp>
    </p:spTree>
    <p:extLst>
      <p:ext uri="{BB962C8B-B14F-4D97-AF65-F5344CB8AC3E}">
        <p14:creationId xmlns:p14="http://schemas.microsoft.com/office/powerpoint/2010/main" val="330968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019C-6641-1B51-3A16-133E0B9AE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F24334-EFE8-1216-0DE4-61C0AFFC02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08869-AD3D-7005-B75C-92A841A24405}"/>
              </a:ext>
            </a:extLst>
          </p:cNvPr>
          <p:cNvSpPr>
            <a:spLocks noGrp="1"/>
          </p:cNvSpPr>
          <p:nvPr>
            <p:ph type="dt" sz="half" idx="10"/>
          </p:nvPr>
        </p:nvSpPr>
        <p:spPr/>
        <p:txBody>
          <a:bodyPr/>
          <a:lstStyle/>
          <a:p>
            <a:fld id="{F5C4556C-291C-42E4-8539-DE2D58F72352}" type="datetimeFigureOut">
              <a:rPr lang="en-GB" smtClean="0"/>
              <a:t>13/11/2025</a:t>
            </a:fld>
            <a:endParaRPr lang="en-GB"/>
          </a:p>
        </p:txBody>
      </p:sp>
      <p:sp>
        <p:nvSpPr>
          <p:cNvPr id="5" name="Footer Placeholder 4">
            <a:extLst>
              <a:ext uri="{FF2B5EF4-FFF2-40B4-BE49-F238E27FC236}">
                <a16:creationId xmlns:a16="http://schemas.microsoft.com/office/drawing/2014/main" id="{26789A42-939F-B97F-8D06-1B9075A6FA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791B01-CCEC-483A-292D-B4334E12931C}"/>
              </a:ext>
            </a:extLst>
          </p:cNvPr>
          <p:cNvSpPr>
            <a:spLocks noGrp="1"/>
          </p:cNvSpPr>
          <p:nvPr>
            <p:ph type="sldNum" sz="quarter" idx="12"/>
          </p:nvPr>
        </p:nvSpPr>
        <p:spPr/>
        <p:txBody>
          <a:bodyPr/>
          <a:lstStyle/>
          <a:p>
            <a:fld id="{D912D2DA-55AF-45DD-9C73-B159344C9BB2}" type="slidenum">
              <a:rPr lang="en-GB" smtClean="0"/>
              <a:t>‹#›</a:t>
            </a:fld>
            <a:endParaRPr lang="en-GB"/>
          </a:p>
        </p:txBody>
      </p:sp>
    </p:spTree>
    <p:extLst>
      <p:ext uri="{BB962C8B-B14F-4D97-AF65-F5344CB8AC3E}">
        <p14:creationId xmlns:p14="http://schemas.microsoft.com/office/powerpoint/2010/main" val="2413831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85D-2784-2606-33B8-0500D07CBA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F9036C-107A-17FE-E4BF-1BE528E527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9F914E1-02F1-700D-BB23-AB816D5757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A6213F0-C000-65F6-3127-328F3B1740F2}"/>
              </a:ext>
            </a:extLst>
          </p:cNvPr>
          <p:cNvSpPr>
            <a:spLocks noGrp="1"/>
          </p:cNvSpPr>
          <p:nvPr>
            <p:ph type="dt" sz="half" idx="10"/>
          </p:nvPr>
        </p:nvSpPr>
        <p:spPr/>
        <p:txBody>
          <a:bodyPr/>
          <a:lstStyle/>
          <a:p>
            <a:fld id="{F5C4556C-291C-42E4-8539-DE2D58F72352}" type="datetimeFigureOut">
              <a:rPr lang="en-GB" smtClean="0"/>
              <a:t>13/11/2025</a:t>
            </a:fld>
            <a:endParaRPr lang="en-GB"/>
          </a:p>
        </p:txBody>
      </p:sp>
      <p:sp>
        <p:nvSpPr>
          <p:cNvPr id="6" name="Footer Placeholder 5">
            <a:extLst>
              <a:ext uri="{FF2B5EF4-FFF2-40B4-BE49-F238E27FC236}">
                <a16:creationId xmlns:a16="http://schemas.microsoft.com/office/drawing/2014/main" id="{F70CB6AF-359A-8F9E-F7E8-1B947C3E02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38FAF3-CD6B-B0C7-2D84-9D96E5FA348E}"/>
              </a:ext>
            </a:extLst>
          </p:cNvPr>
          <p:cNvSpPr>
            <a:spLocks noGrp="1"/>
          </p:cNvSpPr>
          <p:nvPr>
            <p:ph type="sldNum" sz="quarter" idx="12"/>
          </p:nvPr>
        </p:nvSpPr>
        <p:spPr/>
        <p:txBody>
          <a:bodyPr/>
          <a:lstStyle/>
          <a:p>
            <a:fld id="{D912D2DA-55AF-45DD-9C73-B159344C9BB2}" type="slidenum">
              <a:rPr lang="en-GB" smtClean="0"/>
              <a:t>‹#›</a:t>
            </a:fld>
            <a:endParaRPr lang="en-GB"/>
          </a:p>
        </p:txBody>
      </p:sp>
    </p:spTree>
    <p:extLst>
      <p:ext uri="{BB962C8B-B14F-4D97-AF65-F5344CB8AC3E}">
        <p14:creationId xmlns:p14="http://schemas.microsoft.com/office/powerpoint/2010/main" val="8019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5E835-6C06-F178-5B47-32EBD199FE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4CE872-8663-4586-7234-942845188D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5F983A-C6FD-D39E-926D-5B6BD81AE9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82DD19-32BD-71BF-4BEC-F27EF1224C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3E0E04-E9DB-163C-5D45-7820D33846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29E18A-C356-EB08-B84B-21A379367C5F}"/>
              </a:ext>
            </a:extLst>
          </p:cNvPr>
          <p:cNvSpPr>
            <a:spLocks noGrp="1"/>
          </p:cNvSpPr>
          <p:nvPr>
            <p:ph type="dt" sz="half" idx="10"/>
          </p:nvPr>
        </p:nvSpPr>
        <p:spPr/>
        <p:txBody>
          <a:bodyPr/>
          <a:lstStyle/>
          <a:p>
            <a:fld id="{F5C4556C-291C-42E4-8539-DE2D58F72352}" type="datetimeFigureOut">
              <a:rPr lang="en-GB" smtClean="0"/>
              <a:t>13/11/2025</a:t>
            </a:fld>
            <a:endParaRPr lang="en-GB"/>
          </a:p>
        </p:txBody>
      </p:sp>
      <p:sp>
        <p:nvSpPr>
          <p:cNvPr id="8" name="Footer Placeholder 7">
            <a:extLst>
              <a:ext uri="{FF2B5EF4-FFF2-40B4-BE49-F238E27FC236}">
                <a16:creationId xmlns:a16="http://schemas.microsoft.com/office/drawing/2014/main" id="{81A2D989-F162-2E1E-D605-DB50E510E6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78803B-2113-DC4A-B9D7-2091D054D2DF}"/>
              </a:ext>
            </a:extLst>
          </p:cNvPr>
          <p:cNvSpPr>
            <a:spLocks noGrp="1"/>
          </p:cNvSpPr>
          <p:nvPr>
            <p:ph type="sldNum" sz="quarter" idx="12"/>
          </p:nvPr>
        </p:nvSpPr>
        <p:spPr/>
        <p:txBody>
          <a:bodyPr/>
          <a:lstStyle/>
          <a:p>
            <a:fld id="{D912D2DA-55AF-45DD-9C73-B159344C9BB2}" type="slidenum">
              <a:rPr lang="en-GB" smtClean="0"/>
              <a:t>‹#›</a:t>
            </a:fld>
            <a:endParaRPr lang="en-GB"/>
          </a:p>
        </p:txBody>
      </p:sp>
    </p:spTree>
    <p:extLst>
      <p:ext uri="{BB962C8B-B14F-4D97-AF65-F5344CB8AC3E}">
        <p14:creationId xmlns:p14="http://schemas.microsoft.com/office/powerpoint/2010/main" val="3453137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FA5F1-0261-DBA9-9416-CB208E0EE0B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AE5EB0C-E67E-5165-00B2-2F85EC28E062}"/>
              </a:ext>
            </a:extLst>
          </p:cNvPr>
          <p:cNvSpPr>
            <a:spLocks noGrp="1"/>
          </p:cNvSpPr>
          <p:nvPr>
            <p:ph type="dt" sz="half" idx="10"/>
          </p:nvPr>
        </p:nvSpPr>
        <p:spPr/>
        <p:txBody>
          <a:bodyPr/>
          <a:lstStyle/>
          <a:p>
            <a:fld id="{F5C4556C-291C-42E4-8539-DE2D58F72352}" type="datetimeFigureOut">
              <a:rPr lang="en-GB" smtClean="0"/>
              <a:t>13/11/2025</a:t>
            </a:fld>
            <a:endParaRPr lang="en-GB"/>
          </a:p>
        </p:txBody>
      </p:sp>
      <p:sp>
        <p:nvSpPr>
          <p:cNvPr id="4" name="Footer Placeholder 3">
            <a:extLst>
              <a:ext uri="{FF2B5EF4-FFF2-40B4-BE49-F238E27FC236}">
                <a16:creationId xmlns:a16="http://schemas.microsoft.com/office/drawing/2014/main" id="{A835E255-A656-82B4-BB70-7767D9BE9A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837CF9-03B0-E650-C732-DD298216B048}"/>
              </a:ext>
            </a:extLst>
          </p:cNvPr>
          <p:cNvSpPr>
            <a:spLocks noGrp="1"/>
          </p:cNvSpPr>
          <p:nvPr>
            <p:ph type="sldNum" sz="quarter" idx="12"/>
          </p:nvPr>
        </p:nvSpPr>
        <p:spPr/>
        <p:txBody>
          <a:bodyPr/>
          <a:lstStyle/>
          <a:p>
            <a:fld id="{D912D2DA-55AF-45DD-9C73-B159344C9BB2}" type="slidenum">
              <a:rPr lang="en-GB" smtClean="0"/>
              <a:t>‹#›</a:t>
            </a:fld>
            <a:endParaRPr lang="en-GB"/>
          </a:p>
        </p:txBody>
      </p:sp>
    </p:spTree>
    <p:extLst>
      <p:ext uri="{BB962C8B-B14F-4D97-AF65-F5344CB8AC3E}">
        <p14:creationId xmlns:p14="http://schemas.microsoft.com/office/powerpoint/2010/main" val="1175678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8F29A-2847-5FFB-0794-7163CA4633BE}"/>
              </a:ext>
            </a:extLst>
          </p:cNvPr>
          <p:cNvSpPr>
            <a:spLocks noGrp="1"/>
          </p:cNvSpPr>
          <p:nvPr>
            <p:ph type="dt" sz="half" idx="10"/>
          </p:nvPr>
        </p:nvSpPr>
        <p:spPr/>
        <p:txBody>
          <a:bodyPr/>
          <a:lstStyle/>
          <a:p>
            <a:fld id="{F5C4556C-291C-42E4-8539-DE2D58F72352}" type="datetimeFigureOut">
              <a:rPr lang="en-GB" smtClean="0"/>
              <a:t>13/11/2025</a:t>
            </a:fld>
            <a:endParaRPr lang="en-GB"/>
          </a:p>
        </p:txBody>
      </p:sp>
      <p:sp>
        <p:nvSpPr>
          <p:cNvPr id="3" name="Footer Placeholder 2">
            <a:extLst>
              <a:ext uri="{FF2B5EF4-FFF2-40B4-BE49-F238E27FC236}">
                <a16:creationId xmlns:a16="http://schemas.microsoft.com/office/drawing/2014/main" id="{36FB2DB7-D826-CC9F-B41B-61D0A0332CA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C1602AD-1539-48B1-B629-0E0AA340AC78}"/>
              </a:ext>
            </a:extLst>
          </p:cNvPr>
          <p:cNvSpPr>
            <a:spLocks noGrp="1"/>
          </p:cNvSpPr>
          <p:nvPr>
            <p:ph type="sldNum" sz="quarter" idx="12"/>
          </p:nvPr>
        </p:nvSpPr>
        <p:spPr/>
        <p:txBody>
          <a:bodyPr/>
          <a:lstStyle/>
          <a:p>
            <a:fld id="{D912D2DA-55AF-45DD-9C73-B159344C9BB2}" type="slidenum">
              <a:rPr lang="en-GB" smtClean="0"/>
              <a:t>‹#›</a:t>
            </a:fld>
            <a:endParaRPr lang="en-GB"/>
          </a:p>
        </p:txBody>
      </p:sp>
    </p:spTree>
    <p:extLst>
      <p:ext uri="{BB962C8B-B14F-4D97-AF65-F5344CB8AC3E}">
        <p14:creationId xmlns:p14="http://schemas.microsoft.com/office/powerpoint/2010/main" val="66199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17DD7-EBAE-94C3-FFF2-250BFA956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946BD0-3F10-4A26-DA62-61A2146E91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4725D5-C0B0-C242-E42F-EFA315708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3E203E-0367-BEBA-0D55-82CB5B924C3D}"/>
              </a:ext>
            </a:extLst>
          </p:cNvPr>
          <p:cNvSpPr>
            <a:spLocks noGrp="1"/>
          </p:cNvSpPr>
          <p:nvPr>
            <p:ph type="dt" sz="half" idx="10"/>
          </p:nvPr>
        </p:nvSpPr>
        <p:spPr/>
        <p:txBody>
          <a:bodyPr/>
          <a:lstStyle/>
          <a:p>
            <a:fld id="{F5C4556C-291C-42E4-8539-DE2D58F72352}" type="datetimeFigureOut">
              <a:rPr lang="en-GB" smtClean="0"/>
              <a:t>13/11/2025</a:t>
            </a:fld>
            <a:endParaRPr lang="en-GB"/>
          </a:p>
        </p:txBody>
      </p:sp>
      <p:sp>
        <p:nvSpPr>
          <p:cNvPr id="6" name="Footer Placeholder 5">
            <a:extLst>
              <a:ext uri="{FF2B5EF4-FFF2-40B4-BE49-F238E27FC236}">
                <a16:creationId xmlns:a16="http://schemas.microsoft.com/office/drawing/2014/main" id="{20AD3BB4-4881-D7F9-E9D1-4D9E13E71E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5C2573-789F-967B-FCBE-8C5C85EAFB2A}"/>
              </a:ext>
            </a:extLst>
          </p:cNvPr>
          <p:cNvSpPr>
            <a:spLocks noGrp="1"/>
          </p:cNvSpPr>
          <p:nvPr>
            <p:ph type="sldNum" sz="quarter" idx="12"/>
          </p:nvPr>
        </p:nvSpPr>
        <p:spPr/>
        <p:txBody>
          <a:bodyPr/>
          <a:lstStyle/>
          <a:p>
            <a:fld id="{D912D2DA-55AF-45DD-9C73-B159344C9BB2}" type="slidenum">
              <a:rPr lang="en-GB" smtClean="0"/>
              <a:t>‹#›</a:t>
            </a:fld>
            <a:endParaRPr lang="en-GB"/>
          </a:p>
        </p:txBody>
      </p:sp>
    </p:spTree>
    <p:extLst>
      <p:ext uri="{BB962C8B-B14F-4D97-AF65-F5344CB8AC3E}">
        <p14:creationId xmlns:p14="http://schemas.microsoft.com/office/powerpoint/2010/main" val="27921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B7D64-99E0-45E0-A57D-2180560E60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04A36D-5012-4E72-AF2C-5BDB7D33C5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552258-A51A-43D5-9030-8747FC2DC22C}"/>
              </a:ext>
            </a:extLst>
          </p:cNvPr>
          <p:cNvSpPr>
            <a:spLocks noGrp="1"/>
          </p:cNvSpPr>
          <p:nvPr>
            <p:ph type="dt" sz="half" idx="10"/>
          </p:nvPr>
        </p:nvSpPr>
        <p:spPr/>
        <p:txBody>
          <a:bodyPr/>
          <a:lstStyle/>
          <a:p>
            <a:fld id="{326B034B-B2A3-4B71-A7C3-B8B1B5DCD24E}" type="datetimeFigureOut">
              <a:rPr lang="en-GB" smtClean="0"/>
              <a:t>13/11/2025</a:t>
            </a:fld>
            <a:endParaRPr lang="en-GB"/>
          </a:p>
        </p:txBody>
      </p:sp>
      <p:sp>
        <p:nvSpPr>
          <p:cNvPr id="5" name="Footer Placeholder 4">
            <a:extLst>
              <a:ext uri="{FF2B5EF4-FFF2-40B4-BE49-F238E27FC236}">
                <a16:creationId xmlns:a16="http://schemas.microsoft.com/office/drawing/2014/main" id="{126742F4-FBFE-4673-84F5-328DC097B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D2EE0B-795C-4E9B-B5BB-E964D88EE4E7}"/>
              </a:ext>
            </a:extLst>
          </p:cNvPr>
          <p:cNvSpPr>
            <a:spLocks noGrp="1"/>
          </p:cNvSpPr>
          <p:nvPr>
            <p:ph type="sldNum" sz="quarter" idx="12"/>
          </p:nvPr>
        </p:nvSpPr>
        <p:spPr/>
        <p:txBody>
          <a:bodyPr/>
          <a:lstStyle/>
          <a:p>
            <a:fld id="{6550BAB9-AC87-4263-ACB9-9A0BFBDCB55E}" type="slidenum">
              <a:rPr lang="en-GB" smtClean="0"/>
              <a:t>‹#›</a:t>
            </a:fld>
            <a:endParaRPr lang="en-GB"/>
          </a:p>
        </p:txBody>
      </p:sp>
    </p:spTree>
    <p:extLst>
      <p:ext uri="{BB962C8B-B14F-4D97-AF65-F5344CB8AC3E}">
        <p14:creationId xmlns:p14="http://schemas.microsoft.com/office/powerpoint/2010/main" val="18270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79DA2-3155-D915-0269-AB6D3F8E98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349B2A-9B7D-FC6B-C5FC-66480BB716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AEEC84-8D0F-D83E-449F-F67DCDE28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7317D-73B3-D8EE-678D-0255FBA535CF}"/>
              </a:ext>
            </a:extLst>
          </p:cNvPr>
          <p:cNvSpPr>
            <a:spLocks noGrp="1"/>
          </p:cNvSpPr>
          <p:nvPr>
            <p:ph type="dt" sz="half" idx="10"/>
          </p:nvPr>
        </p:nvSpPr>
        <p:spPr/>
        <p:txBody>
          <a:bodyPr/>
          <a:lstStyle/>
          <a:p>
            <a:fld id="{F5C4556C-291C-42E4-8539-DE2D58F72352}" type="datetimeFigureOut">
              <a:rPr lang="en-GB" smtClean="0"/>
              <a:t>13/11/2025</a:t>
            </a:fld>
            <a:endParaRPr lang="en-GB"/>
          </a:p>
        </p:txBody>
      </p:sp>
      <p:sp>
        <p:nvSpPr>
          <p:cNvPr id="6" name="Footer Placeholder 5">
            <a:extLst>
              <a:ext uri="{FF2B5EF4-FFF2-40B4-BE49-F238E27FC236}">
                <a16:creationId xmlns:a16="http://schemas.microsoft.com/office/drawing/2014/main" id="{5E6553CB-B11D-BAB4-8143-CD18E47544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430061-2E00-70CC-DA72-2E00A1637D52}"/>
              </a:ext>
            </a:extLst>
          </p:cNvPr>
          <p:cNvSpPr>
            <a:spLocks noGrp="1"/>
          </p:cNvSpPr>
          <p:nvPr>
            <p:ph type="sldNum" sz="quarter" idx="12"/>
          </p:nvPr>
        </p:nvSpPr>
        <p:spPr/>
        <p:txBody>
          <a:bodyPr/>
          <a:lstStyle/>
          <a:p>
            <a:fld id="{D912D2DA-55AF-45DD-9C73-B159344C9BB2}" type="slidenum">
              <a:rPr lang="en-GB" smtClean="0"/>
              <a:t>‹#›</a:t>
            </a:fld>
            <a:endParaRPr lang="en-GB"/>
          </a:p>
        </p:txBody>
      </p:sp>
    </p:spTree>
    <p:extLst>
      <p:ext uri="{BB962C8B-B14F-4D97-AF65-F5344CB8AC3E}">
        <p14:creationId xmlns:p14="http://schemas.microsoft.com/office/powerpoint/2010/main" val="3375710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2B3C-B7A1-15B2-9B0B-EB60EA2EBA2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4E1E34-75E2-E734-72DA-3744A35795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077F35-7A3E-4F95-4148-B4FB90083603}"/>
              </a:ext>
            </a:extLst>
          </p:cNvPr>
          <p:cNvSpPr>
            <a:spLocks noGrp="1"/>
          </p:cNvSpPr>
          <p:nvPr>
            <p:ph type="dt" sz="half" idx="10"/>
          </p:nvPr>
        </p:nvSpPr>
        <p:spPr/>
        <p:txBody>
          <a:bodyPr/>
          <a:lstStyle/>
          <a:p>
            <a:fld id="{F5C4556C-291C-42E4-8539-DE2D58F72352}" type="datetimeFigureOut">
              <a:rPr lang="en-GB" smtClean="0"/>
              <a:t>13/11/2025</a:t>
            </a:fld>
            <a:endParaRPr lang="en-GB"/>
          </a:p>
        </p:txBody>
      </p:sp>
      <p:sp>
        <p:nvSpPr>
          <p:cNvPr id="5" name="Footer Placeholder 4">
            <a:extLst>
              <a:ext uri="{FF2B5EF4-FFF2-40B4-BE49-F238E27FC236}">
                <a16:creationId xmlns:a16="http://schemas.microsoft.com/office/drawing/2014/main" id="{DE03CFAB-6561-93C3-351E-2D19E7B440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B205A1-9321-68B1-EF89-74FDE088156B}"/>
              </a:ext>
            </a:extLst>
          </p:cNvPr>
          <p:cNvSpPr>
            <a:spLocks noGrp="1"/>
          </p:cNvSpPr>
          <p:nvPr>
            <p:ph type="sldNum" sz="quarter" idx="12"/>
          </p:nvPr>
        </p:nvSpPr>
        <p:spPr/>
        <p:txBody>
          <a:bodyPr/>
          <a:lstStyle/>
          <a:p>
            <a:fld id="{D912D2DA-55AF-45DD-9C73-B159344C9BB2}" type="slidenum">
              <a:rPr lang="en-GB" smtClean="0"/>
              <a:t>‹#›</a:t>
            </a:fld>
            <a:endParaRPr lang="en-GB"/>
          </a:p>
        </p:txBody>
      </p:sp>
    </p:spTree>
    <p:extLst>
      <p:ext uri="{BB962C8B-B14F-4D97-AF65-F5344CB8AC3E}">
        <p14:creationId xmlns:p14="http://schemas.microsoft.com/office/powerpoint/2010/main" val="220312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BE8E52-EB22-EC5B-E1BA-68A8DF191F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1B2F80-684B-1566-E5A4-CF9C6A90C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102B7E-55DE-6279-9C43-FF689F82F119}"/>
              </a:ext>
            </a:extLst>
          </p:cNvPr>
          <p:cNvSpPr>
            <a:spLocks noGrp="1"/>
          </p:cNvSpPr>
          <p:nvPr>
            <p:ph type="dt" sz="half" idx="10"/>
          </p:nvPr>
        </p:nvSpPr>
        <p:spPr/>
        <p:txBody>
          <a:bodyPr/>
          <a:lstStyle/>
          <a:p>
            <a:fld id="{F5C4556C-291C-42E4-8539-DE2D58F72352}" type="datetimeFigureOut">
              <a:rPr lang="en-GB" smtClean="0"/>
              <a:t>13/11/2025</a:t>
            </a:fld>
            <a:endParaRPr lang="en-GB"/>
          </a:p>
        </p:txBody>
      </p:sp>
      <p:sp>
        <p:nvSpPr>
          <p:cNvPr id="5" name="Footer Placeholder 4">
            <a:extLst>
              <a:ext uri="{FF2B5EF4-FFF2-40B4-BE49-F238E27FC236}">
                <a16:creationId xmlns:a16="http://schemas.microsoft.com/office/drawing/2014/main" id="{73F56AD8-7F05-7FB5-AE47-B65D4117BE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C7835-45B8-CDA8-CD7F-5019755D5F41}"/>
              </a:ext>
            </a:extLst>
          </p:cNvPr>
          <p:cNvSpPr>
            <a:spLocks noGrp="1"/>
          </p:cNvSpPr>
          <p:nvPr>
            <p:ph type="sldNum" sz="quarter" idx="12"/>
          </p:nvPr>
        </p:nvSpPr>
        <p:spPr/>
        <p:txBody>
          <a:bodyPr/>
          <a:lstStyle/>
          <a:p>
            <a:fld id="{D912D2DA-55AF-45DD-9C73-B159344C9BB2}" type="slidenum">
              <a:rPr lang="en-GB" smtClean="0"/>
              <a:t>‹#›</a:t>
            </a:fld>
            <a:endParaRPr lang="en-GB"/>
          </a:p>
        </p:txBody>
      </p:sp>
    </p:spTree>
    <p:extLst>
      <p:ext uri="{BB962C8B-B14F-4D97-AF65-F5344CB8AC3E}">
        <p14:creationId xmlns:p14="http://schemas.microsoft.com/office/powerpoint/2010/main" val="370399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00866-CD3A-4B0C-A412-CC5BC883D3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1FF5DD-06E5-4DD0-9C3D-A578ABBCC1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5962C0-A8EB-4C25-B80A-D564FF39DABA}"/>
              </a:ext>
            </a:extLst>
          </p:cNvPr>
          <p:cNvSpPr>
            <a:spLocks noGrp="1"/>
          </p:cNvSpPr>
          <p:nvPr>
            <p:ph type="dt" sz="half" idx="10"/>
          </p:nvPr>
        </p:nvSpPr>
        <p:spPr/>
        <p:txBody>
          <a:bodyPr/>
          <a:lstStyle/>
          <a:p>
            <a:fld id="{326B034B-B2A3-4B71-A7C3-B8B1B5DCD24E}" type="datetimeFigureOut">
              <a:rPr lang="en-GB" smtClean="0"/>
              <a:t>13/11/2025</a:t>
            </a:fld>
            <a:endParaRPr lang="en-GB"/>
          </a:p>
        </p:txBody>
      </p:sp>
      <p:sp>
        <p:nvSpPr>
          <p:cNvPr id="5" name="Footer Placeholder 4">
            <a:extLst>
              <a:ext uri="{FF2B5EF4-FFF2-40B4-BE49-F238E27FC236}">
                <a16:creationId xmlns:a16="http://schemas.microsoft.com/office/drawing/2014/main" id="{A70F8527-469F-4AF0-A7C0-CAD03DB8FD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2A35BF-1EED-439D-A639-889363199FC2}"/>
              </a:ext>
            </a:extLst>
          </p:cNvPr>
          <p:cNvSpPr>
            <a:spLocks noGrp="1"/>
          </p:cNvSpPr>
          <p:nvPr>
            <p:ph type="sldNum" sz="quarter" idx="12"/>
          </p:nvPr>
        </p:nvSpPr>
        <p:spPr/>
        <p:txBody>
          <a:bodyPr/>
          <a:lstStyle/>
          <a:p>
            <a:fld id="{6550BAB9-AC87-4263-ACB9-9A0BFBDCB55E}" type="slidenum">
              <a:rPr lang="en-GB" smtClean="0"/>
              <a:t>‹#›</a:t>
            </a:fld>
            <a:endParaRPr lang="en-GB"/>
          </a:p>
        </p:txBody>
      </p:sp>
    </p:spTree>
    <p:extLst>
      <p:ext uri="{BB962C8B-B14F-4D97-AF65-F5344CB8AC3E}">
        <p14:creationId xmlns:p14="http://schemas.microsoft.com/office/powerpoint/2010/main" val="2497558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080C-80B1-43B4-AB9E-77F47E1449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04182C-CD75-4331-912B-0B737EB3BE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6FEBCA-CA53-4931-BE04-EE379B94BA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49DD3D0-847A-47D9-BC74-AE246E8C7C56}"/>
              </a:ext>
            </a:extLst>
          </p:cNvPr>
          <p:cNvSpPr>
            <a:spLocks noGrp="1"/>
          </p:cNvSpPr>
          <p:nvPr>
            <p:ph type="dt" sz="half" idx="10"/>
          </p:nvPr>
        </p:nvSpPr>
        <p:spPr/>
        <p:txBody>
          <a:bodyPr/>
          <a:lstStyle/>
          <a:p>
            <a:fld id="{326B034B-B2A3-4B71-A7C3-B8B1B5DCD24E}" type="datetimeFigureOut">
              <a:rPr lang="en-GB" smtClean="0"/>
              <a:t>13/11/2025</a:t>
            </a:fld>
            <a:endParaRPr lang="en-GB"/>
          </a:p>
        </p:txBody>
      </p:sp>
      <p:sp>
        <p:nvSpPr>
          <p:cNvPr id="6" name="Footer Placeholder 5">
            <a:extLst>
              <a:ext uri="{FF2B5EF4-FFF2-40B4-BE49-F238E27FC236}">
                <a16:creationId xmlns:a16="http://schemas.microsoft.com/office/drawing/2014/main" id="{1AEFF547-3860-4DFC-A09E-13F584DD2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A859286-140A-4363-9EAD-A8B23AA79DF5}"/>
              </a:ext>
            </a:extLst>
          </p:cNvPr>
          <p:cNvSpPr>
            <a:spLocks noGrp="1"/>
          </p:cNvSpPr>
          <p:nvPr>
            <p:ph type="sldNum" sz="quarter" idx="12"/>
          </p:nvPr>
        </p:nvSpPr>
        <p:spPr/>
        <p:txBody>
          <a:bodyPr/>
          <a:lstStyle/>
          <a:p>
            <a:fld id="{6550BAB9-AC87-4263-ACB9-9A0BFBDCB55E}" type="slidenum">
              <a:rPr lang="en-GB" smtClean="0"/>
              <a:t>‹#›</a:t>
            </a:fld>
            <a:endParaRPr lang="en-GB"/>
          </a:p>
        </p:txBody>
      </p:sp>
    </p:spTree>
    <p:extLst>
      <p:ext uri="{BB962C8B-B14F-4D97-AF65-F5344CB8AC3E}">
        <p14:creationId xmlns:p14="http://schemas.microsoft.com/office/powerpoint/2010/main" val="50262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434CF-58A8-442B-A28B-691D801389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A05DB0-92C6-40BE-AFB8-CD10C40B8C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4D9DF8-1956-495E-90A4-7B32657DEA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616502-120A-49F0-B187-C4CF92F600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D5A0AA-5FF0-44EF-9B73-625C465EEAD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4EE8C6-3807-4607-9CA5-0E6A73F9FF5B}"/>
              </a:ext>
            </a:extLst>
          </p:cNvPr>
          <p:cNvSpPr>
            <a:spLocks noGrp="1"/>
          </p:cNvSpPr>
          <p:nvPr>
            <p:ph type="dt" sz="half" idx="10"/>
          </p:nvPr>
        </p:nvSpPr>
        <p:spPr/>
        <p:txBody>
          <a:bodyPr/>
          <a:lstStyle/>
          <a:p>
            <a:fld id="{326B034B-B2A3-4B71-A7C3-B8B1B5DCD24E}" type="datetimeFigureOut">
              <a:rPr lang="en-GB" smtClean="0"/>
              <a:t>13/11/2025</a:t>
            </a:fld>
            <a:endParaRPr lang="en-GB"/>
          </a:p>
        </p:txBody>
      </p:sp>
      <p:sp>
        <p:nvSpPr>
          <p:cNvPr id="8" name="Footer Placeholder 7">
            <a:extLst>
              <a:ext uri="{FF2B5EF4-FFF2-40B4-BE49-F238E27FC236}">
                <a16:creationId xmlns:a16="http://schemas.microsoft.com/office/drawing/2014/main" id="{F0ADB927-D669-41D7-892B-6478B25F85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69E7CEE-955A-406E-8AFB-B9E992362DD2}"/>
              </a:ext>
            </a:extLst>
          </p:cNvPr>
          <p:cNvSpPr>
            <a:spLocks noGrp="1"/>
          </p:cNvSpPr>
          <p:nvPr>
            <p:ph type="sldNum" sz="quarter" idx="12"/>
          </p:nvPr>
        </p:nvSpPr>
        <p:spPr/>
        <p:txBody>
          <a:bodyPr/>
          <a:lstStyle/>
          <a:p>
            <a:fld id="{6550BAB9-AC87-4263-ACB9-9A0BFBDCB55E}" type="slidenum">
              <a:rPr lang="en-GB" smtClean="0"/>
              <a:t>‹#›</a:t>
            </a:fld>
            <a:endParaRPr lang="en-GB"/>
          </a:p>
        </p:txBody>
      </p:sp>
    </p:spTree>
    <p:extLst>
      <p:ext uri="{BB962C8B-B14F-4D97-AF65-F5344CB8AC3E}">
        <p14:creationId xmlns:p14="http://schemas.microsoft.com/office/powerpoint/2010/main" val="32902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1D00B-A398-497B-BD31-744A9D07B6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2D8787-4EDC-4FE2-9B41-2C407957EF4E}"/>
              </a:ext>
            </a:extLst>
          </p:cNvPr>
          <p:cNvSpPr>
            <a:spLocks noGrp="1"/>
          </p:cNvSpPr>
          <p:nvPr>
            <p:ph type="dt" sz="half" idx="10"/>
          </p:nvPr>
        </p:nvSpPr>
        <p:spPr/>
        <p:txBody>
          <a:bodyPr/>
          <a:lstStyle/>
          <a:p>
            <a:fld id="{326B034B-B2A3-4B71-A7C3-B8B1B5DCD24E}" type="datetimeFigureOut">
              <a:rPr lang="en-GB" smtClean="0"/>
              <a:t>13/11/2025</a:t>
            </a:fld>
            <a:endParaRPr lang="en-GB"/>
          </a:p>
        </p:txBody>
      </p:sp>
      <p:sp>
        <p:nvSpPr>
          <p:cNvPr id="4" name="Footer Placeholder 3">
            <a:extLst>
              <a:ext uri="{FF2B5EF4-FFF2-40B4-BE49-F238E27FC236}">
                <a16:creationId xmlns:a16="http://schemas.microsoft.com/office/drawing/2014/main" id="{6AD28F7E-6685-40CC-8012-62961CEC7D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EEE501-9E2D-4CDA-BBEB-E3A3082F2FE8}"/>
              </a:ext>
            </a:extLst>
          </p:cNvPr>
          <p:cNvSpPr>
            <a:spLocks noGrp="1"/>
          </p:cNvSpPr>
          <p:nvPr>
            <p:ph type="sldNum" sz="quarter" idx="12"/>
          </p:nvPr>
        </p:nvSpPr>
        <p:spPr/>
        <p:txBody>
          <a:bodyPr/>
          <a:lstStyle/>
          <a:p>
            <a:fld id="{6550BAB9-AC87-4263-ACB9-9A0BFBDCB55E}" type="slidenum">
              <a:rPr lang="en-GB" smtClean="0"/>
              <a:t>‹#›</a:t>
            </a:fld>
            <a:endParaRPr lang="en-GB"/>
          </a:p>
        </p:txBody>
      </p:sp>
    </p:spTree>
    <p:extLst>
      <p:ext uri="{BB962C8B-B14F-4D97-AF65-F5344CB8AC3E}">
        <p14:creationId xmlns:p14="http://schemas.microsoft.com/office/powerpoint/2010/main" val="37293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94358D-6C47-4432-A5D5-21C456192CE4}"/>
              </a:ext>
            </a:extLst>
          </p:cNvPr>
          <p:cNvSpPr>
            <a:spLocks noGrp="1"/>
          </p:cNvSpPr>
          <p:nvPr>
            <p:ph type="dt" sz="half" idx="10"/>
          </p:nvPr>
        </p:nvSpPr>
        <p:spPr/>
        <p:txBody>
          <a:bodyPr/>
          <a:lstStyle/>
          <a:p>
            <a:fld id="{326B034B-B2A3-4B71-A7C3-B8B1B5DCD24E}" type="datetimeFigureOut">
              <a:rPr lang="en-GB" smtClean="0"/>
              <a:t>13/11/2025</a:t>
            </a:fld>
            <a:endParaRPr lang="en-GB"/>
          </a:p>
        </p:txBody>
      </p:sp>
      <p:sp>
        <p:nvSpPr>
          <p:cNvPr id="3" name="Footer Placeholder 2">
            <a:extLst>
              <a:ext uri="{FF2B5EF4-FFF2-40B4-BE49-F238E27FC236}">
                <a16:creationId xmlns:a16="http://schemas.microsoft.com/office/drawing/2014/main" id="{84825A3E-CB9E-48FD-88DD-5EC95C0420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EF64E8-A343-49AA-A5EA-F9F7D66A15B1}"/>
              </a:ext>
            </a:extLst>
          </p:cNvPr>
          <p:cNvSpPr>
            <a:spLocks noGrp="1"/>
          </p:cNvSpPr>
          <p:nvPr>
            <p:ph type="sldNum" sz="quarter" idx="12"/>
          </p:nvPr>
        </p:nvSpPr>
        <p:spPr/>
        <p:txBody>
          <a:bodyPr/>
          <a:lstStyle/>
          <a:p>
            <a:fld id="{6550BAB9-AC87-4263-ACB9-9A0BFBDCB55E}" type="slidenum">
              <a:rPr lang="en-GB" smtClean="0"/>
              <a:t>‹#›</a:t>
            </a:fld>
            <a:endParaRPr lang="en-GB"/>
          </a:p>
        </p:txBody>
      </p:sp>
    </p:spTree>
    <p:extLst>
      <p:ext uri="{BB962C8B-B14F-4D97-AF65-F5344CB8AC3E}">
        <p14:creationId xmlns:p14="http://schemas.microsoft.com/office/powerpoint/2010/main" val="124672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9DF4B-F477-4D69-AA5D-457E73AD8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639039-0EEA-4771-BC99-3793650C6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65C01A-91C3-42C4-96E1-B5CD8F365B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057138-C7BE-4A4E-AB7A-200DE1BBED47}"/>
              </a:ext>
            </a:extLst>
          </p:cNvPr>
          <p:cNvSpPr>
            <a:spLocks noGrp="1"/>
          </p:cNvSpPr>
          <p:nvPr>
            <p:ph type="dt" sz="half" idx="10"/>
          </p:nvPr>
        </p:nvSpPr>
        <p:spPr/>
        <p:txBody>
          <a:bodyPr/>
          <a:lstStyle/>
          <a:p>
            <a:fld id="{326B034B-B2A3-4B71-A7C3-B8B1B5DCD24E}" type="datetimeFigureOut">
              <a:rPr lang="en-GB" smtClean="0"/>
              <a:t>13/11/2025</a:t>
            </a:fld>
            <a:endParaRPr lang="en-GB"/>
          </a:p>
        </p:txBody>
      </p:sp>
      <p:sp>
        <p:nvSpPr>
          <p:cNvPr id="6" name="Footer Placeholder 5">
            <a:extLst>
              <a:ext uri="{FF2B5EF4-FFF2-40B4-BE49-F238E27FC236}">
                <a16:creationId xmlns:a16="http://schemas.microsoft.com/office/drawing/2014/main" id="{079A335B-D112-49E1-B2F7-6F7A97CAA5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F221AF-80F8-4A03-9475-EC405CABEFE8}"/>
              </a:ext>
            </a:extLst>
          </p:cNvPr>
          <p:cNvSpPr>
            <a:spLocks noGrp="1"/>
          </p:cNvSpPr>
          <p:nvPr>
            <p:ph type="sldNum" sz="quarter" idx="12"/>
          </p:nvPr>
        </p:nvSpPr>
        <p:spPr/>
        <p:txBody>
          <a:bodyPr/>
          <a:lstStyle/>
          <a:p>
            <a:fld id="{6550BAB9-AC87-4263-ACB9-9A0BFBDCB55E}" type="slidenum">
              <a:rPr lang="en-GB" smtClean="0"/>
              <a:t>‹#›</a:t>
            </a:fld>
            <a:endParaRPr lang="en-GB"/>
          </a:p>
        </p:txBody>
      </p:sp>
    </p:spTree>
    <p:extLst>
      <p:ext uri="{BB962C8B-B14F-4D97-AF65-F5344CB8AC3E}">
        <p14:creationId xmlns:p14="http://schemas.microsoft.com/office/powerpoint/2010/main" val="790618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1278-E434-4991-88BC-0E369825EE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0C1BB42-0944-42C6-9250-F03450E942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8C43C9-C8EF-4C19-8A21-C052D57E0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A7F02B-88F1-4699-9C1F-5783D6881139}"/>
              </a:ext>
            </a:extLst>
          </p:cNvPr>
          <p:cNvSpPr>
            <a:spLocks noGrp="1"/>
          </p:cNvSpPr>
          <p:nvPr>
            <p:ph type="dt" sz="half" idx="10"/>
          </p:nvPr>
        </p:nvSpPr>
        <p:spPr/>
        <p:txBody>
          <a:bodyPr/>
          <a:lstStyle/>
          <a:p>
            <a:fld id="{326B034B-B2A3-4B71-A7C3-B8B1B5DCD24E}" type="datetimeFigureOut">
              <a:rPr lang="en-GB" smtClean="0"/>
              <a:t>13/11/2025</a:t>
            </a:fld>
            <a:endParaRPr lang="en-GB"/>
          </a:p>
        </p:txBody>
      </p:sp>
      <p:sp>
        <p:nvSpPr>
          <p:cNvPr id="6" name="Footer Placeholder 5">
            <a:extLst>
              <a:ext uri="{FF2B5EF4-FFF2-40B4-BE49-F238E27FC236}">
                <a16:creationId xmlns:a16="http://schemas.microsoft.com/office/drawing/2014/main" id="{FA6585CE-93F0-481D-ADCA-AA5091A299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17637E-8E53-4E49-A63D-E562CA9F832D}"/>
              </a:ext>
            </a:extLst>
          </p:cNvPr>
          <p:cNvSpPr>
            <a:spLocks noGrp="1"/>
          </p:cNvSpPr>
          <p:nvPr>
            <p:ph type="sldNum" sz="quarter" idx="12"/>
          </p:nvPr>
        </p:nvSpPr>
        <p:spPr/>
        <p:txBody>
          <a:bodyPr/>
          <a:lstStyle/>
          <a:p>
            <a:fld id="{6550BAB9-AC87-4263-ACB9-9A0BFBDCB55E}" type="slidenum">
              <a:rPr lang="en-GB" smtClean="0"/>
              <a:t>‹#›</a:t>
            </a:fld>
            <a:endParaRPr lang="en-GB"/>
          </a:p>
        </p:txBody>
      </p:sp>
    </p:spTree>
    <p:extLst>
      <p:ext uri="{BB962C8B-B14F-4D97-AF65-F5344CB8AC3E}">
        <p14:creationId xmlns:p14="http://schemas.microsoft.com/office/powerpoint/2010/main" val="397793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5A7F18-2150-46BB-828B-30054740FF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88D63B-DD80-4BC2-92EE-49668494E5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ACA615-062F-402B-A0F7-6E8B1E4EC2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B034B-B2A3-4B71-A7C3-B8B1B5DCD24E}" type="datetimeFigureOut">
              <a:rPr lang="en-GB" smtClean="0"/>
              <a:t>13/11/2025</a:t>
            </a:fld>
            <a:endParaRPr lang="en-GB"/>
          </a:p>
        </p:txBody>
      </p:sp>
      <p:sp>
        <p:nvSpPr>
          <p:cNvPr id="5" name="Footer Placeholder 4">
            <a:extLst>
              <a:ext uri="{FF2B5EF4-FFF2-40B4-BE49-F238E27FC236}">
                <a16:creationId xmlns:a16="http://schemas.microsoft.com/office/drawing/2014/main" id="{80CD9B3D-C583-4494-B2AB-B2864887C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65FA8E-A904-45B3-8209-B49853297B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0BAB9-AC87-4263-ACB9-9A0BFBDCB55E}" type="slidenum">
              <a:rPr lang="en-GB" smtClean="0"/>
              <a:t>‹#›</a:t>
            </a:fld>
            <a:endParaRPr lang="en-GB"/>
          </a:p>
        </p:txBody>
      </p:sp>
    </p:spTree>
    <p:extLst>
      <p:ext uri="{BB962C8B-B14F-4D97-AF65-F5344CB8AC3E}">
        <p14:creationId xmlns:p14="http://schemas.microsoft.com/office/powerpoint/2010/main" val="257981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1FE803-D430-89E7-4CFF-A431DEC414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28577B-76A0-6544-7B69-CE757E974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F97305-FDDE-CCB7-CEEC-01C63C883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4556C-291C-42E4-8539-DE2D58F72352}" type="datetimeFigureOut">
              <a:rPr lang="en-GB" smtClean="0"/>
              <a:t>13/11/2025</a:t>
            </a:fld>
            <a:endParaRPr lang="en-GB"/>
          </a:p>
        </p:txBody>
      </p:sp>
      <p:sp>
        <p:nvSpPr>
          <p:cNvPr id="5" name="Footer Placeholder 4">
            <a:extLst>
              <a:ext uri="{FF2B5EF4-FFF2-40B4-BE49-F238E27FC236}">
                <a16:creationId xmlns:a16="http://schemas.microsoft.com/office/drawing/2014/main" id="{5B727687-0285-8021-8F47-DD06F997C3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CA13CB-A34A-5714-51C9-BC2F1A06A6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2D2DA-55AF-45DD-9C73-B159344C9BB2}" type="slidenum">
              <a:rPr lang="en-GB" smtClean="0"/>
              <a:t>‹#›</a:t>
            </a:fld>
            <a:endParaRPr lang="en-GB"/>
          </a:p>
        </p:txBody>
      </p:sp>
    </p:spTree>
    <p:extLst>
      <p:ext uri="{BB962C8B-B14F-4D97-AF65-F5344CB8AC3E}">
        <p14:creationId xmlns:p14="http://schemas.microsoft.com/office/powerpoint/2010/main" val="2879844035"/>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8.xml"/><Relationship Id="rId5" Type="http://schemas.openxmlformats.org/officeDocument/2006/relationships/image" Target="../media/image34.sv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34.sv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3C99FA-2545-3C41-A15E-E1E5BB212494}"/>
              </a:ext>
            </a:extLst>
          </p:cNvPr>
          <p:cNvSpPr>
            <a:spLocks noGrp="1"/>
          </p:cNvSpPr>
          <p:nvPr>
            <p:ph type="ctrTitle"/>
          </p:nvPr>
        </p:nvSpPr>
        <p:spPr>
          <a:xfrm>
            <a:off x="538538" y="123652"/>
            <a:ext cx="11114917" cy="2385978"/>
          </a:xfrm>
        </p:spPr>
        <p:txBody>
          <a:bodyPr>
            <a:noAutofit/>
          </a:bodyPr>
          <a:lstStyle/>
          <a:p>
            <a:r>
              <a:rPr lang="en-GB" sz="3200" b="1" dirty="0">
                <a:solidFill>
                  <a:srgbClr val="4A442A"/>
                </a:solidFill>
                <a:effectLst/>
                <a:latin typeface="Calibri" panose="020F0502020204030204" pitchFamily="34" charset="0"/>
                <a:ea typeface="Calibri" panose="020F0502020204030204" pitchFamily="34" charset="0"/>
              </a:rPr>
              <a:t>Oxfordshire Virtual School presents:</a:t>
            </a:r>
            <a:br>
              <a:rPr lang="en-GB" sz="2800" dirty="0">
                <a:effectLst/>
                <a:latin typeface="Arial" panose="020B0604020202020204" pitchFamily="34" charset="0"/>
                <a:ea typeface="Calibri" panose="020F0502020204030204" pitchFamily="34" charset="0"/>
              </a:rPr>
            </a:br>
            <a:r>
              <a:rPr lang="en-GB" sz="1600" b="1" dirty="0">
                <a:solidFill>
                  <a:srgbClr val="4A442A"/>
                </a:solidFill>
                <a:effectLst/>
                <a:latin typeface="Calibri" panose="020F0502020204030204" pitchFamily="34" charset="0"/>
                <a:ea typeface="Calibri" panose="020F0502020204030204" pitchFamily="34" charset="0"/>
              </a:rPr>
              <a:t> </a:t>
            </a:r>
            <a:br>
              <a:rPr lang="en-GB" sz="1400" dirty="0">
                <a:effectLst/>
                <a:latin typeface="Arial" panose="020B0604020202020204" pitchFamily="34" charset="0"/>
                <a:ea typeface="Calibri" panose="020F0502020204030204" pitchFamily="34" charset="0"/>
              </a:rPr>
            </a:br>
            <a:r>
              <a:rPr lang="en-GB" sz="4000" b="1" dirty="0">
                <a:solidFill>
                  <a:srgbClr val="000000"/>
                </a:solidFill>
                <a:effectLst/>
                <a:latin typeface="Calibri" panose="020F0502020204030204" pitchFamily="34" charset="0"/>
                <a:ea typeface="Calibri" panose="020F0502020204030204" pitchFamily="34" charset="0"/>
              </a:rPr>
              <a:t>2025 Annual Conference</a:t>
            </a:r>
            <a:br>
              <a:rPr lang="en-GB" sz="4000" b="1" dirty="0">
                <a:solidFill>
                  <a:srgbClr val="000000"/>
                </a:solidFill>
                <a:effectLst/>
                <a:latin typeface="Calibri" panose="020F0502020204030204" pitchFamily="34" charset="0"/>
                <a:ea typeface="Calibri" panose="020F0502020204030204" pitchFamily="34" charset="0"/>
              </a:rPr>
            </a:br>
            <a:br>
              <a:rPr lang="en-GB" sz="1400" dirty="0">
                <a:effectLst/>
                <a:latin typeface="Arial" panose="020B0604020202020204" pitchFamily="34" charset="0"/>
                <a:ea typeface="Calibri" panose="020F0502020204030204" pitchFamily="34" charset="0"/>
              </a:rPr>
            </a:br>
            <a:r>
              <a:rPr lang="en-GB" sz="2400" b="1" dirty="0">
                <a:solidFill>
                  <a:srgbClr val="548DD4"/>
                </a:solidFill>
                <a:latin typeface="Calibri" panose="020F0502020204030204" pitchFamily="34" charset="0"/>
                <a:ea typeface="Calibri" panose="020F0502020204030204" pitchFamily="34" charset="0"/>
              </a:rPr>
              <a:t>Transforming Lives Through Human Connection: Empowering Care-Experienced Children to Achieve Their Dreams</a:t>
            </a:r>
            <a:endParaRPr lang="en-GB" sz="2800" dirty="0">
              <a:effectLst/>
              <a:latin typeface="Arial" panose="020B0604020202020204" pitchFamily="34" charset="0"/>
              <a:ea typeface="Calibri" panose="020F0502020204030204" pitchFamily="34" charset="0"/>
            </a:endParaRPr>
          </a:p>
        </p:txBody>
      </p:sp>
      <p:pic>
        <p:nvPicPr>
          <p:cNvPr id="7" name="Picture 6" descr="A logo with stars and a circle&#10;&#10;Description automatically generated with low confidence">
            <a:extLst>
              <a:ext uri="{FF2B5EF4-FFF2-40B4-BE49-F238E27FC236}">
                <a16:creationId xmlns:a16="http://schemas.microsoft.com/office/drawing/2014/main" id="{8FE4B212-6DEA-E61C-9C1B-7C28517821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8538" y="153931"/>
            <a:ext cx="821911" cy="1224495"/>
          </a:xfrm>
          <a:prstGeom prst="rect">
            <a:avLst/>
          </a:prstGeom>
        </p:spPr>
      </p:pic>
      <p:pic>
        <p:nvPicPr>
          <p:cNvPr id="15" name="Picture 14">
            <a:extLst>
              <a:ext uri="{FF2B5EF4-FFF2-40B4-BE49-F238E27FC236}">
                <a16:creationId xmlns:a16="http://schemas.microsoft.com/office/drawing/2014/main" id="{AEEB607B-61AA-4A64-AF6E-628320CEEC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9937" y="6060200"/>
            <a:ext cx="1737939" cy="444725"/>
          </a:xfrm>
          <a:prstGeom prst="rect">
            <a:avLst/>
          </a:prstGeom>
        </p:spPr>
      </p:pic>
      <p:pic>
        <p:nvPicPr>
          <p:cNvPr id="10" name="Picture 9" descr="A black and white logo&#10;&#10;Description automatically generated">
            <a:extLst>
              <a:ext uri="{FF2B5EF4-FFF2-40B4-BE49-F238E27FC236}">
                <a16:creationId xmlns:a16="http://schemas.microsoft.com/office/drawing/2014/main" id="{34692041-7687-3DA9-29E4-D86E31D134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124" y="5816855"/>
            <a:ext cx="1556951" cy="766798"/>
          </a:xfrm>
          <a:prstGeom prst="rect">
            <a:avLst/>
          </a:prstGeom>
        </p:spPr>
      </p:pic>
      <p:pic>
        <p:nvPicPr>
          <p:cNvPr id="11" name="Picture 10">
            <a:extLst>
              <a:ext uri="{FF2B5EF4-FFF2-40B4-BE49-F238E27FC236}">
                <a16:creationId xmlns:a16="http://schemas.microsoft.com/office/drawing/2014/main" id="{379462FB-4F73-F017-4BE9-497E19BB7DF6}"/>
              </a:ext>
            </a:extLst>
          </p:cNvPr>
          <p:cNvPicPr>
            <a:picLocks noChangeAspect="1"/>
          </p:cNvPicPr>
          <p:nvPr/>
        </p:nvPicPr>
        <p:blipFill>
          <a:blip r:embed="rId5"/>
          <a:stretch>
            <a:fillRect/>
          </a:stretch>
        </p:blipFill>
        <p:spPr>
          <a:xfrm>
            <a:off x="3344974" y="2817943"/>
            <a:ext cx="5502052" cy="3464620"/>
          </a:xfrm>
          <a:prstGeom prst="rect">
            <a:avLst/>
          </a:prstGeom>
        </p:spPr>
      </p:pic>
      <p:pic>
        <p:nvPicPr>
          <p:cNvPr id="13" name="Picture 12">
            <a:extLst>
              <a:ext uri="{FF2B5EF4-FFF2-40B4-BE49-F238E27FC236}">
                <a16:creationId xmlns:a16="http://schemas.microsoft.com/office/drawing/2014/main" id="{C45272A0-46A0-921D-E201-D72F5A3BA7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06572" y="396576"/>
            <a:ext cx="1386960" cy="739204"/>
          </a:xfrm>
          <a:prstGeom prst="rect">
            <a:avLst/>
          </a:prstGeom>
        </p:spPr>
      </p:pic>
    </p:spTree>
    <p:extLst>
      <p:ext uri="{BB962C8B-B14F-4D97-AF65-F5344CB8AC3E}">
        <p14:creationId xmlns:p14="http://schemas.microsoft.com/office/powerpoint/2010/main" val="252495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68B5-AD70-62D6-EDF2-529E2BEE04B2}"/>
              </a:ext>
            </a:extLst>
          </p:cNvPr>
          <p:cNvSpPr>
            <a:spLocks noGrp="1"/>
          </p:cNvSpPr>
          <p:nvPr>
            <p:ph type="title"/>
          </p:nvPr>
        </p:nvSpPr>
        <p:spPr>
          <a:gradFill>
            <a:gsLst>
              <a:gs pos="2600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a:t>Conversation Café</a:t>
            </a:r>
          </a:p>
        </p:txBody>
      </p:sp>
      <p:sp>
        <p:nvSpPr>
          <p:cNvPr id="4" name="Speech Bubble: Oval 3">
            <a:extLst>
              <a:ext uri="{FF2B5EF4-FFF2-40B4-BE49-F238E27FC236}">
                <a16:creationId xmlns:a16="http://schemas.microsoft.com/office/drawing/2014/main" id="{F1F24A38-9E5F-2D07-7941-7A5961D25425}"/>
              </a:ext>
            </a:extLst>
          </p:cNvPr>
          <p:cNvSpPr/>
          <p:nvPr/>
        </p:nvSpPr>
        <p:spPr>
          <a:xfrm>
            <a:off x="256567" y="1944189"/>
            <a:ext cx="4650262" cy="2284035"/>
          </a:xfrm>
          <a:prstGeom prst="wedgeEllipseCallout">
            <a:avLst/>
          </a:prstGeom>
          <a:gradFill>
            <a:gsLst>
              <a:gs pos="2600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After hearing Ashley’s story what are you thinking? How are you feeling?</a:t>
            </a:r>
          </a:p>
        </p:txBody>
      </p:sp>
      <p:sp>
        <p:nvSpPr>
          <p:cNvPr id="6" name="Speech Bubble: Oval 5">
            <a:extLst>
              <a:ext uri="{FF2B5EF4-FFF2-40B4-BE49-F238E27FC236}">
                <a16:creationId xmlns:a16="http://schemas.microsoft.com/office/drawing/2014/main" id="{E9CBF42D-0C2D-DE34-CFC6-A31345144726}"/>
              </a:ext>
            </a:extLst>
          </p:cNvPr>
          <p:cNvSpPr/>
          <p:nvPr/>
        </p:nvSpPr>
        <p:spPr>
          <a:xfrm>
            <a:off x="6281434" y="1944189"/>
            <a:ext cx="5381624" cy="2655511"/>
          </a:xfrm>
          <a:prstGeom prst="wedgeEllipseCallout">
            <a:avLst/>
          </a:prstGeom>
          <a:gradFill>
            <a:gsLst>
              <a:gs pos="2600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Ashley’s story challenges assumptions about behaviour and success. How should caregivers respond when a young person doesn’t fit expectations? What makes certain moments in relationships truly transformative for care-experienced children?</a:t>
            </a:r>
          </a:p>
        </p:txBody>
      </p:sp>
      <p:sp>
        <p:nvSpPr>
          <p:cNvPr id="8" name="Speech Bubble: Oval 7">
            <a:extLst>
              <a:ext uri="{FF2B5EF4-FFF2-40B4-BE49-F238E27FC236}">
                <a16:creationId xmlns:a16="http://schemas.microsoft.com/office/drawing/2014/main" id="{3F5F1C04-DE26-87D5-187B-FD50ED1B7125}"/>
              </a:ext>
            </a:extLst>
          </p:cNvPr>
          <p:cNvSpPr/>
          <p:nvPr/>
        </p:nvSpPr>
        <p:spPr>
          <a:xfrm>
            <a:off x="2886279" y="4208839"/>
            <a:ext cx="4650262" cy="2284036"/>
          </a:xfrm>
          <a:prstGeom prst="wedgeEllipseCallout">
            <a:avLst/>
          </a:prstGeom>
          <a:gradFill>
            <a:gsLst>
              <a:gs pos="2600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Ashley’s story was shaped by both adversity and connection. In your own role, what helps you to stay grounded in hope and relationship, even when systems or situations feel tough?</a:t>
            </a:r>
          </a:p>
        </p:txBody>
      </p:sp>
    </p:spTree>
    <p:extLst>
      <p:ext uri="{BB962C8B-B14F-4D97-AF65-F5344CB8AC3E}">
        <p14:creationId xmlns:p14="http://schemas.microsoft.com/office/powerpoint/2010/main" val="1885896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64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950DF49-2A63-74CE-7F5E-D7ED5030308B}"/>
              </a:ext>
            </a:extLst>
          </p:cNvPr>
          <p:cNvSpPr txBox="1"/>
          <p:nvPr/>
        </p:nvSpPr>
        <p:spPr>
          <a:xfrm>
            <a:off x="3209925" y="239613"/>
            <a:ext cx="5905500" cy="830997"/>
          </a:xfrm>
          <a:prstGeom prst="rect">
            <a:avLst/>
          </a:prstGeom>
          <a:noFill/>
        </p:spPr>
        <p:txBody>
          <a:bodyPr wrap="square" rtlCol="0">
            <a:spAutoFit/>
          </a:bodyPr>
          <a:lstStyle/>
          <a:p>
            <a:pPr algn="ctr"/>
            <a:r>
              <a:rPr lang="en-GB" sz="3200" dirty="0">
                <a:solidFill>
                  <a:schemeClr val="bg1"/>
                </a:solidFill>
              </a:rPr>
              <a:t> </a:t>
            </a:r>
            <a:r>
              <a:rPr lang="en-GB" sz="48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Brookes and Beyond</a:t>
            </a:r>
          </a:p>
        </p:txBody>
      </p:sp>
    </p:spTree>
    <p:extLst>
      <p:ext uri="{BB962C8B-B14F-4D97-AF65-F5344CB8AC3E}">
        <p14:creationId xmlns:p14="http://schemas.microsoft.com/office/powerpoint/2010/main" val="1383555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5000" b="-5000"/>
          </a:stretch>
        </a:blipFill>
        <a:effectLst/>
      </p:bgPr>
    </p:bg>
    <p:spTree>
      <p:nvGrpSpPr>
        <p:cNvPr id="1" name="">
          <a:extLst>
            <a:ext uri="{FF2B5EF4-FFF2-40B4-BE49-F238E27FC236}">
              <a16:creationId xmlns:a16="http://schemas.microsoft.com/office/drawing/2014/main" id="{74D027DD-D8D1-6E18-64BB-3DF5ECDD804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49BC5E5-6551-C36D-2429-897A1A087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D2AB443B-E799-0B92-1456-1BB2A3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03FF194B-1257-2901-EB4B-9B259A7A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B47248-1BAD-0D92-0C54-6C62746963E0}"/>
              </a:ext>
            </a:extLst>
          </p:cNvPr>
          <p:cNvSpPr>
            <a:spLocks noGrp="1"/>
          </p:cNvSpPr>
          <p:nvPr>
            <p:ph type="title"/>
          </p:nvPr>
        </p:nvSpPr>
        <p:spPr>
          <a:xfrm>
            <a:off x="3718560" y="3521007"/>
            <a:ext cx="4754880" cy="2017495"/>
          </a:xfrm>
          <a:solidFill>
            <a:schemeClr val="accent1"/>
          </a:solidFill>
        </p:spPr>
        <p:txBody>
          <a:bodyPr vert="horz" lIns="91440" tIns="45720" rIns="91440" bIns="45720" rtlCol="0" anchor="ctr">
            <a:normAutofit fontScale="90000"/>
          </a:bodyPr>
          <a:lstStyle/>
          <a:p>
            <a:pPr algn="ctr"/>
            <a:r>
              <a:rPr lang="en-US" sz="7200" kern="1200" dirty="0">
                <a:solidFill>
                  <a:schemeClr val="tx1"/>
                </a:solidFill>
                <a:latin typeface="+mj-lt"/>
                <a:ea typeface="+mj-ea"/>
                <a:cs typeface="+mj-cs"/>
              </a:rPr>
              <a:t>Open Space Discussions</a:t>
            </a:r>
          </a:p>
        </p:txBody>
      </p:sp>
      <p:sp>
        <p:nvSpPr>
          <p:cNvPr id="13" name="Rectangle 12">
            <a:extLst>
              <a:ext uri="{FF2B5EF4-FFF2-40B4-BE49-F238E27FC236}">
                <a16:creationId xmlns:a16="http://schemas.microsoft.com/office/drawing/2014/main" id="{14EFEDB4-4B22-3DC4-E57E-1A3DA3B15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2130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9" name="Rectangle 18">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5769626-78E5-A8C1-FCC4-F7547E59E4A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38200" y="704765"/>
            <a:ext cx="10628376" cy="5440003"/>
          </a:xfrm>
          <a:prstGeom prst="rect">
            <a:avLst/>
          </a:prstGeom>
        </p:spPr>
      </p:pic>
    </p:spTree>
    <p:extLst>
      <p:ext uri="{BB962C8B-B14F-4D97-AF65-F5344CB8AC3E}">
        <p14:creationId xmlns:p14="http://schemas.microsoft.com/office/powerpoint/2010/main" val="4161239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1C93CB-339F-4A95-8747-3579B463F32A}"/>
              </a:ext>
            </a:extLst>
          </p:cNvPr>
          <p:cNvSpPr txBox="1"/>
          <p:nvPr/>
        </p:nvSpPr>
        <p:spPr>
          <a:xfrm>
            <a:off x="188914" y="250838"/>
            <a:ext cx="11435811" cy="1000274"/>
          </a:xfrm>
          <a:prstGeom prst="rect">
            <a:avLst/>
          </a:prstGeom>
          <a:noFill/>
        </p:spPr>
        <p:txBody>
          <a:bodyPr wrap="square">
            <a:spAutoFit/>
          </a:bodyPr>
          <a:lstStyle/>
          <a:p>
            <a:pPr marL="0" marR="0" lvl="0" indent="0" algn="ctr" defTabSz="640080" rtl="0" eaLnBrk="1" fontAlgn="auto" latinLnBrk="0" hangingPunct="1">
              <a:lnSpc>
                <a:spcPct val="100000"/>
              </a:lnSpc>
              <a:spcBef>
                <a:spcPts val="0"/>
              </a:spcBef>
              <a:spcAft>
                <a:spcPts val="600"/>
              </a:spcAft>
              <a:buClrTx/>
              <a:buSzTx/>
              <a:buFontTx/>
              <a:buNone/>
              <a:tabLst/>
              <a:defRPr/>
            </a:pPr>
            <a:r>
              <a:rPr kumimoji="0" lang="en-GB" sz="3600" b="1" i="0" u="none" strike="noStrike" kern="1200" cap="none" spc="0" normalizeH="0" baseline="0" noProof="0" dirty="0">
                <a:ln>
                  <a:noFill/>
                </a:ln>
                <a:solidFill>
                  <a:srgbClr val="5B9BD5">
                    <a:lumMod val="75000"/>
                  </a:srgbClr>
                </a:solidFill>
                <a:effectLst/>
                <a:uLnTx/>
                <a:uFillTx/>
                <a:latin typeface="FuturaPT-Heavy"/>
                <a:ea typeface="+mn-ea"/>
                <a:cs typeface="+mn-cs"/>
              </a:rPr>
              <a:t>Annual Oxfordshire Virtual School Conference:  </a:t>
            </a:r>
          </a:p>
          <a:p>
            <a:pPr marL="0" marR="0" lvl="0" indent="0" algn="ctr" defTabSz="640080" rtl="0" eaLnBrk="1" fontAlgn="auto" latinLnBrk="0" hangingPunct="1">
              <a:lnSpc>
                <a:spcPct val="100000"/>
              </a:lnSpc>
              <a:spcBef>
                <a:spcPts val="0"/>
              </a:spcBef>
              <a:spcAft>
                <a:spcPts val="600"/>
              </a:spcAft>
              <a:buClrTx/>
              <a:buSzTx/>
              <a:buFontTx/>
              <a:buNone/>
              <a:tabLst/>
              <a:defRPr/>
            </a:pPr>
            <a:r>
              <a:rPr lang="en-GB" sz="1800" b="1" dirty="0">
                <a:solidFill>
                  <a:schemeClr val="tx1"/>
                </a:solidFill>
                <a:effectLst/>
                <a:latin typeface="Calibri" panose="020F0502020204030204" pitchFamily="34" charset="0"/>
                <a:ea typeface="Calibri" panose="020F0502020204030204" pitchFamily="34" charset="0"/>
              </a:rPr>
              <a:t>Transforming Lives Through Human Connection: Empowering Care-Experienced Children to Achieve Their Dreams</a:t>
            </a:r>
            <a:endParaRPr kumimoji="0" lang="en-GB" sz="11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9" name="Content Placeholder 18">
            <a:extLst>
              <a:ext uri="{FF2B5EF4-FFF2-40B4-BE49-F238E27FC236}">
                <a16:creationId xmlns:a16="http://schemas.microsoft.com/office/drawing/2014/main" id="{85418594-025B-8D7A-8C9E-F96B7EBD8F1B}"/>
              </a:ext>
            </a:extLst>
          </p:cNvPr>
          <p:cNvSpPr txBox="1">
            <a:spLocks noGrp="1"/>
          </p:cNvSpPr>
          <p:nvPr>
            <p:ph idx="1"/>
          </p:nvPr>
        </p:nvSpPr>
        <p:spPr>
          <a:xfrm>
            <a:off x="5693916" y="1703515"/>
            <a:ext cx="6172200" cy="341632"/>
          </a:xfrm>
          <a:prstGeom prst="rect">
            <a:avLst/>
          </a:prstGeom>
          <a:noFill/>
        </p:spPr>
        <p:txBody>
          <a:bodyPr wrap="square">
            <a:spAutoFit/>
          </a:bodyPr>
          <a:lstStyle/>
          <a:p>
            <a:pPr marL="0" indent="0" defTabSz="640080">
              <a:spcAft>
                <a:spcPts val="600"/>
              </a:spcAft>
              <a:buNone/>
              <a:defRPr/>
            </a:pPr>
            <a:r>
              <a:rPr lang="en-GB" sz="1260" b="1" kern="1200" dirty="0">
                <a:solidFill>
                  <a:srgbClr val="212121"/>
                </a:solidFill>
                <a:latin typeface="Segoe UI" panose="020B0502040204020203" pitchFamily="34" charset="0"/>
                <a:ea typeface="+mn-ea"/>
                <a:cs typeface="+mn-cs"/>
              </a:rPr>
              <a:t> </a:t>
            </a:r>
            <a:r>
              <a:rPr lang="en-GB" sz="1800" b="1" kern="1200" dirty="0">
                <a:solidFill>
                  <a:srgbClr val="212121"/>
                </a:solidFill>
                <a:latin typeface="Segoe UI" panose="020B0502040204020203" pitchFamily="34" charset="0"/>
                <a:ea typeface="+mn-ea"/>
                <a:cs typeface="+mn-cs"/>
              </a:rPr>
              <a:t>For me, the most useful part of the day was…</a:t>
            </a:r>
            <a:endParaRPr kumimoji="0" lang="en-GB" sz="1800" b="1" i="0" u="none" strike="noStrike" kern="1200" cap="none" spc="0" normalizeH="0" baseline="0" noProof="0" dirty="0">
              <a:ln>
                <a:noFill/>
              </a:ln>
              <a:solidFill>
                <a:srgbClr val="212121"/>
              </a:solidFill>
              <a:effectLst/>
              <a:uLnTx/>
              <a:uFillTx/>
              <a:latin typeface="Segoe UI" panose="020B0502040204020203" pitchFamily="34" charset="0"/>
              <a:ea typeface="+mn-ea"/>
              <a:cs typeface="+mn-cs"/>
            </a:endParaRPr>
          </a:p>
        </p:txBody>
      </p:sp>
      <p:pic>
        <p:nvPicPr>
          <p:cNvPr id="22" name="Picture 21">
            <a:extLst>
              <a:ext uri="{FF2B5EF4-FFF2-40B4-BE49-F238E27FC236}">
                <a16:creationId xmlns:a16="http://schemas.microsoft.com/office/drawing/2014/main" id="{14896192-AB4C-EA03-E576-FBBF925218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5385" y="1599998"/>
            <a:ext cx="652329" cy="646232"/>
          </a:xfrm>
          <a:prstGeom prst="rect">
            <a:avLst/>
          </a:prstGeom>
        </p:spPr>
      </p:pic>
      <p:sp>
        <p:nvSpPr>
          <p:cNvPr id="23" name="Speech Bubble: Rectangle with Corners Rounded 22">
            <a:extLst>
              <a:ext uri="{FF2B5EF4-FFF2-40B4-BE49-F238E27FC236}">
                <a16:creationId xmlns:a16="http://schemas.microsoft.com/office/drawing/2014/main" id="{9E68D589-6685-DD17-A630-F11D880BD51B}"/>
              </a:ext>
            </a:extLst>
          </p:cNvPr>
          <p:cNvSpPr/>
          <p:nvPr/>
        </p:nvSpPr>
        <p:spPr>
          <a:xfrm>
            <a:off x="5822425" y="3299394"/>
            <a:ext cx="2794265" cy="1084799"/>
          </a:xfrm>
          <a:prstGeom prst="wedgeRoundRectCallout">
            <a:avLst>
              <a:gd name="adj1" fmla="val 3500"/>
              <a:gd name="adj2" fmla="val 61467"/>
              <a:gd name="adj3" fmla="val 16667"/>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40080">
              <a:spcAft>
                <a:spcPts val="600"/>
              </a:spcAft>
              <a:buClrTx/>
              <a:defRPr/>
            </a:pPr>
            <a:r>
              <a:rPr lang="en-GB" sz="1600" dirty="0">
                <a:solidFill>
                  <a:schemeClr val="tx1"/>
                </a:solidFill>
              </a:rPr>
              <a:t>The conversation cafe prompted interesting thoughts and reflections following AJB’s session</a:t>
            </a:r>
            <a:endParaRPr kumimoji="0" lang="en-GB" sz="1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6" name="Speech Bubble: Rectangle with Corners Rounded 25">
            <a:extLst>
              <a:ext uri="{FF2B5EF4-FFF2-40B4-BE49-F238E27FC236}">
                <a16:creationId xmlns:a16="http://schemas.microsoft.com/office/drawing/2014/main" id="{3F478B9B-4154-6CB6-1A30-D55E11246EFC}"/>
              </a:ext>
            </a:extLst>
          </p:cNvPr>
          <p:cNvSpPr/>
          <p:nvPr/>
        </p:nvSpPr>
        <p:spPr>
          <a:xfrm>
            <a:off x="8844480" y="2175100"/>
            <a:ext cx="2509499" cy="789641"/>
          </a:xfrm>
          <a:prstGeom prst="wedgeRoundRectCallout">
            <a:avLst>
              <a:gd name="adj1" fmla="val -36848"/>
              <a:gd name="adj2" fmla="val 69842"/>
              <a:gd name="adj3" fmla="val 16667"/>
            </a:avLst>
          </a:prstGeom>
          <a:solidFill>
            <a:schemeClr val="accent1">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4008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212121"/>
                </a:solidFill>
                <a:effectLst/>
                <a:uLnTx/>
                <a:uFillTx/>
                <a:latin typeface="Calibri" panose="020F0502020204030204" pitchFamily="34" charset="0"/>
                <a:ea typeface="Calibri" panose="020F0502020204030204" pitchFamily="34" charset="0"/>
                <a:cs typeface="Calibri" panose="020F0502020204030204" pitchFamily="34" charset="0"/>
              </a:rPr>
              <a:t>Networking</a:t>
            </a:r>
          </a:p>
        </p:txBody>
      </p:sp>
      <p:sp>
        <p:nvSpPr>
          <p:cNvPr id="27" name="Speech Bubble: Rectangle with Corners Rounded 26">
            <a:extLst>
              <a:ext uri="{FF2B5EF4-FFF2-40B4-BE49-F238E27FC236}">
                <a16:creationId xmlns:a16="http://schemas.microsoft.com/office/drawing/2014/main" id="{5755ECB9-6909-0C37-A136-07408C4CC688}"/>
              </a:ext>
            </a:extLst>
          </p:cNvPr>
          <p:cNvSpPr/>
          <p:nvPr/>
        </p:nvSpPr>
        <p:spPr>
          <a:xfrm>
            <a:off x="6104837" y="2240290"/>
            <a:ext cx="2229442" cy="724451"/>
          </a:xfrm>
          <a:prstGeom prst="wedgeRoundRectCallout">
            <a:avLst>
              <a:gd name="adj1" fmla="val 52411"/>
              <a:gd name="adj2" fmla="val 77264"/>
              <a:gd name="adj3" fmla="val 16667"/>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4008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212121"/>
                </a:solidFill>
                <a:effectLst/>
                <a:uLnTx/>
                <a:uFillTx/>
                <a:latin typeface="Segoe UI" panose="020B0502040204020203" pitchFamily="34" charset="0"/>
                <a:ea typeface="+mn-ea"/>
                <a:cs typeface="+mn-cs"/>
              </a:rPr>
              <a:t> </a:t>
            </a:r>
            <a:r>
              <a:rPr kumimoji="0" lang="en-GB" sz="1600" b="0" i="0" u="none" strike="noStrike" kern="1200" cap="none" spc="0" normalizeH="0" baseline="0" noProof="0" dirty="0">
                <a:ln>
                  <a:noFill/>
                </a:ln>
                <a:solidFill>
                  <a:srgbClr val="212121"/>
                </a:solidFill>
                <a:effectLst/>
                <a:uLnTx/>
                <a:uFillTx/>
                <a:latin typeface="Calibri" panose="020F0502020204030204" pitchFamily="34" charset="0"/>
                <a:ea typeface="Calibri" panose="020F0502020204030204" pitchFamily="34" charset="0"/>
                <a:cs typeface="Calibri" panose="020F0502020204030204" pitchFamily="34" charset="0"/>
              </a:rPr>
              <a:t>Ashley John- Baptiste, the Keynote speaker</a:t>
            </a:r>
          </a:p>
        </p:txBody>
      </p:sp>
      <p:sp>
        <p:nvSpPr>
          <p:cNvPr id="38" name="Speech Bubble: Rectangle with Corners Rounded 37">
            <a:extLst>
              <a:ext uri="{FF2B5EF4-FFF2-40B4-BE49-F238E27FC236}">
                <a16:creationId xmlns:a16="http://schemas.microsoft.com/office/drawing/2014/main" id="{6CEC71CC-1F45-10B8-C62E-8984D3DBFCD0}"/>
              </a:ext>
            </a:extLst>
          </p:cNvPr>
          <p:cNvSpPr/>
          <p:nvPr/>
        </p:nvSpPr>
        <p:spPr>
          <a:xfrm>
            <a:off x="503832" y="3691399"/>
            <a:ext cx="1913772" cy="870750"/>
          </a:xfrm>
          <a:prstGeom prst="wedgeRoundRectCallout">
            <a:avLst>
              <a:gd name="adj1" fmla="val 3336"/>
              <a:gd name="adj2" fmla="val 74687"/>
              <a:gd name="adj3" fmla="val 16667"/>
            </a:avLst>
          </a:prstGeom>
          <a:solidFill>
            <a:schemeClr val="accent1">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GB" sz="1600" dirty="0">
                <a:solidFill>
                  <a:schemeClr val="tx1"/>
                </a:solidFill>
              </a:rPr>
              <a:t>A reminder of challenges faced by care leavers</a:t>
            </a:r>
            <a:endParaRPr kumimoji="0" lang="en-GB" sz="16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pic>
        <p:nvPicPr>
          <p:cNvPr id="40" name="Picture 39">
            <a:extLst>
              <a:ext uri="{FF2B5EF4-FFF2-40B4-BE49-F238E27FC236}">
                <a16:creationId xmlns:a16="http://schemas.microsoft.com/office/drawing/2014/main" id="{CF0E2D7F-FA8B-6E9C-8C03-04347258C5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1968" y="2815897"/>
            <a:ext cx="652329" cy="701408"/>
          </a:xfrm>
          <a:prstGeom prst="rect">
            <a:avLst/>
          </a:prstGeom>
        </p:spPr>
      </p:pic>
      <p:sp>
        <p:nvSpPr>
          <p:cNvPr id="41" name="Rectangle: Rounded Corners 40">
            <a:extLst>
              <a:ext uri="{FF2B5EF4-FFF2-40B4-BE49-F238E27FC236}">
                <a16:creationId xmlns:a16="http://schemas.microsoft.com/office/drawing/2014/main" id="{F0A05EC7-C762-762E-C369-A6AE029C54A2}"/>
              </a:ext>
            </a:extLst>
          </p:cNvPr>
          <p:cNvSpPr/>
          <p:nvPr/>
        </p:nvSpPr>
        <p:spPr>
          <a:xfrm rot="10800000" flipH="1" flipV="1">
            <a:off x="1093569" y="1539382"/>
            <a:ext cx="3698415" cy="117167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40080" rtl="0" eaLnBrk="1" fontAlgn="auto" latinLnBrk="0" hangingPunct="1">
              <a:lnSpc>
                <a:spcPct val="100000"/>
              </a:lnSpc>
              <a:spcBef>
                <a:spcPts val="0"/>
              </a:spcBef>
              <a:spcAft>
                <a:spcPts val="60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GB"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147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delegates</a:t>
            </a:r>
            <a:endPar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2" name="Picture 41">
            <a:extLst>
              <a:ext uri="{FF2B5EF4-FFF2-40B4-BE49-F238E27FC236}">
                <a16:creationId xmlns:a16="http://schemas.microsoft.com/office/drawing/2014/main" id="{DD3888A3-0172-ED25-B5E5-1A2A64204A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886" y="1559358"/>
            <a:ext cx="1228336" cy="1228336"/>
          </a:xfrm>
          <a:prstGeom prst="rect">
            <a:avLst/>
          </a:prstGeom>
        </p:spPr>
      </p:pic>
      <p:sp>
        <p:nvSpPr>
          <p:cNvPr id="3" name="Speech Bubble: Rectangle with Corners Rounded 2">
            <a:extLst>
              <a:ext uri="{FF2B5EF4-FFF2-40B4-BE49-F238E27FC236}">
                <a16:creationId xmlns:a16="http://schemas.microsoft.com/office/drawing/2014/main" id="{40A701F2-2D67-BBA2-14E2-A02259ADADC5}"/>
              </a:ext>
            </a:extLst>
          </p:cNvPr>
          <p:cNvSpPr/>
          <p:nvPr/>
        </p:nvSpPr>
        <p:spPr>
          <a:xfrm>
            <a:off x="2907462" y="3565507"/>
            <a:ext cx="2509499" cy="1084799"/>
          </a:xfrm>
          <a:prstGeom prst="wedgeRoundRectCallout">
            <a:avLst>
              <a:gd name="adj1" fmla="val -669"/>
              <a:gd name="adj2" fmla="val 62500"/>
              <a:gd name="adj3" fmla="val 16667"/>
            </a:avLst>
          </a:prstGeom>
          <a:solidFill>
            <a:schemeClr val="accent1">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GB" sz="1600" dirty="0">
                <a:solidFill>
                  <a:schemeClr val="tx1"/>
                </a:solidFill>
              </a:rPr>
              <a:t>Guest speaker and the afternoon group discussions</a:t>
            </a:r>
            <a:endParaRPr kumimoji="0" lang="en-GB" sz="16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
        <p:nvSpPr>
          <p:cNvPr id="6" name="TextBox 5">
            <a:extLst>
              <a:ext uri="{FF2B5EF4-FFF2-40B4-BE49-F238E27FC236}">
                <a16:creationId xmlns:a16="http://schemas.microsoft.com/office/drawing/2014/main" id="{26999F31-C233-6678-EE69-9BEDDCCBD7D3}"/>
              </a:ext>
            </a:extLst>
          </p:cNvPr>
          <p:cNvSpPr txBox="1"/>
          <p:nvPr/>
        </p:nvSpPr>
        <p:spPr>
          <a:xfrm>
            <a:off x="0" y="3016562"/>
            <a:ext cx="609452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12121"/>
                </a:solidFill>
                <a:effectLst/>
                <a:uLnTx/>
                <a:uFillTx/>
                <a:latin typeface="Segoe UI" panose="020B0502040204020203" pitchFamily="34" charset="0"/>
                <a:ea typeface="+mn-ea"/>
                <a:cs typeface="+mn-cs"/>
              </a:rPr>
              <a:t>My key take away was…</a:t>
            </a:r>
          </a:p>
        </p:txBody>
      </p:sp>
      <p:sp>
        <p:nvSpPr>
          <p:cNvPr id="8" name="Speech Bubble: Rectangle with Corners Rounded 7">
            <a:extLst>
              <a:ext uri="{FF2B5EF4-FFF2-40B4-BE49-F238E27FC236}">
                <a16:creationId xmlns:a16="http://schemas.microsoft.com/office/drawing/2014/main" id="{5DDBFA45-A683-95E8-F3D0-1C1BA6B1BD3A}"/>
              </a:ext>
            </a:extLst>
          </p:cNvPr>
          <p:cNvSpPr/>
          <p:nvPr/>
        </p:nvSpPr>
        <p:spPr>
          <a:xfrm>
            <a:off x="9112056" y="3655462"/>
            <a:ext cx="2453157" cy="997080"/>
          </a:xfrm>
          <a:prstGeom prst="wedgeRoundRectCallout">
            <a:avLst>
              <a:gd name="adj1" fmla="val 3226"/>
              <a:gd name="adj2" fmla="val 93558"/>
              <a:gd name="adj3" fmla="val 16667"/>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0080">
              <a:spcAft>
                <a:spcPts val="600"/>
              </a:spcAft>
              <a:buClrTx/>
              <a:defRPr/>
            </a:pPr>
            <a:r>
              <a:rPr lang="en-GB" sz="1600" dirty="0">
                <a:solidFill>
                  <a:schemeClr val="tx1"/>
                </a:solidFill>
              </a:rPr>
              <a:t>Being able to hear the diverse voices from around the room</a:t>
            </a:r>
            <a:endParaRPr kumimoji="0" lang="en-GB" sz="16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
        <p:nvSpPr>
          <p:cNvPr id="9" name="Speech Bubble: Rectangle with Corners Rounded 8">
            <a:extLst>
              <a:ext uri="{FF2B5EF4-FFF2-40B4-BE49-F238E27FC236}">
                <a16:creationId xmlns:a16="http://schemas.microsoft.com/office/drawing/2014/main" id="{B9208DF3-D3C9-0CBD-C09E-DCC7AFA301CA}"/>
              </a:ext>
            </a:extLst>
          </p:cNvPr>
          <p:cNvSpPr/>
          <p:nvPr/>
        </p:nvSpPr>
        <p:spPr>
          <a:xfrm>
            <a:off x="9740579" y="5382999"/>
            <a:ext cx="2234598" cy="852431"/>
          </a:xfrm>
          <a:prstGeom prst="wedgeRoundRectCallout">
            <a:avLst>
              <a:gd name="adj1" fmla="val -9862"/>
              <a:gd name="adj2" fmla="val 81219"/>
              <a:gd name="adj3" fmla="val 16667"/>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40080">
              <a:spcAft>
                <a:spcPts val="600"/>
              </a:spcAft>
              <a:buClrTx/>
              <a:defRPr/>
            </a:pPr>
            <a:r>
              <a:rPr lang="en-GB" sz="1600" dirty="0">
                <a:solidFill>
                  <a:schemeClr val="tx1"/>
                </a:solidFill>
              </a:rPr>
              <a:t>Getting to have the big discussion at the end</a:t>
            </a:r>
            <a:endParaRPr kumimoji="0" lang="en-GB" sz="1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1" name="Speech Bubble: Rectangle with Corners Rounded 10">
            <a:extLst>
              <a:ext uri="{FF2B5EF4-FFF2-40B4-BE49-F238E27FC236}">
                <a16:creationId xmlns:a16="http://schemas.microsoft.com/office/drawing/2014/main" id="{B2E4A58F-67AA-EE76-FFD7-E704746A63DD}"/>
              </a:ext>
            </a:extLst>
          </p:cNvPr>
          <p:cNvSpPr/>
          <p:nvPr/>
        </p:nvSpPr>
        <p:spPr>
          <a:xfrm>
            <a:off x="216823" y="4977250"/>
            <a:ext cx="3002463" cy="673338"/>
          </a:xfrm>
          <a:prstGeom prst="wedgeRoundRectCallout">
            <a:avLst>
              <a:gd name="adj1" fmla="val 47168"/>
              <a:gd name="adj2" fmla="val 78796"/>
              <a:gd name="adj3" fmla="val 16667"/>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40080">
              <a:spcAft>
                <a:spcPts val="600"/>
              </a:spcAft>
              <a:buClrTx/>
              <a:defRPr/>
            </a:pPr>
            <a:r>
              <a:rPr lang="en-GB" sz="1600" dirty="0">
                <a:solidFill>
                  <a:schemeClr val="tx1"/>
                </a:solidFill>
              </a:rPr>
              <a:t>Being able to connect with other professionals in the room</a:t>
            </a:r>
            <a:endParaRPr kumimoji="0" lang="en-GB" sz="1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2" name="Speech Bubble: Rectangle with Corners Rounded 11">
            <a:extLst>
              <a:ext uri="{FF2B5EF4-FFF2-40B4-BE49-F238E27FC236}">
                <a16:creationId xmlns:a16="http://schemas.microsoft.com/office/drawing/2014/main" id="{DC42779C-2899-83C6-5842-ABD4F9320E07}"/>
              </a:ext>
            </a:extLst>
          </p:cNvPr>
          <p:cNvSpPr/>
          <p:nvPr/>
        </p:nvSpPr>
        <p:spPr>
          <a:xfrm>
            <a:off x="4030753" y="5313919"/>
            <a:ext cx="2509499" cy="921511"/>
          </a:xfrm>
          <a:prstGeom prst="wedgeRoundRectCallout">
            <a:avLst>
              <a:gd name="adj1" fmla="val 3226"/>
              <a:gd name="adj2" fmla="val 70773"/>
              <a:gd name="adj3" fmla="val 16667"/>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40080">
              <a:spcAft>
                <a:spcPts val="600"/>
              </a:spcAft>
              <a:buClrTx/>
              <a:defRPr/>
            </a:pPr>
            <a:r>
              <a:rPr lang="en-GB" sz="1600" dirty="0">
                <a:solidFill>
                  <a:schemeClr val="tx1"/>
                </a:solidFill>
              </a:rPr>
              <a:t>The table activities</a:t>
            </a:r>
            <a:endParaRPr kumimoji="0" lang="en-GB" sz="16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
        <p:nvSpPr>
          <p:cNvPr id="13" name="Speech Bubble: Rectangle with Corners Rounded 12">
            <a:extLst>
              <a:ext uri="{FF2B5EF4-FFF2-40B4-BE49-F238E27FC236}">
                <a16:creationId xmlns:a16="http://schemas.microsoft.com/office/drawing/2014/main" id="{EA4F002E-FF4F-CF5A-7AB3-7283AD1C7DAD}"/>
              </a:ext>
            </a:extLst>
          </p:cNvPr>
          <p:cNvSpPr/>
          <p:nvPr/>
        </p:nvSpPr>
        <p:spPr>
          <a:xfrm>
            <a:off x="6932307" y="4950998"/>
            <a:ext cx="2509499" cy="1084799"/>
          </a:xfrm>
          <a:prstGeom prst="wedgeRoundRectCallout">
            <a:avLst>
              <a:gd name="adj1" fmla="val 44388"/>
              <a:gd name="adj2" fmla="val 79721"/>
              <a:gd name="adj3" fmla="val 16667"/>
            </a:avLst>
          </a:prstGeom>
          <a:solidFill>
            <a:schemeClr val="accent1">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GB" sz="1600" dirty="0">
                <a:solidFill>
                  <a:schemeClr val="tx1"/>
                </a:solidFill>
              </a:rPr>
              <a:t>Reminding me why we do this</a:t>
            </a:r>
            <a:endParaRPr kumimoji="0" lang="en-GB" sz="1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6" name="Speech Bubble: Rectangle with Corners Rounded 15">
            <a:extLst>
              <a:ext uri="{FF2B5EF4-FFF2-40B4-BE49-F238E27FC236}">
                <a16:creationId xmlns:a16="http://schemas.microsoft.com/office/drawing/2014/main" id="{74AF89BD-94D6-ECD8-A60E-99798948250F}"/>
              </a:ext>
            </a:extLst>
          </p:cNvPr>
          <p:cNvSpPr/>
          <p:nvPr/>
        </p:nvSpPr>
        <p:spPr>
          <a:xfrm>
            <a:off x="606061" y="6035797"/>
            <a:ext cx="2961553" cy="488828"/>
          </a:xfrm>
          <a:prstGeom prst="wedgeRoundRectCallout">
            <a:avLst>
              <a:gd name="adj1" fmla="val 3336"/>
              <a:gd name="adj2" fmla="val 74687"/>
              <a:gd name="adj3" fmla="val 16667"/>
            </a:avLst>
          </a:prstGeom>
          <a:solidFill>
            <a:schemeClr val="accent1">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GB" sz="1600" dirty="0">
                <a:solidFill>
                  <a:schemeClr val="tx1"/>
                </a:solidFill>
              </a:rPr>
              <a:t>Opportunity to reflect and connect</a:t>
            </a:r>
            <a:endParaRPr kumimoji="0" lang="en-GB" sz="16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16249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9EAF426-8C5D-E28C-3469-EDCF0A5BECC3}"/>
              </a:ext>
            </a:extLst>
          </p:cNvPr>
          <p:cNvSpPr/>
          <p:nvPr/>
        </p:nvSpPr>
        <p:spPr>
          <a:xfrm rot="10800000" flipV="1">
            <a:off x="719536" y="1072679"/>
            <a:ext cx="11142034" cy="9676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7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12121"/>
                </a:solidFill>
                <a:effectLst/>
                <a:uLnTx/>
                <a:uFillTx/>
                <a:latin typeface="Segoe UI" panose="020B0502040204020203" pitchFamily="34" charset="0"/>
                <a:ea typeface="+mn-ea"/>
                <a:cs typeface="+mn-cs"/>
              </a:rPr>
              <a:t>           </a:t>
            </a:r>
            <a:r>
              <a:rPr kumimoji="0" lang="en-GB" sz="1800" b="1" i="0" u="none" strike="noStrike" kern="1200" cap="none" spc="0" normalizeH="0" baseline="0" noProof="0" dirty="0">
                <a:ln>
                  <a:noFill/>
                </a:ln>
                <a:solidFill>
                  <a:srgbClr val="212121"/>
                </a:solidFill>
                <a:effectLst/>
                <a:uLnTx/>
                <a:uFillTx/>
                <a:latin typeface="Segoe UI" panose="020B0502040204020203" pitchFamily="34" charset="0"/>
                <a:ea typeface="+mn-ea"/>
                <a:cs typeface="+mn-cs"/>
              </a:rPr>
              <a:t>100% of delegates agreed that the conference inspired them to empower care-experienced children to pursue their dreams</a:t>
            </a:r>
            <a:endParaRPr kumimoji="0" lang="en-GB" sz="1800" b="1" i="0" u="none" strike="noStrike" kern="1200" cap="none" spc="0" normalizeH="0" baseline="0" noProof="0" dirty="0">
              <a:ln>
                <a:noFill/>
              </a:ln>
              <a:solidFill>
                <a:prstClr val="black"/>
              </a:solidFill>
              <a:effectLst/>
              <a:highlight>
                <a:srgbClr val="F2F9F8"/>
              </a:highligh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741C93CB-339F-4A95-8747-3579B463F32A}"/>
              </a:ext>
            </a:extLst>
          </p:cNvPr>
          <p:cNvSpPr txBox="1"/>
          <p:nvPr/>
        </p:nvSpPr>
        <p:spPr>
          <a:xfrm>
            <a:off x="524983" y="122961"/>
            <a:ext cx="11007109" cy="815608"/>
          </a:xfrm>
          <a:prstGeom prst="rect">
            <a:avLst/>
          </a:prstGeom>
          <a:noFill/>
        </p:spPr>
        <p:txBody>
          <a:bodyPr wrap="square">
            <a:spAutoFit/>
          </a:bodyPr>
          <a:lstStyle/>
          <a:p>
            <a:pPr marL="0" marR="0" lvl="0" indent="0" algn="ctr" defTabSz="640080" rtl="0" eaLnBrk="1" fontAlgn="auto" latinLnBrk="0" hangingPunct="1">
              <a:lnSpc>
                <a:spcPct val="100000"/>
              </a:lnSpc>
              <a:spcBef>
                <a:spcPts val="0"/>
              </a:spcBef>
              <a:spcAft>
                <a:spcPts val="600"/>
              </a:spcAft>
              <a:buClrTx/>
              <a:buSzTx/>
              <a:buFontTx/>
              <a:buNone/>
              <a:tabLst/>
              <a:defRPr/>
            </a:pPr>
            <a:r>
              <a:rPr kumimoji="0" lang="en-GB" sz="2400" b="1" i="0" u="none" strike="noStrike" kern="1200" cap="none" spc="0" normalizeH="0" baseline="0" noProof="0" dirty="0">
                <a:ln>
                  <a:noFill/>
                </a:ln>
                <a:solidFill>
                  <a:srgbClr val="5B9BD5">
                    <a:lumMod val="75000"/>
                  </a:srgbClr>
                </a:solidFill>
                <a:effectLst/>
                <a:uLnTx/>
                <a:uFillTx/>
                <a:latin typeface="FuturaPT-Heavy"/>
                <a:ea typeface="+mn-ea"/>
                <a:cs typeface="+mn-cs"/>
              </a:rPr>
              <a:t>Annual Oxfordshire Virtual School Conference:  </a:t>
            </a:r>
          </a:p>
          <a:p>
            <a:pPr lvl="0" algn="ctr" defTabSz="640080">
              <a:spcAft>
                <a:spcPts val="600"/>
              </a:spcAft>
              <a:buClrTx/>
              <a:defRPr/>
            </a:pPr>
            <a:r>
              <a:rPr lang="en-GB" sz="1800" b="1" dirty="0">
                <a:solidFill>
                  <a:schemeClr val="tx1"/>
                </a:solidFill>
                <a:latin typeface="Calibri" panose="020F0502020204030204" pitchFamily="34" charset="0"/>
                <a:ea typeface="Calibri" panose="020F0502020204030204" pitchFamily="34" charset="0"/>
              </a:rPr>
              <a:t>Transforming Lives Through Human Connection: Empowering Care-Experienced Children to Achieve Their Dreams</a:t>
            </a:r>
            <a:endParaRPr kumimoji="0" lang="en-GB" sz="1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0" name="Speech Bubble: Rectangle with Corners Rounded 9">
            <a:extLst>
              <a:ext uri="{FF2B5EF4-FFF2-40B4-BE49-F238E27FC236}">
                <a16:creationId xmlns:a16="http://schemas.microsoft.com/office/drawing/2014/main" id="{70B80E83-B346-4922-8C26-2D0481F089D0}"/>
              </a:ext>
            </a:extLst>
          </p:cNvPr>
          <p:cNvSpPr/>
          <p:nvPr/>
        </p:nvSpPr>
        <p:spPr>
          <a:xfrm>
            <a:off x="8492247" y="5683781"/>
            <a:ext cx="2663863" cy="921299"/>
          </a:xfrm>
          <a:prstGeom prst="wedgeRoundRectCallout">
            <a:avLst>
              <a:gd name="adj1" fmla="val 42552"/>
              <a:gd name="adj2" fmla="val 71441"/>
              <a:gd name="adj3" fmla="val 16667"/>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en-GB" dirty="0">
                <a:solidFill>
                  <a:schemeClr val="tx1"/>
                </a:solidFill>
              </a:rPr>
              <a:t>Having the courage to do things differently to bring about change.</a:t>
            </a:r>
            <a:endParaRPr kumimoji="0" lang="en-GB" sz="160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3" name="Speech Bubble: Rectangle with Corners Rounded 12">
            <a:extLst>
              <a:ext uri="{FF2B5EF4-FFF2-40B4-BE49-F238E27FC236}">
                <a16:creationId xmlns:a16="http://schemas.microsoft.com/office/drawing/2014/main" id="{611D07BE-038F-48DA-AED2-DC06C5806606}"/>
              </a:ext>
            </a:extLst>
          </p:cNvPr>
          <p:cNvSpPr/>
          <p:nvPr/>
        </p:nvSpPr>
        <p:spPr>
          <a:xfrm>
            <a:off x="437746" y="3048865"/>
            <a:ext cx="3909752" cy="1435586"/>
          </a:xfrm>
          <a:prstGeom prst="wedgeRoundRectCallout">
            <a:avLst>
              <a:gd name="adj1" fmla="val 44303"/>
              <a:gd name="adj2" fmla="val 69291"/>
              <a:gd name="adj3" fmla="val 16667"/>
            </a:avLst>
          </a:prstGeom>
          <a:solidFill>
            <a:schemeClr val="accent1">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en-GB" dirty="0">
                <a:solidFill>
                  <a:schemeClr val="tx1"/>
                </a:solidFill>
              </a:rPr>
              <a:t>I have been able to have the opportunity to speak to someone care experienced and be able to ask them how their social workers have failed them and be able to apply this to my practice.</a:t>
            </a:r>
            <a:endParaRPr kumimoji="0" lang="en-GB" sz="15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pic>
        <p:nvPicPr>
          <p:cNvPr id="2" name="Graphic 1" descr="Group of people with solid fill">
            <a:extLst>
              <a:ext uri="{FF2B5EF4-FFF2-40B4-BE49-F238E27FC236}">
                <a16:creationId xmlns:a16="http://schemas.microsoft.com/office/drawing/2014/main" id="{189C75B0-ED8E-F650-C20A-E16184F6FF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423" y="1115458"/>
            <a:ext cx="835694" cy="835694"/>
          </a:xfrm>
          <a:prstGeom prst="rect">
            <a:avLst/>
          </a:prstGeom>
        </p:spPr>
      </p:pic>
      <p:sp>
        <p:nvSpPr>
          <p:cNvPr id="11" name="TextBox 10">
            <a:extLst>
              <a:ext uri="{FF2B5EF4-FFF2-40B4-BE49-F238E27FC236}">
                <a16:creationId xmlns:a16="http://schemas.microsoft.com/office/drawing/2014/main" id="{A8BC33A7-49B7-3FAD-52BD-990F005BEB85}"/>
              </a:ext>
            </a:extLst>
          </p:cNvPr>
          <p:cNvSpPr txBox="1"/>
          <p:nvPr/>
        </p:nvSpPr>
        <p:spPr>
          <a:xfrm>
            <a:off x="1298269" y="2151810"/>
            <a:ext cx="753109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dirty="0">
                <a:solidFill>
                  <a:srgbClr val="212121"/>
                </a:solidFill>
                <a:effectLst/>
                <a:highlight>
                  <a:srgbClr val="FFFFFF"/>
                </a:highlight>
                <a:latin typeface="Segoe UI" panose="020B0502040204020203" pitchFamily="34" charset="0"/>
              </a:rPr>
              <a:t>Give one or two examples of how this conference will change your practice at a whole school level…</a:t>
            </a:r>
            <a:endParaRPr kumimoji="0" lang="en-GB"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phic 15" descr="Head with gears with solid fill">
            <a:extLst>
              <a:ext uri="{FF2B5EF4-FFF2-40B4-BE49-F238E27FC236}">
                <a16:creationId xmlns:a16="http://schemas.microsoft.com/office/drawing/2014/main" id="{3F3573F2-72D7-3EED-FDB1-65D08F540A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4983" y="2160509"/>
            <a:ext cx="688103" cy="688103"/>
          </a:xfrm>
          <a:prstGeom prst="rect">
            <a:avLst/>
          </a:prstGeom>
        </p:spPr>
      </p:pic>
      <p:sp>
        <p:nvSpPr>
          <p:cNvPr id="20" name="Speech Bubble: Rectangle with Corners Rounded 19">
            <a:extLst>
              <a:ext uri="{FF2B5EF4-FFF2-40B4-BE49-F238E27FC236}">
                <a16:creationId xmlns:a16="http://schemas.microsoft.com/office/drawing/2014/main" id="{DFC70A93-0DC4-EA38-6B77-6A50DD6CFD13}"/>
              </a:ext>
            </a:extLst>
          </p:cNvPr>
          <p:cNvSpPr/>
          <p:nvPr/>
        </p:nvSpPr>
        <p:spPr>
          <a:xfrm>
            <a:off x="5658241" y="2578533"/>
            <a:ext cx="2561631" cy="850468"/>
          </a:xfrm>
          <a:prstGeom prst="wedgeRoundRectCallout">
            <a:avLst>
              <a:gd name="adj1" fmla="val -47702"/>
              <a:gd name="adj2" fmla="val 73532"/>
              <a:gd name="adj3" fmla="val 16667"/>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en-GB" dirty="0">
                <a:solidFill>
                  <a:schemeClr val="tx1"/>
                </a:solidFill>
              </a:rPr>
              <a:t>Making sure pupil voice is part of all discussions.</a:t>
            </a:r>
            <a:endParaRPr kumimoji="0" lang="en-GB" sz="14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endParaRPr>
          </a:p>
        </p:txBody>
      </p:sp>
      <p:sp>
        <p:nvSpPr>
          <p:cNvPr id="25" name="Speech Bubble: Rectangle with Corners Rounded 24">
            <a:extLst>
              <a:ext uri="{FF2B5EF4-FFF2-40B4-BE49-F238E27FC236}">
                <a16:creationId xmlns:a16="http://schemas.microsoft.com/office/drawing/2014/main" id="{4CDC0CBF-4A44-3C68-F406-7BA68570AC23}"/>
              </a:ext>
            </a:extLst>
          </p:cNvPr>
          <p:cNvSpPr/>
          <p:nvPr/>
        </p:nvSpPr>
        <p:spPr>
          <a:xfrm>
            <a:off x="9021453" y="2128041"/>
            <a:ext cx="3016576" cy="1418220"/>
          </a:xfrm>
          <a:prstGeom prst="wedgeRoundRectCallout">
            <a:avLst>
              <a:gd name="adj1" fmla="val -38167"/>
              <a:gd name="adj2" fmla="val 67140"/>
              <a:gd name="adj3" fmla="val 16667"/>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en-GB" dirty="0">
                <a:solidFill>
                  <a:schemeClr val="tx1"/>
                </a:solidFill>
              </a:rPr>
              <a:t>Holding in mind the child’s strengths and interests and how to help them reach goals in the time they are at school with us. Ensuring this is passed to future placements and schools.</a:t>
            </a:r>
            <a:endParaRPr kumimoji="0" lang="en-GB" sz="1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8" name="Speech Bubble: Rectangle with Corners Rounded 17">
            <a:extLst>
              <a:ext uri="{FF2B5EF4-FFF2-40B4-BE49-F238E27FC236}">
                <a16:creationId xmlns:a16="http://schemas.microsoft.com/office/drawing/2014/main" id="{2F449D16-4199-A9F6-8DEB-EE4EB801A649}"/>
              </a:ext>
            </a:extLst>
          </p:cNvPr>
          <p:cNvSpPr/>
          <p:nvPr/>
        </p:nvSpPr>
        <p:spPr>
          <a:xfrm>
            <a:off x="4542804" y="3766658"/>
            <a:ext cx="2396252" cy="1342646"/>
          </a:xfrm>
          <a:prstGeom prst="wedgeRoundRectCallout">
            <a:avLst>
              <a:gd name="adj1" fmla="val -44397"/>
              <a:gd name="adj2" fmla="val 62764"/>
              <a:gd name="adj3" fmla="val 16667"/>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en-GB" dirty="0">
                <a:solidFill>
                  <a:schemeClr val="tx1"/>
                </a:solidFill>
              </a:rPr>
              <a:t>Chance to further reflect and assess how my school do in supporting care-experienced children.</a:t>
            </a:r>
            <a:endParaRPr kumimoji="0" lang="en-GB"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9" name="Speech Bubble: Rectangle with Corners Rounded 18">
            <a:extLst>
              <a:ext uri="{FF2B5EF4-FFF2-40B4-BE49-F238E27FC236}">
                <a16:creationId xmlns:a16="http://schemas.microsoft.com/office/drawing/2014/main" id="{DD93B3D0-45E9-F97A-75F6-85B5831E986C}"/>
              </a:ext>
            </a:extLst>
          </p:cNvPr>
          <p:cNvSpPr/>
          <p:nvPr/>
        </p:nvSpPr>
        <p:spPr>
          <a:xfrm>
            <a:off x="9864163" y="3817457"/>
            <a:ext cx="2170499" cy="1492044"/>
          </a:xfrm>
          <a:prstGeom prst="wedgeRoundRectCallout">
            <a:avLst>
              <a:gd name="adj1" fmla="val 42904"/>
              <a:gd name="adj2" fmla="val 76780"/>
              <a:gd name="adj3" fmla="val 16667"/>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en-GB" dirty="0">
                <a:solidFill>
                  <a:schemeClr val="tx1"/>
                </a:solidFill>
              </a:rPr>
              <a:t>Advocate for more support for adopted and SGO children in schools - through the PEP process.</a:t>
            </a:r>
            <a:endParaRPr kumimoji="0" lang="en-GB" sz="16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endParaRPr>
          </a:p>
        </p:txBody>
      </p:sp>
      <p:sp>
        <p:nvSpPr>
          <p:cNvPr id="22" name="Speech Bubble: Rectangle with Corners Rounded 21">
            <a:extLst>
              <a:ext uri="{FF2B5EF4-FFF2-40B4-BE49-F238E27FC236}">
                <a16:creationId xmlns:a16="http://schemas.microsoft.com/office/drawing/2014/main" id="{E3EACBBE-29A6-956C-34B9-6C6560A66852}"/>
              </a:ext>
            </a:extLst>
          </p:cNvPr>
          <p:cNvSpPr/>
          <p:nvPr/>
        </p:nvSpPr>
        <p:spPr>
          <a:xfrm>
            <a:off x="7149831" y="3817457"/>
            <a:ext cx="2322444" cy="1693146"/>
          </a:xfrm>
          <a:prstGeom prst="wedgeRoundRectCallout">
            <a:avLst>
              <a:gd name="adj1" fmla="val -51768"/>
              <a:gd name="adj2" fmla="val 64566"/>
              <a:gd name="adj3" fmla="val 16667"/>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en-GB" dirty="0">
                <a:solidFill>
                  <a:schemeClr val="tx1"/>
                </a:solidFill>
              </a:rPr>
              <a:t>Really think about how we can encourage Children We Care for and Care Leavers to be aspirational about their future goals and to advocate and support them in achieving them.</a:t>
            </a:r>
            <a:endParaRPr kumimoji="0" lang="en-GB" sz="160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3" name="Speech Bubble: Rectangle with Corners Rounded 22">
            <a:extLst>
              <a:ext uri="{FF2B5EF4-FFF2-40B4-BE49-F238E27FC236}">
                <a16:creationId xmlns:a16="http://schemas.microsoft.com/office/drawing/2014/main" id="{158C3760-3935-4847-609F-2639978A2186}"/>
              </a:ext>
            </a:extLst>
          </p:cNvPr>
          <p:cNvSpPr/>
          <p:nvPr/>
        </p:nvSpPr>
        <p:spPr>
          <a:xfrm>
            <a:off x="194548" y="4733752"/>
            <a:ext cx="3012989" cy="1744463"/>
          </a:xfrm>
          <a:prstGeom prst="wedgeRoundRectCallout">
            <a:avLst>
              <a:gd name="adj1" fmla="val 57346"/>
              <a:gd name="adj2" fmla="val 1000"/>
              <a:gd name="adj3" fmla="val 16667"/>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en-GB" dirty="0">
                <a:solidFill>
                  <a:schemeClr val="tx1"/>
                </a:solidFill>
              </a:rPr>
              <a:t> ”At a whole school level, I will advocate to provide a practical, support tool kit for our students before reaching the age of 18. Our students will have the opportunity to not just take home and read them but to discuss them in their tutorials …”</a:t>
            </a:r>
            <a:endParaRPr kumimoji="0" lang="en-GB" sz="16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endParaRPr>
          </a:p>
        </p:txBody>
      </p:sp>
      <p:sp>
        <p:nvSpPr>
          <p:cNvPr id="24" name="Speech Bubble: Rectangle with Corners Rounded 23">
            <a:extLst>
              <a:ext uri="{FF2B5EF4-FFF2-40B4-BE49-F238E27FC236}">
                <a16:creationId xmlns:a16="http://schemas.microsoft.com/office/drawing/2014/main" id="{48019212-F1CF-C022-5697-EE837341C27D}"/>
              </a:ext>
            </a:extLst>
          </p:cNvPr>
          <p:cNvSpPr/>
          <p:nvPr/>
        </p:nvSpPr>
        <p:spPr>
          <a:xfrm>
            <a:off x="4243165" y="5446961"/>
            <a:ext cx="2583893" cy="1094478"/>
          </a:xfrm>
          <a:prstGeom prst="wedgeRoundRectCallout">
            <a:avLst>
              <a:gd name="adj1" fmla="val 49740"/>
              <a:gd name="adj2" fmla="val 60719"/>
              <a:gd name="adj3" fmla="val 16667"/>
            </a:avLst>
          </a:prstGeom>
          <a:solidFill>
            <a:schemeClr val="accent1">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en-GB" dirty="0">
                <a:solidFill>
                  <a:schemeClr val="tx1"/>
                </a:solidFill>
              </a:rPr>
              <a:t>Have more restorative discussions with children. Ensure to keep the children's voice at the centre</a:t>
            </a:r>
            <a:r>
              <a:rPr lang="en-GB" dirty="0"/>
              <a:t>.</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162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224BBC-9DF2-C689-DD88-224AA0B046D9}"/>
              </a:ext>
            </a:extLst>
          </p:cNvPr>
          <p:cNvSpPr txBox="1"/>
          <p:nvPr/>
        </p:nvSpPr>
        <p:spPr>
          <a:xfrm>
            <a:off x="8758670" y="1146234"/>
            <a:ext cx="3244416" cy="6401753"/>
          </a:xfrm>
          <a:prstGeom prst="rect">
            <a:avLst/>
          </a:prstGeom>
          <a:noFill/>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en-GB" sz="4800" kern="1200" dirty="0">
                <a:solidFill>
                  <a:srgbClr val="5B9BD5">
                    <a:lumMod val="75000"/>
                  </a:srgbClr>
                </a:solidFill>
                <a:highlight>
                  <a:srgbClr val="F2F9F8"/>
                </a:highlight>
                <a:latin typeface="Arial" panose="020B0604020202020204" pitchFamily="34" charset="0"/>
                <a:ea typeface="Times New Roman" panose="02020603050405020304" pitchFamily="18" charset="0"/>
                <a:cs typeface="Times New Roman" panose="02020603050405020304" pitchFamily="18" charset="0"/>
              </a:rPr>
              <a:t>*280</a:t>
            </a:r>
            <a:r>
              <a:rPr kumimoji="0" lang="en-GB" sz="4800" b="0" i="0" u="none" strike="noStrike" kern="1200" cap="none" spc="0" normalizeH="0" baseline="0" noProof="0" dirty="0">
                <a:ln>
                  <a:noFill/>
                </a:ln>
                <a:solidFill>
                  <a:srgbClr val="5B9BD5">
                    <a:lumMod val="75000"/>
                  </a:srgbClr>
                </a:solidFill>
                <a:effectLst/>
                <a:highlight>
                  <a:srgbClr val="F2F9F8"/>
                </a:highlight>
                <a:uLnTx/>
                <a:uFillTx/>
                <a:latin typeface="Arial" panose="020B0604020202020204" pitchFamily="34" charset="0"/>
                <a:ea typeface="Times New Roman" panose="02020603050405020304" pitchFamily="18" charset="0"/>
                <a:cs typeface="Times New Roman" panose="02020603050405020304" pitchFamily="18" charset="0"/>
              </a:rPr>
              <a:t>%</a:t>
            </a:r>
            <a:r>
              <a:rPr kumimoji="0" lang="en-GB" sz="2400" b="0" i="0" u="none" strike="noStrike" kern="1200" cap="none" spc="0" normalizeH="0" baseline="0" noProof="0" dirty="0">
                <a:ln>
                  <a:noFill/>
                </a:ln>
                <a:solidFill>
                  <a:srgbClr val="5B9BD5">
                    <a:lumMod val="75000"/>
                  </a:srgbClr>
                </a:solidFill>
                <a:effectLst/>
                <a:highlight>
                  <a:srgbClr val="F2F9F8"/>
                </a:highligh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GB" sz="2400" b="0" i="0" u="none" strike="noStrike" kern="1200" cap="none" spc="0" normalizeH="0" baseline="0" noProof="0" dirty="0">
                <a:ln>
                  <a:noFill/>
                </a:ln>
                <a:solidFill>
                  <a:prstClr val="black"/>
                </a:solidFill>
                <a:effectLst/>
                <a:highlight>
                  <a:srgbClr val="F2F9F8"/>
                </a:highlight>
                <a:uLnTx/>
                <a:uFillTx/>
                <a:latin typeface="Arial" panose="020B0604020202020204" pitchFamily="34" charset="0"/>
                <a:ea typeface="Times New Roman" panose="02020603050405020304" pitchFamily="18" charset="0"/>
                <a:cs typeface="Times New Roman" panose="02020603050405020304" pitchFamily="18" charset="0"/>
              </a:rPr>
              <a:t>increase </a:t>
            </a:r>
            <a:r>
              <a:rPr kumimoji="0" lang="en-GB" sz="2400" b="0" i="0" u="none" strike="noStrike" kern="1200" cap="none" spc="0" normalizeH="0" baseline="0" noProof="0" dirty="0">
                <a:ln>
                  <a:noFill/>
                </a:ln>
                <a:solidFill>
                  <a:srgbClr val="000000"/>
                </a:solidFill>
                <a:effectLst/>
                <a:highlight>
                  <a:srgbClr val="F2F9F8"/>
                </a:highlight>
                <a:uLnTx/>
                <a:uFillTx/>
                <a:latin typeface="Arial" panose="020B0604020202020204" pitchFamily="34" charset="0"/>
                <a:ea typeface="Times New Roman" panose="02020603050405020304" pitchFamily="18" charset="0"/>
                <a:cs typeface="Times New Roman" panose="02020603050405020304" pitchFamily="18" charset="0"/>
              </a:rPr>
              <a:t>rate in delegates knowledge and understanding of how to create a supportive environment for care-experienced children</a:t>
            </a:r>
            <a:endParaRPr lang="en-GB" dirty="0">
              <a:highlight>
                <a:srgbClr val="F2F9F8"/>
              </a:highlight>
            </a:endParaRPr>
          </a:p>
          <a:p>
            <a:pPr lvl="0"/>
            <a:endParaRPr lang="en-GB" dirty="0"/>
          </a:p>
          <a:p>
            <a:pPr lvl="0"/>
            <a:r>
              <a:rPr lang="en-GB" dirty="0">
                <a:solidFill>
                  <a:schemeClr val="accent1">
                    <a:lumMod val="75000"/>
                  </a:schemeClr>
                </a:solidFill>
              </a:rPr>
              <a:t>*The </a:t>
            </a:r>
            <a:r>
              <a:rPr lang="en-GB" b="1" dirty="0">
                <a:solidFill>
                  <a:schemeClr val="accent1">
                    <a:lumMod val="75000"/>
                  </a:schemeClr>
                </a:solidFill>
              </a:rPr>
              <a:t>absolute change</a:t>
            </a:r>
            <a:r>
              <a:rPr lang="en-GB" dirty="0">
                <a:solidFill>
                  <a:schemeClr val="accent1">
                    <a:lumMod val="75000"/>
                  </a:schemeClr>
                </a:solidFill>
              </a:rPr>
              <a:t> is 84 points (from -30 to 54). </a:t>
            </a:r>
            <a:endParaRPr lang="en-GB" sz="2400" dirty="0">
              <a:solidFill>
                <a:schemeClr val="accent1">
                  <a:lumMod val="75000"/>
                </a:schemeClr>
              </a:solidFill>
            </a:endParaRPr>
          </a:p>
          <a:p>
            <a:pPr lvl="0"/>
            <a:r>
              <a:rPr lang="en-GB" dirty="0">
                <a:solidFill>
                  <a:schemeClr val="accent1">
                    <a:lumMod val="75000"/>
                  </a:schemeClr>
                </a:solidFill>
              </a:rPr>
              <a:t>The </a:t>
            </a:r>
            <a:r>
              <a:rPr lang="en-GB" b="1" dirty="0">
                <a:solidFill>
                  <a:schemeClr val="accent1">
                    <a:lumMod val="75000"/>
                  </a:schemeClr>
                </a:solidFill>
              </a:rPr>
              <a:t>percentage increase</a:t>
            </a:r>
            <a:r>
              <a:rPr lang="en-GB" dirty="0">
                <a:solidFill>
                  <a:schemeClr val="accent1">
                    <a:lumMod val="75000"/>
                  </a:schemeClr>
                </a:solidFill>
              </a:rPr>
              <a:t> is calculated relative to the magnitude of the original score 84/-30 x100=280%</a:t>
            </a:r>
            <a:endParaRPr lang="en-GB" sz="2400" dirty="0">
              <a:solidFill>
                <a:schemeClr val="accent1">
                  <a:lumMod val="75000"/>
                </a:schemeClr>
              </a:solidFill>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highlight>
                <a:srgbClr val="F2F9F8"/>
              </a:highlight>
              <a:uLnTx/>
              <a:uFillTx/>
              <a:latin typeface="Arial" panose="020B0604020202020204" pitchFamily="34" charset="0"/>
              <a:ea typeface="Times New Roman" panose="02020603050405020304" pitchFamily="18" charset="0"/>
              <a:cs typeface="Times New Roman" panose="02020603050405020304" pitchFamily="18" charset="0"/>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highlight>
                <a:srgbClr val="F2F9F8"/>
              </a:highligh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2C710EC8-C127-A636-3783-E61561275A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3178" y="2149254"/>
            <a:ext cx="987638" cy="981541"/>
          </a:xfrm>
          <a:prstGeom prst="rect">
            <a:avLst/>
          </a:prstGeom>
        </p:spPr>
      </p:pic>
      <p:sp>
        <p:nvSpPr>
          <p:cNvPr id="4" name="TextBox 3">
            <a:extLst>
              <a:ext uri="{FF2B5EF4-FFF2-40B4-BE49-F238E27FC236}">
                <a16:creationId xmlns:a16="http://schemas.microsoft.com/office/drawing/2014/main" id="{0D5D9D17-7E86-28EC-5E54-D299D631B3E6}"/>
              </a:ext>
            </a:extLst>
          </p:cNvPr>
          <p:cNvSpPr txBox="1"/>
          <p:nvPr/>
        </p:nvSpPr>
        <p:spPr>
          <a:xfrm>
            <a:off x="1373949" y="1716695"/>
            <a:ext cx="5474526"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12121"/>
                </a:solidFill>
                <a:effectLst/>
                <a:uLnTx/>
                <a:uFillTx/>
                <a:latin typeface="Segoe UI" panose="020B0502040204020203" pitchFamily="34" charset="0"/>
                <a:ea typeface="+mn-ea"/>
                <a:cs typeface="+mn-cs"/>
              </a:rPr>
              <a:t>What further support and training would you and your setting benefit from as you seek to implement learning from the conference?</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Graphic 4" descr="Head with gears with solid fill">
            <a:extLst>
              <a:ext uri="{FF2B5EF4-FFF2-40B4-BE49-F238E27FC236}">
                <a16:creationId xmlns:a16="http://schemas.microsoft.com/office/drawing/2014/main" id="{810B5DEC-10E8-D55A-E428-07DD297832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2729" y="1733391"/>
            <a:ext cx="906633" cy="906633"/>
          </a:xfrm>
          <a:prstGeom prst="rect">
            <a:avLst/>
          </a:prstGeom>
        </p:spPr>
      </p:pic>
      <p:sp>
        <p:nvSpPr>
          <p:cNvPr id="6" name="TextBox 5">
            <a:extLst>
              <a:ext uri="{FF2B5EF4-FFF2-40B4-BE49-F238E27FC236}">
                <a16:creationId xmlns:a16="http://schemas.microsoft.com/office/drawing/2014/main" id="{C078095D-A177-CF39-BF52-61C9EC0E1A69}"/>
              </a:ext>
            </a:extLst>
          </p:cNvPr>
          <p:cNvSpPr txBox="1"/>
          <p:nvPr/>
        </p:nvSpPr>
        <p:spPr>
          <a:xfrm>
            <a:off x="188914" y="250838"/>
            <a:ext cx="11674971" cy="1000274"/>
          </a:xfrm>
          <a:prstGeom prst="rect">
            <a:avLst/>
          </a:prstGeom>
          <a:noFill/>
        </p:spPr>
        <p:txBody>
          <a:bodyPr wrap="square">
            <a:spAutoFit/>
          </a:bodyPr>
          <a:lstStyle/>
          <a:p>
            <a:pPr marL="0" marR="0" lvl="0" indent="0" algn="ctr" defTabSz="640080" rtl="0" eaLnBrk="1" fontAlgn="auto" latinLnBrk="0" hangingPunct="1">
              <a:lnSpc>
                <a:spcPct val="100000"/>
              </a:lnSpc>
              <a:spcBef>
                <a:spcPts val="0"/>
              </a:spcBef>
              <a:spcAft>
                <a:spcPts val="600"/>
              </a:spcAft>
              <a:buClrTx/>
              <a:buSzTx/>
              <a:buFontTx/>
              <a:buNone/>
              <a:tabLst/>
              <a:defRPr/>
            </a:pPr>
            <a:r>
              <a:rPr kumimoji="0" lang="en-GB" sz="3600" b="1" i="0" u="none" strike="noStrike" kern="1200" cap="none" spc="0" normalizeH="0" baseline="0" noProof="0" dirty="0">
                <a:ln>
                  <a:noFill/>
                </a:ln>
                <a:solidFill>
                  <a:srgbClr val="5B9BD5">
                    <a:lumMod val="75000"/>
                  </a:srgbClr>
                </a:solidFill>
                <a:effectLst/>
                <a:uLnTx/>
                <a:uFillTx/>
                <a:latin typeface="FuturaPT-Heavy"/>
                <a:ea typeface="+mn-ea"/>
                <a:cs typeface="+mn-cs"/>
              </a:rPr>
              <a:t>Annual Oxfordshire Virtual School Conference:  </a:t>
            </a:r>
          </a:p>
          <a:p>
            <a:pPr lvl="0" algn="ctr" defTabSz="640080">
              <a:spcAft>
                <a:spcPts val="600"/>
              </a:spcAft>
              <a:buClrTx/>
              <a:defRPr/>
            </a:pPr>
            <a:r>
              <a:rPr lang="en-GB" sz="1800" b="1" dirty="0">
                <a:solidFill>
                  <a:schemeClr val="tx1"/>
                </a:solidFill>
                <a:latin typeface="Calibri" panose="020F0502020204030204" pitchFamily="34" charset="0"/>
                <a:ea typeface="Calibri" panose="020F0502020204030204" pitchFamily="34" charset="0"/>
              </a:rPr>
              <a:t>Transforming Lives Through Human Connection: Empowering Care-Experienced Children to Achieve Their Dreams</a:t>
            </a:r>
            <a:endParaRPr kumimoji="0" lang="en-GB"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9" name="Speech Bubble: Rectangle with Corners Rounded 8">
            <a:extLst>
              <a:ext uri="{FF2B5EF4-FFF2-40B4-BE49-F238E27FC236}">
                <a16:creationId xmlns:a16="http://schemas.microsoft.com/office/drawing/2014/main" id="{535A03F9-FD83-CF54-D06A-B0178EBD8F68}"/>
              </a:ext>
            </a:extLst>
          </p:cNvPr>
          <p:cNvSpPr/>
          <p:nvPr/>
        </p:nvSpPr>
        <p:spPr>
          <a:xfrm>
            <a:off x="3374481" y="2975375"/>
            <a:ext cx="2028502" cy="1264014"/>
          </a:xfrm>
          <a:prstGeom prst="wedgeRoundRectCallout">
            <a:avLst>
              <a:gd name="adj1" fmla="val 5403"/>
              <a:gd name="adj2" fmla="val 67961"/>
              <a:gd name="adj3" fmla="val 16667"/>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40080">
              <a:spcAft>
                <a:spcPts val="600"/>
              </a:spcAft>
              <a:buClrTx/>
              <a:defRPr/>
            </a:pPr>
            <a:r>
              <a:rPr lang="en-GB" dirty="0">
                <a:solidFill>
                  <a:schemeClr val="tx1"/>
                </a:solidFill>
              </a:rPr>
              <a:t>Training that can be presented to all staff at all levels to cover the basic foundations of CWCF.</a:t>
            </a:r>
            <a:endPar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0" name="Speech Bubble: Rectangle with Corners Rounded 9">
            <a:extLst>
              <a:ext uri="{FF2B5EF4-FFF2-40B4-BE49-F238E27FC236}">
                <a16:creationId xmlns:a16="http://schemas.microsoft.com/office/drawing/2014/main" id="{8E635234-BBC7-0BF0-41AF-BC0340CC0E6B}"/>
              </a:ext>
            </a:extLst>
          </p:cNvPr>
          <p:cNvSpPr/>
          <p:nvPr/>
        </p:nvSpPr>
        <p:spPr>
          <a:xfrm>
            <a:off x="5932676" y="3281051"/>
            <a:ext cx="2161922" cy="1343281"/>
          </a:xfrm>
          <a:prstGeom prst="wedgeRoundRectCallout">
            <a:avLst>
              <a:gd name="adj1" fmla="val 6736"/>
              <a:gd name="adj2" fmla="val 67487"/>
              <a:gd name="adj3" fmla="val 16667"/>
            </a:avLst>
          </a:prstGeom>
          <a:solidFill>
            <a:schemeClr val="accent1">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40080">
              <a:spcAft>
                <a:spcPts val="600"/>
              </a:spcAft>
              <a:buClrTx/>
              <a:defRPr/>
            </a:pPr>
            <a:r>
              <a:rPr lang="en-GB" dirty="0">
                <a:solidFill>
                  <a:schemeClr val="tx1"/>
                </a:solidFill>
              </a:rPr>
              <a:t>Practical support for supporting young children (primary) who have been CWCF/adopted/kinship SGO or fostered.</a:t>
            </a:r>
            <a:endParaRPr kumimoji="0" lang="en-GB" sz="14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
        <p:nvSpPr>
          <p:cNvPr id="12" name="Speech Bubble: Rectangle with Corners Rounded 11">
            <a:extLst>
              <a:ext uri="{FF2B5EF4-FFF2-40B4-BE49-F238E27FC236}">
                <a16:creationId xmlns:a16="http://schemas.microsoft.com/office/drawing/2014/main" id="{CB3A7A71-B9CF-455B-4145-B33D2141291F}"/>
              </a:ext>
            </a:extLst>
          </p:cNvPr>
          <p:cNvSpPr/>
          <p:nvPr/>
        </p:nvSpPr>
        <p:spPr>
          <a:xfrm>
            <a:off x="3556289" y="4834647"/>
            <a:ext cx="1937494" cy="1524235"/>
          </a:xfrm>
          <a:prstGeom prst="wedgeRoundRectCallout">
            <a:avLst>
              <a:gd name="adj1" fmla="val -2964"/>
              <a:gd name="adj2" fmla="val 62306"/>
              <a:gd name="adj3" fmla="val 16667"/>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en-GB" dirty="0">
                <a:solidFill>
                  <a:schemeClr val="tx1"/>
                </a:solidFill>
              </a:rPr>
              <a:t>More support on how to use funding to support CWCF children</a:t>
            </a:r>
            <a:endParaRPr kumimoji="0" lang="en-GB" sz="16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endParaRPr>
          </a:p>
        </p:txBody>
      </p:sp>
      <p:sp>
        <p:nvSpPr>
          <p:cNvPr id="13" name="Speech Bubble: Rectangle with Corners Rounded 12">
            <a:extLst>
              <a:ext uri="{FF2B5EF4-FFF2-40B4-BE49-F238E27FC236}">
                <a16:creationId xmlns:a16="http://schemas.microsoft.com/office/drawing/2014/main" id="{21CEC456-8A88-BDB3-4606-1C5E10BE28F3}"/>
              </a:ext>
            </a:extLst>
          </p:cNvPr>
          <p:cNvSpPr/>
          <p:nvPr/>
        </p:nvSpPr>
        <p:spPr>
          <a:xfrm>
            <a:off x="247679" y="3000610"/>
            <a:ext cx="2742184" cy="1066563"/>
          </a:xfrm>
          <a:prstGeom prst="wedgeRoundRectCallout">
            <a:avLst>
              <a:gd name="adj1" fmla="val -15847"/>
              <a:gd name="adj2" fmla="val 72043"/>
              <a:gd name="adj3" fmla="val 16667"/>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40080">
              <a:spcAft>
                <a:spcPts val="600"/>
              </a:spcAft>
              <a:buClrTx/>
              <a:defRPr/>
            </a:pPr>
            <a:r>
              <a:rPr lang="en-GB" dirty="0">
                <a:solidFill>
                  <a:schemeClr val="tx1"/>
                </a:solidFill>
              </a:rPr>
              <a:t>More training around Kinship Care, SGO and support for adopted children.</a:t>
            </a:r>
            <a:endParaRPr kumimoji="0" lang="en-GB" sz="1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4" name="Speech Bubble: Rectangle with Corners Rounded 13">
            <a:extLst>
              <a:ext uri="{FF2B5EF4-FFF2-40B4-BE49-F238E27FC236}">
                <a16:creationId xmlns:a16="http://schemas.microsoft.com/office/drawing/2014/main" id="{80C39428-DDAE-96FE-1C62-DCB03776B2E7}"/>
              </a:ext>
            </a:extLst>
          </p:cNvPr>
          <p:cNvSpPr/>
          <p:nvPr/>
        </p:nvSpPr>
        <p:spPr>
          <a:xfrm>
            <a:off x="5969410" y="5160734"/>
            <a:ext cx="2250462" cy="1298903"/>
          </a:xfrm>
          <a:prstGeom prst="wedgeRoundRectCallout">
            <a:avLst>
              <a:gd name="adj1" fmla="val -1802"/>
              <a:gd name="adj2" fmla="val 66161"/>
              <a:gd name="adj3" fmla="val 16667"/>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40080">
              <a:spcAft>
                <a:spcPts val="600"/>
              </a:spcAft>
              <a:buClrTx/>
              <a:defRPr/>
            </a:pPr>
            <a:r>
              <a:rPr lang="en-GB" dirty="0">
                <a:solidFill>
                  <a:schemeClr val="tx1"/>
                </a:solidFill>
              </a:rPr>
              <a:t>Advocate for more support for adopted and SGO children in schools – through the PEP process</a:t>
            </a:r>
            <a:endParaRPr kumimoji="0" lang="en-GB" sz="24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1" name="Speech Bubble: Rectangle with Corners Rounded 10">
            <a:extLst>
              <a:ext uri="{FF2B5EF4-FFF2-40B4-BE49-F238E27FC236}">
                <a16:creationId xmlns:a16="http://schemas.microsoft.com/office/drawing/2014/main" id="{B4363974-13BA-7555-14FA-B0236E1E1637}"/>
              </a:ext>
            </a:extLst>
          </p:cNvPr>
          <p:cNvSpPr/>
          <p:nvPr/>
        </p:nvSpPr>
        <p:spPr>
          <a:xfrm>
            <a:off x="537809" y="5708246"/>
            <a:ext cx="2452053" cy="898915"/>
          </a:xfrm>
          <a:prstGeom prst="wedgeRoundRectCallout">
            <a:avLst>
              <a:gd name="adj1" fmla="val -8243"/>
              <a:gd name="adj2" fmla="val 71032"/>
              <a:gd name="adj3" fmla="val 16667"/>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en-GB" dirty="0">
                <a:solidFill>
                  <a:schemeClr val="tx1"/>
                </a:solidFill>
              </a:rPr>
              <a:t>Exploring extended provisions for previously care experienced children</a:t>
            </a:r>
            <a:endParaRPr kumimoji="0" lang="en-GB" sz="16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endParaRPr>
          </a:p>
        </p:txBody>
      </p:sp>
      <p:sp>
        <p:nvSpPr>
          <p:cNvPr id="15" name="Speech Bubble: Rectangle with Corners Rounded 14">
            <a:extLst>
              <a:ext uri="{FF2B5EF4-FFF2-40B4-BE49-F238E27FC236}">
                <a16:creationId xmlns:a16="http://schemas.microsoft.com/office/drawing/2014/main" id="{4CA8A020-1983-E201-2430-D864ED9766E4}"/>
              </a:ext>
            </a:extLst>
          </p:cNvPr>
          <p:cNvSpPr/>
          <p:nvPr/>
        </p:nvSpPr>
        <p:spPr>
          <a:xfrm>
            <a:off x="323679" y="4451582"/>
            <a:ext cx="2666184" cy="976452"/>
          </a:xfrm>
          <a:prstGeom prst="wedgeRoundRectCallout">
            <a:avLst>
              <a:gd name="adj1" fmla="val 13977"/>
              <a:gd name="adj2" fmla="val 69743"/>
              <a:gd name="adj3" fmla="val 16667"/>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40080">
              <a:spcAft>
                <a:spcPts val="600"/>
              </a:spcAft>
              <a:buClrTx/>
              <a:defRPr/>
            </a:pPr>
            <a:r>
              <a:rPr lang="en-GB" dirty="0">
                <a:solidFill>
                  <a:schemeClr val="tx1"/>
                </a:solidFill>
              </a:rPr>
              <a:t>Transition work from secondary school to college</a:t>
            </a:r>
            <a:endParaRPr kumimoji="0" lang="en-GB" sz="1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442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5D9D17-7E86-28EC-5E54-D299D631B3E6}"/>
              </a:ext>
            </a:extLst>
          </p:cNvPr>
          <p:cNvSpPr txBox="1"/>
          <p:nvPr/>
        </p:nvSpPr>
        <p:spPr>
          <a:xfrm>
            <a:off x="1293685" y="1672385"/>
            <a:ext cx="1027512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12121"/>
                </a:solidFill>
                <a:effectLst/>
                <a:uLnTx/>
                <a:uFillTx/>
                <a:latin typeface="Segoe UI" panose="020B0502040204020203" pitchFamily="34" charset="0"/>
                <a:ea typeface="+mn-ea"/>
                <a:cs typeface="+mn-cs"/>
              </a:rPr>
              <a:t>Is there anything else you would like to feedback to us about the content of the conference? </a:t>
            </a:r>
          </a:p>
        </p:txBody>
      </p:sp>
      <p:pic>
        <p:nvPicPr>
          <p:cNvPr id="5" name="Graphic 4" descr="Head with gears with solid fill">
            <a:extLst>
              <a:ext uri="{FF2B5EF4-FFF2-40B4-BE49-F238E27FC236}">
                <a16:creationId xmlns:a16="http://schemas.microsoft.com/office/drawing/2014/main" id="{810B5DEC-10E8-D55A-E428-07DD297832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741" y="1531871"/>
            <a:ext cx="737284" cy="737284"/>
          </a:xfrm>
          <a:prstGeom prst="rect">
            <a:avLst/>
          </a:prstGeom>
        </p:spPr>
      </p:pic>
      <p:sp>
        <p:nvSpPr>
          <p:cNvPr id="6" name="TextBox 5">
            <a:extLst>
              <a:ext uri="{FF2B5EF4-FFF2-40B4-BE49-F238E27FC236}">
                <a16:creationId xmlns:a16="http://schemas.microsoft.com/office/drawing/2014/main" id="{C078095D-A177-CF39-BF52-61C9EC0E1A69}"/>
              </a:ext>
            </a:extLst>
          </p:cNvPr>
          <p:cNvSpPr txBox="1"/>
          <p:nvPr/>
        </p:nvSpPr>
        <p:spPr>
          <a:xfrm>
            <a:off x="188914" y="250838"/>
            <a:ext cx="11674971" cy="1000274"/>
          </a:xfrm>
          <a:prstGeom prst="rect">
            <a:avLst/>
          </a:prstGeom>
          <a:noFill/>
        </p:spPr>
        <p:txBody>
          <a:bodyPr wrap="square">
            <a:spAutoFit/>
          </a:bodyPr>
          <a:lstStyle/>
          <a:p>
            <a:pPr marL="0" marR="0" lvl="0" indent="0" algn="ctr" defTabSz="640080" rtl="0" eaLnBrk="1" fontAlgn="auto" latinLnBrk="0" hangingPunct="1">
              <a:lnSpc>
                <a:spcPct val="100000"/>
              </a:lnSpc>
              <a:spcBef>
                <a:spcPts val="0"/>
              </a:spcBef>
              <a:spcAft>
                <a:spcPts val="600"/>
              </a:spcAft>
              <a:buClrTx/>
              <a:buSzTx/>
              <a:buFontTx/>
              <a:buNone/>
              <a:tabLst/>
              <a:defRPr/>
            </a:pPr>
            <a:r>
              <a:rPr kumimoji="0" lang="en-GB" sz="3600" b="1" i="0" u="none" strike="noStrike" kern="1200" cap="none" spc="0" normalizeH="0" baseline="0" noProof="0" dirty="0">
                <a:ln>
                  <a:noFill/>
                </a:ln>
                <a:solidFill>
                  <a:srgbClr val="5B9BD5">
                    <a:lumMod val="75000"/>
                  </a:srgbClr>
                </a:solidFill>
                <a:effectLst/>
                <a:uLnTx/>
                <a:uFillTx/>
                <a:latin typeface="FuturaPT-Heavy"/>
                <a:ea typeface="+mn-ea"/>
                <a:cs typeface="+mn-cs"/>
              </a:rPr>
              <a:t>Annual Oxfordshire Virtual School Conference:  </a:t>
            </a:r>
          </a:p>
          <a:p>
            <a:pPr lvl="0" algn="ctr" defTabSz="640080">
              <a:spcAft>
                <a:spcPts val="600"/>
              </a:spcAft>
              <a:buClrTx/>
              <a:defRPr/>
            </a:pPr>
            <a:r>
              <a:rPr lang="en-GB" sz="1800" b="1" dirty="0">
                <a:solidFill>
                  <a:schemeClr val="tx1"/>
                </a:solidFill>
                <a:latin typeface="Calibri" panose="020F0502020204030204" pitchFamily="34" charset="0"/>
                <a:ea typeface="Calibri" panose="020F0502020204030204" pitchFamily="34" charset="0"/>
              </a:rPr>
              <a:t>Transforming Lives Through Human Connection: Empowering Care-Experienced Children to Achieve Their Dreams</a:t>
            </a:r>
            <a:endParaRPr kumimoji="0" lang="en-GB"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9" name="Speech Bubble: Rectangle with Corners Rounded 8">
            <a:extLst>
              <a:ext uri="{FF2B5EF4-FFF2-40B4-BE49-F238E27FC236}">
                <a16:creationId xmlns:a16="http://schemas.microsoft.com/office/drawing/2014/main" id="{535A03F9-FD83-CF54-D06A-B0178EBD8F68}"/>
              </a:ext>
            </a:extLst>
          </p:cNvPr>
          <p:cNvSpPr/>
          <p:nvPr/>
        </p:nvSpPr>
        <p:spPr>
          <a:xfrm>
            <a:off x="3185227" y="3832874"/>
            <a:ext cx="1856995" cy="1032753"/>
          </a:xfrm>
          <a:prstGeom prst="wedgeRoundRectCallout">
            <a:avLst>
              <a:gd name="adj1" fmla="val 5403"/>
              <a:gd name="adj2" fmla="val 67961"/>
              <a:gd name="adj3" fmla="val 16667"/>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40080">
              <a:spcAft>
                <a:spcPts val="600"/>
              </a:spcAft>
              <a:buClrTx/>
              <a:defRPr/>
            </a:pPr>
            <a:r>
              <a:rPr lang="en-GB" dirty="0">
                <a:solidFill>
                  <a:schemeClr val="tx1"/>
                </a:solidFill>
              </a:rPr>
              <a:t>Super balance of input and discussion</a:t>
            </a:r>
            <a:endParaRPr kumimoji="0" lang="en-GB" sz="1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0" name="Speech Bubble: Rectangle with Corners Rounded 9">
            <a:extLst>
              <a:ext uri="{FF2B5EF4-FFF2-40B4-BE49-F238E27FC236}">
                <a16:creationId xmlns:a16="http://schemas.microsoft.com/office/drawing/2014/main" id="{8E635234-BBC7-0BF0-41AF-BC0340CC0E6B}"/>
              </a:ext>
            </a:extLst>
          </p:cNvPr>
          <p:cNvSpPr/>
          <p:nvPr/>
        </p:nvSpPr>
        <p:spPr>
          <a:xfrm>
            <a:off x="3690014" y="2430286"/>
            <a:ext cx="3284871" cy="1032753"/>
          </a:xfrm>
          <a:prstGeom prst="wedgeRoundRectCallout">
            <a:avLst>
              <a:gd name="adj1" fmla="val -15132"/>
              <a:gd name="adj2" fmla="val 66535"/>
              <a:gd name="adj3" fmla="val 16667"/>
            </a:avLst>
          </a:prstGeom>
          <a:solidFill>
            <a:schemeClr val="accent1">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40080">
              <a:spcAft>
                <a:spcPts val="600"/>
              </a:spcAft>
              <a:buClrTx/>
              <a:defRP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A well led conference with a strong theme throughout</a:t>
            </a:r>
            <a:endParaRPr kumimoji="0" lang="en-GB"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id="{CB3A7A71-B9CF-455B-4145-B33D2141291F}"/>
              </a:ext>
            </a:extLst>
          </p:cNvPr>
          <p:cNvSpPr/>
          <p:nvPr/>
        </p:nvSpPr>
        <p:spPr>
          <a:xfrm>
            <a:off x="3072051" y="5340560"/>
            <a:ext cx="3032261" cy="1307901"/>
          </a:xfrm>
          <a:prstGeom prst="wedgeRoundRectCallout">
            <a:avLst>
              <a:gd name="adj1" fmla="val 8966"/>
              <a:gd name="adj2" fmla="val 63421"/>
              <a:gd name="adj3" fmla="val 16667"/>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en-GB" dirty="0">
                <a:solidFill>
                  <a:schemeClr val="tx1"/>
                </a:solidFill>
              </a:rPr>
              <a:t>I really enjoyed the structure of the day - very engaging and interactive and I met lots of interesting people. Good networking opportunity</a:t>
            </a:r>
            <a:endParaRPr kumimoji="0" lang="en-GB" sz="16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endParaRPr>
          </a:p>
        </p:txBody>
      </p:sp>
      <p:sp>
        <p:nvSpPr>
          <p:cNvPr id="13" name="Speech Bubble: Rectangle with Corners Rounded 12">
            <a:extLst>
              <a:ext uri="{FF2B5EF4-FFF2-40B4-BE49-F238E27FC236}">
                <a16:creationId xmlns:a16="http://schemas.microsoft.com/office/drawing/2014/main" id="{21CEC456-8A88-BDB3-4606-1C5E10BE28F3}"/>
              </a:ext>
            </a:extLst>
          </p:cNvPr>
          <p:cNvSpPr/>
          <p:nvPr/>
        </p:nvSpPr>
        <p:spPr>
          <a:xfrm>
            <a:off x="5634558" y="3892892"/>
            <a:ext cx="3284871" cy="1133210"/>
          </a:xfrm>
          <a:prstGeom prst="wedgeRoundRectCallout">
            <a:avLst>
              <a:gd name="adj1" fmla="val -7982"/>
              <a:gd name="adj2" fmla="val 62613"/>
              <a:gd name="adj3" fmla="val 16667"/>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40080">
              <a:spcAft>
                <a:spcPts val="600"/>
              </a:spcAft>
              <a:buClrTx/>
              <a:defRPr/>
            </a:pPr>
            <a:r>
              <a:rPr lang="en-GB" dirty="0">
                <a:solidFill>
                  <a:schemeClr val="tx1"/>
                </a:solidFill>
              </a:rPr>
              <a:t>I liked who it wasn’t like a typical conference. It was much more engaging, interactive and I feel I took more away because of it</a:t>
            </a:r>
            <a:endParaRPr kumimoji="0" lang="en-GB" sz="1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4" name="Speech Bubble: Rectangle with Corners Rounded 13">
            <a:extLst>
              <a:ext uri="{FF2B5EF4-FFF2-40B4-BE49-F238E27FC236}">
                <a16:creationId xmlns:a16="http://schemas.microsoft.com/office/drawing/2014/main" id="{80C39428-DDAE-96FE-1C62-DCB03776B2E7}"/>
              </a:ext>
            </a:extLst>
          </p:cNvPr>
          <p:cNvSpPr/>
          <p:nvPr/>
        </p:nvSpPr>
        <p:spPr>
          <a:xfrm>
            <a:off x="480740" y="2422966"/>
            <a:ext cx="2591311" cy="835800"/>
          </a:xfrm>
          <a:prstGeom prst="wedgeRoundRectCallout">
            <a:avLst>
              <a:gd name="adj1" fmla="val -1802"/>
              <a:gd name="adj2" fmla="val 66161"/>
              <a:gd name="adj3" fmla="val 16667"/>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40080" rtl="0" eaLnBrk="1" fontAlgn="auto" latinLnBrk="0" hangingPunct="1">
              <a:lnSpc>
                <a:spcPct val="100000"/>
              </a:lnSpc>
              <a:spcBef>
                <a:spcPts val="0"/>
              </a:spcBef>
              <a:spcAft>
                <a:spcPts val="60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fantastic conference!</a:t>
            </a:r>
          </a:p>
        </p:txBody>
      </p:sp>
      <p:sp>
        <p:nvSpPr>
          <p:cNvPr id="11" name="Speech Bubble: Rectangle with Corners Rounded 10">
            <a:extLst>
              <a:ext uri="{FF2B5EF4-FFF2-40B4-BE49-F238E27FC236}">
                <a16:creationId xmlns:a16="http://schemas.microsoft.com/office/drawing/2014/main" id="{B4363974-13BA-7555-14FA-B0236E1E1637}"/>
              </a:ext>
            </a:extLst>
          </p:cNvPr>
          <p:cNvSpPr/>
          <p:nvPr/>
        </p:nvSpPr>
        <p:spPr>
          <a:xfrm>
            <a:off x="391531" y="5305417"/>
            <a:ext cx="2288910" cy="1189330"/>
          </a:xfrm>
          <a:prstGeom prst="wedgeRoundRectCallout">
            <a:avLst>
              <a:gd name="adj1" fmla="val -8243"/>
              <a:gd name="adj2" fmla="val 71032"/>
              <a:gd name="adj3" fmla="val 16667"/>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en-GB" dirty="0">
                <a:solidFill>
                  <a:schemeClr val="tx1"/>
                </a:solidFill>
              </a:rPr>
              <a:t>Enjoyed the interactive element of the conference. The keynote speaker was incredibly powerful and thought provoking</a:t>
            </a:r>
            <a:endParaRPr kumimoji="0" lang="en-GB" sz="16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endParaRPr>
          </a:p>
        </p:txBody>
      </p:sp>
      <p:sp>
        <p:nvSpPr>
          <p:cNvPr id="15" name="Speech Bubble: Rectangle with Corners Rounded 14">
            <a:extLst>
              <a:ext uri="{FF2B5EF4-FFF2-40B4-BE49-F238E27FC236}">
                <a16:creationId xmlns:a16="http://schemas.microsoft.com/office/drawing/2014/main" id="{4CA8A020-1983-E201-2430-D864ED9766E4}"/>
              </a:ext>
            </a:extLst>
          </p:cNvPr>
          <p:cNvSpPr/>
          <p:nvPr/>
        </p:nvSpPr>
        <p:spPr>
          <a:xfrm>
            <a:off x="226027" y="3627145"/>
            <a:ext cx="2454414" cy="1189330"/>
          </a:xfrm>
          <a:prstGeom prst="wedgeRoundRectCallout">
            <a:avLst>
              <a:gd name="adj1" fmla="val 4363"/>
              <a:gd name="adj2" fmla="val 63129"/>
              <a:gd name="adj3" fmla="val 16667"/>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40080">
              <a:spcAft>
                <a:spcPts val="600"/>
              </a:spcAft>
              <a:buClrTx/>
              <a:defRPr/>
            </a:pPr>
            <a:r>
              <a:rPr lang="en-GB" dirty="0">
                <a:solidFill>
                  <a:schemeClr val="tx1"/>
                </a:solidFill>
              </a:rPr>
              <a:t>It was really great - loved the theme of connection, and meeting everyone and hearing their stories</a:t>
            </a:r>
            <a:endParaRPr kumimoji="0" lang="en-GB" sz="1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7" name="Speech Bubble: Rectangle with Corners Rounded 6">
            <a:extLst>
              <a:ext uri="{FF2B5EF4-FFF2-40B4-BE49-F238E27FC236}">
                <a16:creationId xmlns:a16="http://schemas.microsoft.com/office/drawing/2014/main" id="{287590B1-0FAE-59D9-7E38-A7941D48F9EA}"/>
              </a:ext>
            </a:extLst>
          </p:cNvPr>
          <p:cNvSpPr/>
          <p:nvPr/>
        </p:nvSpPr>
        <p:spPr>
          <a:xfrm>
            <a:off x="7769048" y="2444953"/>
            <a:ext cx="3284871" cy="1011741"/>
          </a:xfrm>
          <a:prstGeom prst="wedgeRoundRectCallout">
            <a:avLst>
              <a:gd name="adj1" fmla="val -4159"/>
              <a:gd name="adj2" fmla="val 64034"/>
              <a:gd name="adj3" fmla="val 16667"/>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40080">
              <a:spcAft>
                <a:spcPts val="600"/>
              </a:spcAft>
              <a:buClrTx/>
              <a:defRPr/>
            </a:pP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The new format was really useful, and Ashley was inspiring to listen to</a:t>
            </a:r>
            <a:endParaRPr kumimoji="0" lang="en-GB"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Speech Bubble: Rectangle with Corners Rounded 7">
            <a:extLst>
              <a:ext uri="{FF2B5EF4-FFF2-40B4-BE49-F238E27FC236}">
                <a16:creationId xmlns:a16="http://schemas.microsoft.com/office/drawing/2014/main" id="{2AE90BDD-A55E-34C1-BD2E-0ABAF1905CE1}"/>
              </a:ext>
            </a:extLst>
          </p:cNvPr>
          <p:cNvSpPr/>
          <p:nvPr/>
        </p:nvSpPr>
        <p:spPr>
          <a:xfrm>
            <a:off x="9124546" y="3892892"/>
            <a:ext cx="2538918" cy="987314"/>
          </a:xfrm>
          <a:prstGeom prst="wedgeRoundRectCallout">
            <a:avLst>
              <a:gd name="adj1" fmla="val 13977"/>
              <a:gd name="adj2" fmla="val 69743"/>
              <a:gd name="adj3" fmla="val 16667"/>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40080">
              <a:spcAft>
                <a:spcPts val="600"/>
              </a:spcAft>
              <a:buClrTx/>
              <a:defRPr/>
            </a:pPr>
            <a:r>
              <a:rPr lang="en-GB" dirty="0">
                <a:solidFill>
                  <a:schemeClr val="tx1"/>
                </a:solidFill>
              </a:rPr>
              <a:t>It was a welcome change from a traditional conference setup</a:t>
            </a:r>
            <a:endParaRPr kumimoji="0" lang="en-GB" sz="1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6" name="Speech Bubble: Rectangle with Corners Rounded 15">
            <a:extLst>
              <a:ext uri="{FF2B5EF4-FFF2-40B4-BE49-F238E27FC236}">
                <a16:creationId xmlns:a16="http://schemas.microsoft.com/office/drawing/2014/main" id="{7FE9FCF0-4146-7FAF-0BE8-D354C7132373}"/>
              </a:ext>
            </a:extLst>
          </p:cNvPr>
          <p:cNvSpPr/>
          <p:nvPr/>
        </p:nvSpPr>
        <p:spPr>
          <a:xfrm>
            <a:off x="6324387" y="5441140"/>
            <a:ext cx="3169809" cy="969387"/>
          </a:xfrm>
          <a:prstGeom prst="wedgeRoundRectCallout">
            <a:avLst>
              <a:gd name="adj1" fmla="val -2964"/>
              <a:gd name="adj2" fmla="val 62306"/>
              <a:gd name="adj3" fmla="val 16667"/>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defRPr/>
            </a:pPr>
            <a:r>
              <a:rPr lang="en-GB" dirty="0">
                <a:solidFill>
                  <a:schemeClr val="tx1"/>
                </a:solidFill>
              </a:rPr>
              <a:t>Very well thought out and enjoyable conference. Tom and Anna held the space beautifully</a:t>
            </a:r>
            <a:endParaRPr kumimoji="0" lang="en-GB"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endParaRPr>
          </a:p>
        </p:txBody>
      </p:sp>
      <p:sp>
        <p:nvSpPr>
          <p:cNvPr id="17" name="Speech Bubble: Rectangle with Corners Rounded 16">
            <a:extLst>
              <a:ext uri="{FF2B5EF4-FFF2-40B4-BE49-F238E27FC236}">
                <a16:creationId xmlns:a16="http://schemas.microsoft.com/office/drawing/2014/main" id="{830D8164-C509-D5BE-F7FB-F836D7D48277}"/>
              </a:ext>
            </a:extLst>
          </p:cNvPr>
          <p:cNvSpPr/>
          <p:nvPr/>
        </p:nvSpPr>
        <p:spPr>
          <a:xfrm>
            <a:off x="9714271" y="5408075"/>
            <a:ext cx="2149614" cy="969387"/>
          </a:xfrm>
          <a:prstGeom prst="wedgeRoundRectCallout">
            <a:avLst>
              <a:gd name="adj1" fmla="val 6736"/>
              <a:gd name="adj2" fmla="val 67487"/>
              <a:gd name="adj3" fmla="val 16667"/>
            </a:avLst>
          </a:prstGeom>
          <a:solidFill>
            <a:schemeClr val="accent1">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40080">
              <a:spcAft>
                <a:spcPts val="600"/>
              </a:spcAft>
              <a:buClrTx/>
              <a:defRPr/>
            </a:pPr>
            <a:r>
              <a:rPr lang="en-GB" dirty="0">
                <a:solidFill>
                  <a:schemeClr val="tx1"/>
                </a:solidFill>
              </a:rPr>
              <a:t>Brilliantly delivered, fun and engaging, thought provoking</a:t>
            </a:r>
            <a:endParaRPr kumimoji="0" lang="en-GB" sz="16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97670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901A0C-D489-494E-28E7-71248350532D}"/>
              </a:ext>
            </a:extLst>
          </p:cNvPr>
          <p:cNvSpPr>
            <a:spLocks noGrp="1"/>
          </p:cNvSpPr>
          <p:nvPr>
            <p:ph type="title"/>
          </p:nvPr>
        </p:nvSpPr>
        <p:spPr>
          <a:xfrm>
            <a:off x="686834" y="1153572"/>
            <a:ext cx="3200400" cy="4461163"/>
          </a:xfrm>
        </p:spPr>
        <p:txBody>
          <a:bodyPr>
            <a:normAutofit/>
          </a:bodyPr>
          <a:lstStyle/>
          <a:p>
            <a:r>
              <a:rPr lang="en-GB" b="1" dirty="0">
                <a:solidFill>
                  <a:srgbClr val="FFFFFF"/>
                </a:solidFill>
                <a:latin typeface="Calibri   "/>
              </a:rPr>
              <a:t>Together, we reflected on…</a:t>
            </a:r>
          </a:p>
        </p:txBody>
      </p:sp>
      <p:sp>
        <p:nvSpPr>
          <p:cNvPr id="35" name="Arc 3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2169637-A1BA-A2CA-D5CF-AD6575944299}"/>
              </a:ext>
            </a:extLst>
          </p:cNvPr>
          <p:cNvSpPr>
            <a:spLocks noGrp="1"/>
          </p:cNvSpPr>
          <p:nvPr>
            <p:ph idx="1"/>
          </p:nvPr>
        </p:nvSpPr>
        <p:spPr>
          <a:xfrm>
            <a:off x="4447308" y="591344"/>
            <a:ext cx="6906491" cy="5585619"/>
          </a:xfrm>
        </p:spPr>
        <p:txBody>
          <a:bodyPr anchor="ctr">
            <a:normAutofit fontScale="85000" lnSpcReduction="20000"/>
          </a:bodyPr>
          <a:lstStyle/>
          <a:p>
            <a:pPr lvl="0"/>
            <a:r>
              <a:rPr lang="en-GB" sz="2600" dirty="0"/>
              <a:t>The power of human connection in transforming lives, especially for care-experienced children</a:t>
            </a:r>
          </a:p>
          <a:p>
            <a:pPr lvl="0"/>
            <a:r>
              <a:rPr lang="en-GB" sz="2600" dirty="0"/>
              <a:t>What it means to be a “corporate parent” and the value of our professional roles</a:t>
            </a:r>
          </a:p>
          <a:p>
            <a:pPr lvl="0"/>
            <a:r>
              <a:rPr lang="en-GB" sz="2600" dirty="0"/>
              <a:t>Personal experiences that deeply connected us to our work and its impact on care-experienced children</a:t>
            </a:r>
          </a:p>
          <a:p>
            <a:pPr lvl="0"/>
            <a:r>
              <a:rPr lang="en-GB" sz="2600" dirty="0"/>
              <a:t>The hopes, dreams, and challenges faced by care-experienced young people in Oxfordshire</a:t>
            </a:r>
          </a:p>
          <a:p>
            <a:pPr lvl="0"/>
            <a:r>
              <a:rPr lang="en-GB" sz="2600" dirty="0"/>
              <a:t>Strategies and innovations already in place to support care-experienced children’s needs</a:t>
            </a:r>
          </a:p>
          <a:p>
            <a:pPr lvl="0"/>
            <a:r>
              <a:rPr lang="en-GB" sz="2600" dirty="0"/>
              <a:t>Insights from Ashley John-Baptiste’s keynote speech and how his story relates to our practice</a:t>
            </a:r>
          </a:p>
          <a:p>
            <a:pPr lvl="0"/>
            <a:r>
              <a:rPr lang="en-GB" sz="2600" dirty="0"/>
              <a:t>Opportunities for sharing and learning from each other’s experiences</a:t>
            </a:r>
          </a:p>
          <a:p>
            <a:pPr lvl="0"/>
            <a:r>
              <a:rPr lang="en-GB" sz="2600" dirty="0"/>
              <a:t>Areas needing attention and new ideas for supporting care-experienced children</a:t>
            </a:r>
          </a:p>
          <a:p>
            <a:r>
              <a:rPr lang="en-GB" sz="2600" dirty="0"/>
              <a:t>Key actions and aspirations we are taking forward after the conference</a:t>
            </a:r>
            <a:endParaRPr lang="en-GB" sz="1800" dirty="0">
              <a:effectLst/>
              <a:ea typeface="Times New Roman" panose="02020603050405020304" pitchFamily="18" charset="0"/>
            </a:endParaRPr>
          </a:p>
        </p:txBody>
      </p:sp>
    </p:spTree>
    <p:extLst>
      <p:ext uri="{BB962C8B-B14F-4D97-AF65-F5344CB8AC3E}">
        <p14:creationId xmlns:p14="http://schemas.microsoft.com/office/powerpoint/2010/main" val="288766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A5E370-32E5-C1D6-E092-F9D5FA35B626}"/>
              </a:ext>
            </a:extLst>
          </p:cNvPr>
          <p:cNvSpPr>
            <a:spLocks noGrp="1"/>
          </p:cNvSpPr>
          <p:nvPr>
            <p:ph type="title"/>
          </p:nvPr>
        </p:nvSpPr>
        <p:spPr>
          <a:xfrm>
            <a:off x="258418" y="318053"/>
            <a:ext cx="6997148" cy="2047461"/>
          </a:xfrm>
          <a:prstGeom prst="ellipse">
            <a:avLst/>
          </a:prstGeom>
          <a:solidFill>
            <a:srgbClr val="FFFFFF"/>
          </a:solidFill>
          <a:ln w="174625" cmpd="thinThick">
            <a:solidFill>
              <a:srgbClr val="FFFFFF"/>
            </a:solidFill>
          </a:ln>
        </p:spPr>
        <p:txBody>
          <a:bodyPr anchor="ctr">
            <a:normAutofit fontScale="90000"/>
          </a:bodyPr>
          <a:lstStyle/>
          <a:p>
            <a:pPr algn="ctr">
              <a:spcBef>
                <a:spcPts val="0"/>
              </a:spcBef>
            </a:pPr>
            <a:r>
              <a:rPr lang="en-GB" sz="2000" kern="1200" dirty="0">
                <a:solidFill>
                  <a:srgbClr val="262626"/>
                </a:solidFill>
                <a:effectLst/>
                <a:ea typeface="Times New Roman" panose="02020603050405020304" pitchFamily="18" charset="0"/>
                <a:cs typeface="Times New Roman" panose="02020603050405020304" pitchFamily="18" charset="0"/>
              </a:rPr>
              <a:t>The day was designed to inspire and connect, starting with a keynote and followed by interactive sessions - Appreciative Inquiry, body mapping, Conversation Café and open space discussions - to deepen understanding and spark innovation in supporting care-experienced children.</a:t>
            </a:r>
            <a:endParaRPr lang="en-GB" sz="2000" dirty="0">
              <a:solidFill>
                <a:srgbClr val="262626"/>
              </a:solidFill>
            </a:endParaRPr>
          </a:p>
        </p:txBody>
      </p:sp>
    </p:spTree>
    <p:extLst>
      <p:ext uri="{BB962C8B-B14F-4D97-AF65-F5344CB8AC3E}">
        <p14:creationId xmlns:p14="http://schemas.microsoft.com/office/powerpoint/2010/main" val="98772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07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17" y="-1"/>
            <a:ext cx="5213267" cy="6883030"/>
            <a:chOff x="-19217" y="-1"/>
            <a:chExt cx="5213267" cy="6883030"/>
          </a:xfrm>
        </p:grpSpPr>
        <p:sp>
          <p:nvSpPr>
            <p:cNvPr id="33" name="Rectangle 32">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5" name="Rectangle 34">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Picture Placeholder 25">
            <a:extLst>
              <a:ext uri="{FF2B5EF4-FFF2-40B4-BE49-F238E27FC236}">
                <a16:creationId xmlns:a16="http://schemas.microsoft.com/office/drawing/2014/main" id="{EABF1C62-F35D-D6B3-E5FD-22DC5EE939F0}"/>
              </a:ext>
            </a:extLst>
          </p:cNvPr>
          <p:cNvSpPr>
            <a:spLocks noGrp="1"/>
          </p:cNvSpPr>
          <p:nvPr>
            <p:ph type="pic" idx="1"/>
          </p:nvPr>
        </p:nvSpPr>
        <p:spPr>
          <a:xfrm>
            <a:off x="5778630" y="987425"/>
            <a:ext cx="6158812" cy="4873625"/>
          </a:xfrm>
        </p:spPr>
        <p:txBody>
          <a:bodyPr/>
          <a:lstStyle/>
          <a:p>
            <a:endParaRPr lang="en-GB" dirty="0"/>
          </a:p>
          <a:p>
            <a:endParaRPr lang="en-GB" dirty="0"/>
          </a:p>
        </p:txBody>
      </p:sp>
      <p:sp>
        <p:nvSpPr>
          <p:cNvPr id="29" name="TextBox 28">
            <a:extLst>
              <a:ext uri="{FF2B5EF4-FFF2-40B4-BE49-F238E27FC236}">
                <a16:creationId xmlns:a16="http://schemas.microsoft.com/office/drawing/2014/main" id="{8340FBFA-99C4-9F1A-2B18-E5DC826A9468}"/>
              </a:ext>
            </a:extLst>
          </p:cNvPr>
          <p:cNvSpPr txBox="1"/>
          <p:nvPr/>
        </p:nvSpPr>
        <p:spPr>
          <a:xfrm>
            <a:off x="5351264" y="382496"/>
            <a:ext cx="6586177" cy="5416868"/>
          </a:xfrm>
          <a:prstGeom prst="rect">
            <a:avLst/>
          </a:prstGeom>
          <a:noFill/>
        </p:spPr>
        <p:txBody>
          <a:bodyPr wrap="square" rtlCol="0">
            <a:spAutoFit/>
          </a:bodyPr>
          <a:lstStyle/>
          <a:p>
            <a:pPr algn="ctr"/>
            <a:r>
              <a:rPr lang="en-GB" sz="3200" b="1" dirty="0">
                <a:solidFill>
                  <a:schemeClr val="accent2"/>
                </a:solidFill>
              </a:rPr>
              <a:t>Appreciative Enquiry </a:t>
            </a:r>
          </a:p>
          <a:p>
            <a:pPr algn="ctr"/>
            <a:r>
              <a:rPr lang="en-GB" sz="2000" b="1" dirty="0">
                <a:solidFill>
                  <a:schemeClr val="accent2"/>
                </a:solidFill>
              </a:rPr>
              <a:t>3 questions 3 Roles 3 Rounds</a:t>
            </a:r>
          </a:p>
          <a:p>
            <a:pPr algn="ctr"/>
            <a:endParaRPr lang="en-GB" sz="1200" b="1" dirty="0">
              <a:solidFill>
                <a:schemeClr val="accent2"/>
              </a:solidFill>
            </a:endParaRPr>
          </a:p>
          <a:p>
            <a:pPr marL="285750" indent="-285750">
              <a:buFont typeface="Wingdings" panose="05000000000000000000" pitchFamily="2" charset="2"/>
              <a:buChar char="§"/>
            </a:pPr>
            <a:r>
              <a:rPr lang="en-GB" sz="1800" dirty="0">
                <a:latin typeface="+mn-lt"/>
              </a:rPr>
              <a:t>How did you come to be doing the job you are doing? What led you here?</a:t>
            </a:r>
            <a:endParaRPr lang="en-GB" sz="1800" b="1" dirty="0">
              <a:latin typeface="+mn-lt"/>
            </a:endParaRPr>
          </a:p>
          <a:p>
            <a:endParaRPr lang="en-GB" sz="1800" b="1" dirty="0">
              <a:latin typeface="+mn-lt"/>
            </a:endParaRPr>
          </a:p>
          <a:p>
            <a:pPr marL="285750" indent="-285750">
              <a:buFont typeface="Wingdings" panose="05000000000000000000" pitchFamily="2" charset="2"/>
              <a:buChar char="§"/>
            </a:pPr>
            <a:r>
              <a:rPr lang="en-GB" sz="1800" dirty="0">
                <a:latin typeface="+mn-lt"/>
              </a:rPr>
              <a:t>What do you value about the work you do and how do you believe your role adds value to the lives of children you care for?</a:t>
            </a:r>
            <a:endParaRPr lang="en-GB" sz="1100" dirty="0">
              <a:latin typeface="+mn-lt"/>
            </a:endParaRPr>
          </a:p>
          <a:p>
            <a:endParaRPr lang="en-GB" sz="1800" dirty="0">
              <a:latin typeface="+mn-lt"/>
            </a:endParaRPr>
          </a:p>
          <a:p>
            <a:pPr marL="285750" indent="-285750">
              <a:buFont typeface="Wingdings" panose="05000000000000000000" pitchFamily="2" charset="2"/>
              <a:buChar char="§"/>
            </a:pPr>
            <a:r>
              <a:rPr lang="en-GB" sz="1800" dirty="0">
                <a:latin typeface="+mn-lt"/>
              </a:rPr>
              <a:t>Tell us about an experience when you felt deeply connected to your role as a corporate parent and the impact it had on the children you support?</a:t>
            </a:r>
          </a:p>
          <a:p>
            <a:endParaRPr lang="en-GB" sz="1800" b="1" dirty="0"/>
          </a:p>
          <a:p>
            <a:pPr marL="285750" indent="-285750">
              <a:buFont typeface="Wingdings" panose="05000000000000000000" pitchFamily="2" charset="2"/>
              <a:buChar char="§"/>
            </a:pPr>
            <a:endParaRPr lang="en-GB" sz="2000" b="1" dirty="0">
              <a:latin typeface="Calibri   "/>
            </a:endParaRPr>
          </a:p>
          <a:p>
            <a:endParaRPr lang="en-GB" sz="2000" dirty="0"/>
          </a:p>
          <a:p>
            <a:endParaRPr lang="en-GB" sz="2000" dirty="0"/>
          </a:p>
          <a:p>
            <a:endParaRPr lang="en-GB" dirty="0"/>
          </a:p>
          <a:p>
            <a:endParaRPr lang="en-GB" dirty="0"/>
          </a:p>
          <a:p>
            <a:endParaRPr lang="en-GB" dirty="0"/>
          </a:p>
        </p:txBody>
      </p:sp>
      <p:graphicFrame>
        <p:nvGraphicFramePr>
          <p:cNvPr id="38" name="Text Placeholder 3">
            <a:extLst>
              <a:ext uri="{FF2B5EF4-FFF2-40B4-BE49-F238E27FC236}">
                <a16:creationId xmlns:a16="http://schemas.microsoft.com/office/drawing/2014/main" id="{C08921AF-1E4E-FCF6-B940-3C953B677257}"/>
              </a:ext>
            </a:extLst>
          </p:cNvPr>
          <p:cNvGraphicFramePr/>
          <p:nvPr>
            <p:extLst>
              <p:ext uri="{D42A27DB-BD31-4B8C-83A1-F6EECF244321}">
                <p14:modId xmlns:p14="http://schemas.microsoft.com/office/powerpoint/2010/main" val="3358016566"/>
              </p:ext>
            </p:extLst>
          </p:nvPr>
        </p:nvGraphicFramePr>
        <p:xfrm>
          <a:off x="731974" y="820133"/>
          <a:ext cx="3702579" cy="4675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1F47C75-8AED-B613-9443-244989EA1D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112560" y="3791394"/>
            <a:ext cx="2640244" cy="2189642"/>
          </a:xfrm>
          <a:prstGeom prst="rect">
            <a:avLst/>
          </a:prstGeom>
        </p:spPr>
      </p:pic>
    </p:spTree>
    <p:extLst>
      <p:ext uri="{BB962C8B-B14F-4D97-AF65-F5344CB8AC3E}">
        <p14:creationId xmlns:p14="http://schemas.microsoft.com/office/powerpoint/2010/main" val="348119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47235A-E8BE-7D36-451A-8557DB077979}"/>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B4E5384-4879-AC2B-CC46-EC664BC843A7}"/>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4000" kern="1200">
                <a:solidFill>
                  <a:srgbClr val="FFFFFF"/>
                </a:solidFill>
                <a:latin typeface="+mj-lt"/>
                <a:ea typeface="+mj-ea"/>
                <a:cs typeface="+mj-cs"/>
              </a:rPr>
              <a:t>Body Mapping</a:t>
            </a:r>
          </a:p>
        </p:txBody>
      </p:sp>
      <p:pic>
        <p:nvPicPr>
          <p:cNvPr id="4" name="Picture 3" descr="A white paper with writing on it&#10;&#10;AI-generated content may be incorrect.">
            <a:extLst>
              <a:ext uri="{FF2B5EF4-FFF2-40B4-BE49-F238E27FC236}">
                <a16:creationId xmlns:a16="http://schemas.microsoft.com/office/drawing/2014/main" id="{F471D298-7CB6-573F-794F-9AF46C7018D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5400000">
            <a:off x="148914" y="480657"/>
            <a:ext cx="4111323" cy="3793472"/>
          </a:xfrm>
          <a:prstGeom prst="rect">
            <a:avLst/>
          </a:prstGeom>
        </p:spPr>
      </p:pic>
      <p:pic>
        <p:nvPicPr>
          <p:cNvPr id="8" name="Picture 7" descr="A white paper with writing on it&#10;&#10;AI-generated content may be incorrect.">
            <a:extLst>
              <a:ext uri="{FF2B5EF4-FFF2-40B4-BE49-F238E27FC236}">
                <a16:creationId xmlns:a16="http://schemas.microsoft.com/office/drawing/2014/main" id="{0BB8E372-4E0D-8664-4938-EA9500EC4A8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5400000">
            <a:off x="5088468" y="-571775"/>
            <a:ext cx="2010551" cy="3797570"/>
          </a:xfrm>
          <a:prstGeom prst="rect">
            <a:avLst/>
          </a:prstGeom>
        </p:spPr>
      </p:pic>
      <p:pic>
        <p:nvPicPr>
          <p:cNvPr id="6" name="Picture 5" descr="A paper with writing on it&#10;&#10;AI-generated content may be incorrect.">
            <a:extLst>
              <a:ext uri="{FF2B5EF4-FFF2-40B4-BE49-F238E27FC236}">
                <a16:creationId xmlns:a16="http://schemas.microsoft.com/office/drawing/2014/main" id="{BF48F9FC-0529-4D8C-F060-518D49335376}"/>
              </a:ext>
            </a:extLst>
          </p:cNvPr>
          <p:cNvPicPr>
            <a:picLocks noChangeAspect="1"/>
          </p:cNvPicPr>
          <p:nvPr/>
        </p:nvPicPr>
        <p:blipFill>
          <a:blip r:embed="rId4" cstate="email">
            <a:extLst>
              <a:ext uri="{28A0092B-C50C-407E-A947-70E740481C1C}">
                <a14:useLocalDpi xmlns:a14="http://schemas.microsoft.com/office/drawing/2010/main"/>
              </a:ext>
            </a:extLst>
          </a:blip>
          <a:srcRect b="-2"/>
          <a:stretch>
            <a:fillRect/>
          </a:stretch>
        </p:blipFill>
        <p:spPr>
          <a:xfrm rot="5400000">
            <a:off x="5080658" y="1531619"/>
            <a:ext cx="2013804" cy="3794760"/>
          </a:xfrm>
          <a:prstGeom prst="rect">
            <a:avLst/>
          </a:prstGeom>
        </p:spPr>
      </p:pic>
      <p:pic>
        <p:nvPicPr>
          <p:cNvPr id="11" name="Picture 10" descr="A paper with writing on it&#10;&#10;AI-generated content may be incorrect.">
            <a:extLst>
              <a:ext uri="{FF2B5EF4-FFF2-40B4-BE49-F238E27FC236}">
                <a16:creationId xmlns:a16="http://schemas.microsoft.com/office/drawing/2014/main" id="{39D5C1F1-63E2-1D63-D3F3-DA0BC271BBD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rot="5400000">
            <a:off x="7929507" y="478401"/>
            <a:ext cx="4111321" cy="3797984"/>
          </a:xfrm>
          <a:prstGeom prst="rect">
            <a:avLst/>
          </a:prstGeom>
        </p:spPr>
      </p:pic>
      <p:pic>
        <p:nvPicPr>
          <p:cNvPr id="23" name="Picture 22" descr="A white paper with writing on it&#10;&#10;AI-generated content may be incorrect.">
            <a:extLst>
              <a:ext uri="{FF2B5EF4-FFF2-40B4-BE49-F238E27FC236}">
                <a16:creationId xmlns:a16="http://schemas.microsoft.com/office/drawing/2014/main" id="{8C46A704-55F0-183A-5B32-DBE6C62A14FA}"/>
              </a:ext>
            </a:extLst>
          </p:cNvPr>
          <p:cNvPicPr>
            <a:picLocks noChangeAspect="1"/>
          </p:cNvPicPr>
          <p:nvPr/>
        </p:nvPicPr>
        <p:blipFill>
          <a:blip r:embed="rId6" cstate="email">
            <a:extLst>
              <a:ext uri="{28A0092B-C50C-407E-A947-70E740481C1C}">
                <a14:useLocalDpi xmlns:a14="http://schemas.microsoft.com/office/drawing/2010/main"/>
              </a:ext>
            </a:extLst>
          </a:blip>
          <a:srcRect b="-2"/>
          <a:stretch>
            <a:fillRect/>
          </a:stretch>
        </p:blipFill>
        <p:spPr>
          <a:xfrm rot="5400000">
            <a:off x="1199944" y="3633610"/>
            <a:ext cx="2010551" cy="3794760"/>
          </a:xfrm>
          <a:prstGeom prst="rect">
            <a:avLst/>
          </a:prstGeom>
        </p:spPr>
      </p:pic>
      <p:cxnSp>
        <p:nvCxnSpPr>
          <p:cNvPr id="48" name="Straight Connector 47">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574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AE3E199-5287-041C-9E43-30BD4A37BC12}"/>
              </a:ext>
            </a:extLst>
          </p:cNvPr>
          <p:cNvSpPr>
            <a:spLocks noGrp="1"/>
          </p:cNvSpPr>
          <p:nvPr>
            <p:ph type="title"/>
          </p:nvPr>
        </p:nvSpPr>
        <p:spPr>
          <a:xfrm>
            <a:off x="838200" y="448721"/>
            <a:ext cx="4707671" cy="1225650"/>
          </a:xfrm>
        </p:spPr>
        <p:txBody>
          <a:bodyPr vert="horz" lIns="91440" tIns="45720" rIns="91440" bIns="45720" rtlCol="0" anchor="b">
            <a:normAutofit/>
          </a:bodyPr>
          <a:lstStyle/>
          <a:p>
            <a:pPr algn="ctr"/>
            <a:r>
              <a:rPr lang="en-US" sz="2700" b="1" kern="1200" dirty="0">
                <a:solidFill>
                  <a:schemeClr val="bg1"/>
                </a:solidFill>
                <a:latin typeface="+mj-lt"/>
                <a:ea typeface="+mj-ea"/>
                <a:cs typeface="+mj-cs"/>
              </a:rPr>
              <a:t>Collaborative Body Mapping:</a:t>
            </a:r>
            <a:br>
              <a:rPr lang="en-US" sz="2700" b="1" kern="1200" dirty="0">
                <a:solidFill>
                  <a:schemeClr val="bg1"/>
                </a:solidFill>
                <a:latin typeface="+mj-lt"/>
                <a:ea typeface="+mj-ea"/>
                <a:cs typeface="+mj-cs"/>
              </a:rPr>
            </a:br>
            <a:r>
              <a:rPr lang="en-US" sz="2700" b="1" kern="1200" dirty="0">
                <a:solidFill>
                  <a:schemeClr val="bg1"/>
                </a:solidFill>
                <a:latin typeface="+mj-lt"/>
                <a:ea typeface="+mj-ea"/>
                <a:cs typeface="+mj-cs"/>
              </a:rPr>
              <a:t>Sharing Our Insights and Expertise</a:t>
            </a:r>
          </a:p>
        </p:txBody>
      </p:sp>
      <p:cxnSp>
        <p:nvCxnSpPr>
          <p:cNvPr id="66" name="Straight Connector 65">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B4F3E13-7AA1-AC61-C687-028C6A95A5DB}"/>
              </a:ext>
            </a:extLst>
          </p:cNvPr>
          <p:cNvSpPr>
            <a:spLocks noGrp="1"/>
          </p:cNvSpPr>
          <p:nvPr>
            <p:ph type="body" sz="half" idx="2"/>
          </p:nvPr>
        </p:nvSpPr>
        <p:spPr>
          <a:xfrm>
            <a:off x="897769" y="1909191"/>
            <a:ext cx="5000613" cy="4170061"/>
          </a:xfrm>
        </p:spPr>
        <p:txBody>
          <a:bodyPr vert="horz" lIns="91440" tIns="45720" rIns="91440" bIns="45720" rtlCol="0">
            <a:noAutofit/>
          </a:bodyPr>
          <a:lstStyle/>
          <a:p>
            <a:pPr indent="-228600">
              <a:buFont typeface="Arial" panose="020B0604020202020204" pitchFamily="34" charset="0"/>
              <a:buChar char="•"/>
            </a:pPr>
            <a:endParaRPr lang="en-US" sz="2000" dirty="0">
              <a:solidFill>
                <a:schemeClr val="bg1"/>
              </a:solidFill>
            </a:endParaRPr>
          </a:p>
          <a:p>
            <a:pPr indent="-228600">
              <a:buFont typeface="Arial" panose="020B0604020202020204" pitchFamily="34" charset="0"/>
              <a:buChar char="•"/>
            </a:pPr>
            <a:r>
              <a:rPr lang="en-US" sz="2000" dirty="0">
                <a:solidFill>
                  <a:schemeClr val="bg1"/>
                </a:solidFill>
              </a:rPr>
              <a:t>What is their Name and Age?</a:t>
            </a:r>
          </a:p>
          <a:p>
            <a:pPr indent="-228600">
              <a:buFont typeface="Arial" panose="020B0604020202020204" pitchFamily="34" charset="0"/>
              <a:buChar char="•"/>
            </a:pPr>
            <a:r>
              <a:rPr lang="en-US" sz="2000" dirty="0">
                <a:solidFill>
                  <a:schemeClr val="bg1"/>
                </a:solidFill>
              </a:rPr>
              <a:t>Where are they currently living?</a:t>
            </a:r>
          </a:p>
          <a:p>
            <a:pPr indent="-228600">
              <a:buFont typeface="Arial" panose="020B0604020202020204" pitchFamily="34" charset="0"/>
              <a:buChar char="•"/>
            </a:pPr>
            <a:r>
              <a:rPr lang="en-US" sz="2000" dirty="0">
                <a:solidFill>
                  <a:schemeClr val="bg1"/>
                </a:solidFill>
              </a:rPr>
              <a:t>Thoughts, Feelings, Hopes and Dreams/Needs (inside the body)</a:t>
            </a:r>
          </a:p>
          <a:p>
            <a:pPr indent="-228600">
              <a:buFont typeface="Arial" panose="020B0604020202020204" pitchFamily="34" charset="0"/>
              <a:buChar char="•"/>
            </a:pPr>
            <a:r>
              <a:rPr lang="en-US" sz="2000" dirty="0">
                <a:solidFill>
                  <a:schemeClr val="bg1"/>
                </a:solidFill>
              </a:rPr>
              <a:t>Challenges- think about environmental, systemic &amp; social (outside the body)</a:t>
            </a:r>
          </a:p>
          <a:p>
            <a:pPr indent="-228600">
              <a:buFont typeface="Arial" panose="020B0604020202020204" pitchFamily="34" charset="0"/>
              <a:buChar char="•"/>
            </a:pPr>
            <a:r>
              <a:rPr lang="en-US" sz="2000" dirty="0">
                <a:solidFill>
                  <a:schemeClr val="bg1"/>
                </a:solidFill>
              </a:rPr>
              <a:t>Identify strategies and innovations already in place to meet some of these needs and challenges (outside the body)</a:t>
            </a:r>
          </a:p>
        </p:txBody>
      </p:sp>
      <p:cxnSp>
        <p:nvCxnSpPr>
          <p:cNvPr id="67" name="Straight Connector 6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Content Placeholder 11" descr="A paper with writing on it&#10;&#10;AI-generated content may be incorrect.">
            <a:extLst>
              <a:ext uri="{FF2B5EF4-FFF2-40B4-BE49-F238E27FC236}">
                <a16:creationId xmlns:a16="http://schemas.microsoft.com/office/drawing/2014/main" id="{871541D2-2564-8982-D22D-C3B6A79C2A7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b="-3"/>
          <a:stretch>
            <a:fillRect/>
          </a:stretch>
        </p:blipFill>
        <p:spPr>
          <a:xfrm rot="5400000">
            <a:off x="5813820" y="479800"/>
            <a:ext cx="6857979" cy="5898380"/>
          </a:xfrm>
          <a:prstGeom prst="rect">
            <a:avLst/>
          </a:prstGeom>
        </p:spPr>
      </p:pic>
    </p:spTree>
    <p:extLst>
      <p:ext uri="{BB962C8B-B14F-4D97-AF65-F5344CB8AC3E}">
        <p14:creationId xmlns:p14="http://schemas.microsoft.com/office/powerpoint/2010/main" val="1595409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F7FD9CE-6200-D647-2101-BBD77C503CA3}"/>
              </a:ext>
            </a:extLst>
          </p:cNvPr>
          <p:cNvSpPr>
            <a:spLocks noGrp="1"/>
          </p:cNvSpPr>
          <p:nvPr>
            <p:ph type="title"/>
          </p:nvPr>
        </p:nvSpPr>
        <p:spPr>
          <a:xfrm>
            <a:off x="6428041" y="434746"/>
            <a:ext cx="5320012" cy="3569242"/>
          </a:xfrm>
        </p:spPr>
        <p:txBody>
          <a:bodyPr vert="horz" lIns="91440" tIns="45720" rIns="91440" bIns="45720" rtlCol="0" anchor="t">
            <a:normAutofit/>
          </a:bodyPr>
          <a:lstStyle/>
          <a:p>
            <a:r>
              <a:rPr lang="en-US" sz="4800" b="1" dirty="0">
                <a:solidFill>
                  <a:srgbClr val="FFFFFF"/>
                </a:solidFill>
                <a:effectLst>
                  <a:outerShdw blurRad="38100" dist="38100" dir="2700000" algn="tl">
                    <a:srgbClr val="000000">
                      <a:alpha val="43137"/>
                    </a:srgbClr>
                  </a:outerShdw>
                </a:effectLst>
              </a:rPr>
              <a:t>Ashley John-Baptiste</a:t>
            </a:r>
          </a:p>
        </p:txBody>
      </p:sp>
      <p:sp>
        <p:nvSpPr>
          <p:cNvPr id="46" name="Rectangle 45">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863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F360-A8A6-5E9B-C25D-01174A815F58}"/>
              </a:ext>
            </a:extLst>
          </p:cNvPr>
          <p:cNvSpPr>
            <a:spLocks noGrp="1"/>
          </p:cNvSpPr>
          <p:nvPr>
            <p:ph type="title"/>
          </p:nvPr>
        </p:nvSpPr>
        <p:spPr>
          <a:xfrm>
            <a:off x="838199" y="209551"/>
            <a:ext cx="10829925" cy="1481138"/>
          </a:xfrm>
          <a:gradFill>
            <a:gsLst>
              <a:gs pos="22000">
                <a:schemeClr val="accent2">
                  <a:lumMod val="20000"/>
                  <a:lumOff val="80000"/>
                </a:schemeClr>
              </a:gs>
              <a:gs pos="4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br>
              <a:rPr lang="en-GB" b="1" dirty="0"/>
            </a:br>
            <a:r>
              <a:rPr lang="en-GB" b="1" dirty="0"/>
              <a:t>Ashley John-Baptiste: </a:t>
            </a:r>
            <a:br>
              <a:rPr lang="en-GB" b="1" dirty="0"/>
            </a:br>
            <a:r>
              <a:rPr lang="en-GB" sz="4000" b="1" dirty="0"/>
              <a:t>Broadcaster, TV Presenter, Author and </a:t>
            </a:r>
            <a:br>
              <a:rPr lang="en-GB" sz="4000" b="1" dirty="0"/>
            </a:br>
            <a:r>
              <a:rPr lang="en-GB" sz="4000" b="1" dirty="0"/>
              <a:t>Inspirational Speaker</a:t>
            </a:r>
            <a:r>
              <a:rPr lang="en-GB" sz="4000" dirty="0"/>
              <a:t> </a:t>
            </a:r>
            <a:r>
              <a:rPr lang="en-GB" sz="4000" b="1" dirty="0"/>
              <a:t> </a:t>
            </a:r>
            <a:br>
              <a:rPr lang="en-GB" dirty="0"/>
            </a:br>
            <a:endParaRPr lang="en-GB" dirty="0"/>
          </a:p>
        </p:txBody>
      </p:sp>
      <p:sp>
        <p:nvSpPr>
          <p:cNvPr id="3" name="Content Placeholder 2">
            <a:extLst>
              <a:ext uri="{FF2B5EF4-FFF2-40B4-BE49-F238E27FC236}">
                <a16:creationId xmlns:a16="http://schemas.microsoft.com/office/drawing/2014/main" id="{58F19158-B318-CBB2-357E-5262946D7932}"/>
              </a:ext>
            </a:extLst>
          </p:cNvPr>
          <p:cNvSpPr>
            <a:spLocks noGrp="1"/>
          </p:cNvSpPr>
          <p:nvPr>
            <p:ph sz="half" idx="1"/>
          </p:nvPr>
        </p:nvSpPr>
        <p:spPr>
          <a:xfrm>
            <a:off x="838200" y="1825625"/>
            <a:ext cx="5257800" cy="4822824"/>
          </a:xfrm>
        </p:spPr>
        <p:txBody>
          <a:bodyPr>
            <a:normAutofit lnSpcReduction="10000"/>
          </a:bodyPr>
          <a:lstStyle/>
          <a:p>
            <a:pPr marL="0" indent="0">
              <a:buNone/>
            </a:pPr>
            <a:r>
              <a:rPr lang="en-GB" sz="2000" dirty="0">
                <a:ea typeface="Calibri" panose="020F0502020204030204" pitchFamily="34" charset="0"/>
                <a:cs typeface="Calibri" panose="020F0502020204030204" pitchFamily="34" charset="0"/>
              </a:rPr>
              <a:t>Ashley John-Baptiste is an award-winning broadcaster and TV presenter, making reports &amp; hosting The One Show, Sunday Morning Live, as well as Morning Live &amp; BBC News. </a:t>
            </a:r>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Ashley is an inspirational speaker who shares his hard-hitting and inspirational story of navigating through the care system</a:t>
            </a:r>
            <a:endParaRPr lang="en-GB" sz="20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600" dirty="0"/>
              <a:t>. </a:t>
            </a:r>
            <a:endParaRPr lang="en-GB" dirty="0"/>
          </a:p>
          <a:p>
            <a:endParaRPr lang="en-GB" dirty="0"/>
          </a:p>
        </p:txBody>
      </p:sp>
      <p:sp>
        <p:nvSpPr>
          <p:cNvPr id="4" name="Content Placeholder 3">
            <a:extLst>
              <a:ext uri="{FF2B5EF4-FFF2-40B4-BE49-F238E27FC236}">
                <a16:creationId xmlns:a16="http://schemas.microsoft.com/office/drawing/2014/main" id="{F01390A2-7986-AF5B-A0C7-941C179AC072}"/>
              </a:ext>
            </a:extLst>
          </p:cNvPr>
          <p:cNvSpPr>
            <a:spLocks noGrp="1"/>
          </p:cNvSpPr>
          <p:nvPr>
            <p:ph sz="half" idx="2"/>
          </p:nvPr>
        </p:nvSpPr>
        <p:spPr>
          <a:xfrm>
            <a:off x="6172199" y="1825625"/>
            <a:ext cx="5874143" cy="4351338"/>
          </a:xfrm>
        </p:spPr>
        <p:txBody>
          <a:bodyPr>
            <a:normAutofit lnSpcReduction="10000"/>
          </a:bodyPr>
          <a:lstStyle/>
          <a:p>
            <a:pPr marL="0" indent="0">
              <a:buNone/>
            </a:pPr>
            <a:r>
              <a:rPr lang="en-GB" sz="2000" dirty="0"/>
              <a:t>Ashley’s debut book </a:t>
            </a:r>
            <a:r>
              <a:rPr lang="en-GB" sz="2000" b="1" dirty="0"/>
              <a:t>‘Looked After: A Childhood in Care’ </a:t>
            </a:r>
            <a:r>
              <a:rPr lang="en-GB" sz="2000" dirty="0"/>
              <a:t>was published in June 2024 and was shortlisted for Hatchards and the Biographers' Club Best First Biography Prize.</a:t>
            </a:r>
          </a:p>
          <a:p>
            <a:pPr marL="0" indent="0">
              <a:buNone/>
            </a:pPr>
            <a:endParaRPr lang="en-GB" dirty="0"/>
          </a:p>
        </p:txBody>
      </p:sp>
      <p:pic>
        <p:nvPicPr>
          <p:cNvPr id="6" name="Picture 5">
            <a:extLst>
              <a:ext uri="{FF2B5EF4-FFF2-40B4-BE49-F238E27FC236}">
                <a16:creationId xmlns:a16="http://schemas.microsoft.com/office/drawing/2014/main" id="{5880BA3A-3166-BEEA-F9AD-461A8850ED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4960896"/>
            <a:ext cx="5749239" cy="1781267"/>
          </a:xfrm>
          <a:prstGeom prst="rect">
            <a:avLst/>
          </a:prstGeom>
        </p:spPr>
      </p:pic>
      <p:pic>
        <p:nvPicPr>
          <p:cNvPr id="7" name="Picture 6">
            <a:extLst>
              <a:ext uri="{FF2B5EF4-FFF2-40B4-BE49-F238E27FC236}">
                <a16:creationId xmlns:a16="http://schemas.microsoft.com/office/drawing/2014/main" id="{C1BF1661-2243-F721-E844-C0E9317EAE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2215" y="2693709"/>
            <a:ext cx="3195909" cy="2172191"/>
          </a:xfrm>
          <a:prstGeom prst="rect">
            <a:avLst/>
          </a:prstGeom>
        </p:spPr>
      </p:pic>
      <p:pic>
        <p:nvPicPr>
          <p:cNvPr id="9" name="Picture 8">
            <a:extLst>
              <a:ext uri="{FF2B5EF4-FFF2-40B4-BE49-F238E27FC236}">
                <a16:creationId xmlns:a16="http://schemas.microsoft.com/office/drawing/2014/main" id="{6682B6E5-5F40-A296-17AE-B0C26B221D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19815" y="2864141"/>
            <a:ext cx="2665048" cy="2137977"/>
          </a:xfrm>
          <a:prstGeom prst="rect">
            <a:avLst/>
          </a:prstGeom>
        </p:spPr>
      </p:pic>
    </p:spTree>
    <p:extLst>
      <p:ext uri="{BB962C8B-B14F-4D97-AF65-F5344CB8AC3E}">
        <p14:creationId xmlns:p14="http://schemas.microsoft.com/office/powerpoint/2010/main" val="38992340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3788</TotalTime>
  <Words>1327</Words>
  <Application>Microsoft Office PowerPoint</Application>
  <PresentationFormat>Widescreen</PresentationFormat>
  <Paragraphs>115</Paragraphs>
  <Slides>18</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vt:lpstr>
      <vt:lpstr>Calibri Light</vt:lpstr>
      <vt:lpstr>FuturaPT-Heavy</vt:lpstr>
      <vt:lpstr>Segoe UI</vt:lpstr>
      <vt:lpstr>Times New Roman</vt:lpstr>
      <vt:lpstr>Wingdings</vt:lpstr>
      <vt:lpstr>1_Office Theme</vt:lpstr>
      <vt:lpstr>3_Office Theme</vt:lpstr>
      <vt:lpstr>Oxfordshire Virtual School presents:   2025 Annual Conference  Transforming Lives Through Human Connection: Empowering Care-Experienced Children to Achieve Their Dreams</vt:lpstr>
      <vt:lpstr>Together, we reflected on…</vt:lpstr>
      <vt:lpstr>The day was designed to inspire and connect, starting with a keynote and followed by interactive sessions - Appreciative Inquiry, body mapping, Conversation Café and open space discussions - to deepen understanding and spark innovation in supporting care-experienced children.</vt:lpstr>
      <vt:lpstr>PowerPoint Presentation</vt:lpstr>
      <vt:lpstr>PowerPoint Presentation</vt:lpstr>
      <vt:lpstr>Body Mapping</vt:lpstr>
      <vt:lpstr>Collaborative Body Mapping: Sharing Our Insights and Expertise</vt:lpstr>
      <vt:lpstr>Ashley John-Baptiste</vt:lpstr>
      <vt:lpstr> Ashley John-Baptiste:  Broadcaster, TV Presenter, Author and  Inspirational Speaker   </vt:lpstr>
      <vt:lpstr>Conversation Café</vt:lpstr>
      <vt:lpstr>PowerPoint Presentation</vt:lpstr>
      <vt:lpstr>PowerPoint Presentation</vt:lpstr>
      <vt:lpstr>Open Space Discussions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Practitioner Perspectives on a Restorative Community   Thinking differently about behaviour</dc:title>
  <dc:creator>Microsoft Office User</dc:creator>
  <cp:lastModifiedBy>Carpenter, Jamie - Oxfordshire County Council</cp:lastModifiedBy>
  <cp:revision>37</cp:revision>
  <dcterms:created xsi:type="dcterms:W3CDTF">2021-11-07T10:43:07Z</dcterms:created>
  <dcterms:modified xsi:type="dcterms:W3CDTF">2025-11-13T10:19:16Z</dcterms:modified>
</cp:coreProperties>
</file>