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68" r:id="rId5"/>
    <p:sldMasterId id="2147483671" r:id="rId6"/>
    <p:sldMasterId id="2147483680" r:id="rId7"/>
    <p:sldMasterId id="2147483683" r:id="rId8"/>
    <p:sldMasterId id="2147483685" r:id="rId9"/>
  </p:sldMasterIdLst>
  <p:notesMasterIdLst>
    <p:notesMasterId r:id="rId20"/>
  </p:notesMasterIdLst>
  <p:sldIdLst>
    <p:sldId id="10883" r:id="rId10"/>
    <p:sldId id="474" r:id="rId11"/>
    <p:sldId id="10884" r:id="rId12"/>
    <p:sldId id="490" r:id="rId13"/>
    <p:sldId id="492" r:id="rId14"/>
    <p:sldId id="493" r:id="rId15"/>
    <p:sldId id="494" r:id="rId16"/>
    <p:sldId id="495" r:id="rId17"/>
    <p:sldId id="507" r:id="rId18"/>
    <p:sldId id="5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F7CD04-A1D2-8CE4-FBDA-A972C70169D6}" name="Jones, Claire" initials="CJ" userId="S::ctcfch@hants.gov.uk::32ed89d0-7aa7-47c8-9a5b-978278414375" providerId="AD"/>
  <p188:author id="{3AF2E527-CBCB-5284-BF2B-283AD56D4094}" name="Cleghorn, Robyn" initials="RC" userId="S::hribcrc@hants.gov.uk::173c5597-9567-44e5-a930-e1f4b1060351" providerId="AD"/>
  <p188:author id="{DC27BA3B-0CDB-4E39-0042-B1A31A7B1548}" name="Masangomai, Shingi" initials="SM" userId="S::hribcbm@hants.gov.uk::cb1ccb74-eede-4a3f-850f-dfa4e5b8b6f7" providerId="AD"/>
  <p188:author id="{E7687B4C-AA70-67A5-032B-B3A809492F22}" name="Gubbins, Jordan" initials="JG" userId="S::hrscjg@hants.gov.uk::11ffafae-bda8-44a0-8458-66ce0d8cacb4" providerId="AD"/>
  <p188:author id="{C9C1E158-47C7-B650-7B78-2481E30998B1}" name="Cotton, Sarajane" initials="SC" userId="S::ctsshqsc@hants.gov.uk::4c1ba2db-ad35-40a6-b828-8099e0947faa" providerId="AD"/>
  <p188:author id="{B3A6996E-3599-B2C3-89C4-D05CBAD881B7}" name="Goodwin, Pete" initials="GP" userId="S::ctc7pg@hants.gov.uk::0c4b0aed-f219-432f-91d4-61ce2a8e46be" providerId="AD"/>
  <p188:author id="{D8867D9C-16C7-C758-06D2-8123240D8AE5}" name="Gravestock, Callum" initials="GC" userId="S::hribccgr@hants.gov.uk::e82c794a-49cc-417f-abd0-2530200691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530"/>
    <a:srgbClr val="DAEDEF"/>
    <a:srgbClr val="22305C"/>
    <a:srgbClr val="C98DBF"/>
    <a:srgbClr val="C8CBD6"/>
    <a:srgbClr val="9097AD"/>
    <a:srgbClr val="2A5477"/>
    <a:srgbClr val="57B6D3"/>
    <a:srgbClr val="0E757A"/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C4E0D-631B-4F1D-8F0A-7BFDED564B72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9CF4E-D077-40AD-8C5D-CB460D05F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07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DE9F7-4184-C05D-A0C9-5E0176641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BEC133-9413-A67B-3D50-E299E1A08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759B54-34F2-9876-242B-300674A03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50317-E784-1CA5-C6CB-B3606FD7B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9CF4E-D077-40AD-8C5D-CB460D05F7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58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07781-E7F3-8D60-2AEB-049B5FDEA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A9BFF5-8A7A-530A-419C-3DF5E4F39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BD2B9E-8154-E5C0-15C5-D6D7A6844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336DA-B506-2D8E-1229-BD3A0E3D3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9CF4E-D077-40AD-8C5D-CB460D05F7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26C07-F98D-C804-1B00-7C880C55F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681D8A-C5E0-F026-4338-73D6D0111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15D73B-D63C-94AF-3DB3-CD24DE08B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261EE-3A03-1178-7E84-054957D7C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9CF4E-D077-40AD-8C5D-CB460D05F7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711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BDE77-C8C9-B034-BA80-0F4F0F49D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3858D8-291A-05B6-7AD7-4A815D5A4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91036E-42D9-B105-957B-6223ACE35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82DB9-828B-C8CF-C6CE-4E8E7F759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9CF4E-D077-40AD-8C5D-CB460D05F7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08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CB0C4-743C-929D-A0B8-F74C71F78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2335DE-4E91-4538-7BBF-DDE0138E14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883E77-B39E-7F91-D8D9-C4E02A91C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3CDFD-58AE-A28E-9BD7-703A38B601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9CF4E-D077-40AD-8C5D-CB460D05F7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866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5391B-25F5-3C57-B872-FCED7145D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D2EA82-E88A-C35A-57FC-9BEA6A0B4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06B14A-8413-498D-0EEA-EF38A4329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C2561-C832-2531-548F-9106FE488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9CF4E-D077-40AD-8C5D-CB460D05F7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290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9CF4E-D077-40AD-8C5D-CB460D05F7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060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9CF4E-D077-40AD-8C5D-CB460D05F7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1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AA0E-D9DB-4671-BDCC-45810B06E8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62378" y="1883193"/>
            <a:ext cx="8058901" cy="2368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1487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77" y="883594"/>
            <a:ext cx="4011084" cy="139852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0904" y="883594"/>
            <a:ext cx="6815667" cy="45945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277" y="2045644"/>
            <a:ext cx="4011084" cy="3432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F4087-D1DD-4C0E-B962-DC3B0B71912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5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AA0E-D9DB-4671-BDCC-45810B06E8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62378" y="1883193"/>
            <a:ext cx="8058901" cy="2368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8742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AA0E-D9DB-4671-BDCC-45810B06E8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62378" y="1883193"/>
            <a:ext cx="8058901" cy="2368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50305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AA0E-D9DB-4671-BDCC-45810B06E8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62378" y="1883193"/>
            <a:ext cx="8058901" cy="2368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20265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AA0E-D9DB-4671-BDCC-45810B06E8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62378" y="1883193"/>
            <a:ext cx="8058901" cy="2368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04748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AA0E-D9DB-4671-BDCC-45810B06E8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62378" y="1883193"/>
            <a:ext cx="8058901" cy="2368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597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CE3FB1-437B-434B-94CD-7E6BC2765EA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51414" y="575854"/>
            <a:ext cx="5178977" cy="1601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39227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5F8F15-21ED-479D-9B4D-2484290AA09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5417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6613E-78AB-461F-84BA-CAB8CAE7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56" y="1422203"/>
            <a:ext cx="11137237" cy="416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1FD040-C637-442B-8F0F-79CD0DA1835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6426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83672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39446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DB4857-39BF-4BA2-96F1-53A7E4B5DE7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82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55" y="1412777"/>
            <a:ext cx="11137237" cy="4163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5A4E44-B5F9-4CDC-B1C7-8E16BBB5B03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0818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3189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31707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625167-CE94-47A1-B1DD-EC6C7517774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0011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270192"/>
            <a:ext cx="5384800" cy="4312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819" y="1270192"/>
            <a:ext cx="5384800" cy="4312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C7DA19-0007-4CD6-B38F-A6832760CC2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4570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2" y="1162175"/>
            <a:ext cx="53869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7705" y="1162175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CE7496-1A3B-45C1-ADF5-C1DCCF56356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7381" y="1801937"/>
            <a:ext cx="5384800" cy="355447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E533350-2DC3-4C41-A13E-804DE580C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819" y="1801937"/>
            <a:ext cx="5384800" cy="355447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669DCB-2133-4A07-A6E4-28016745AAB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7357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3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20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22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1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89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67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AF642B1-EC8D-5705-2F46-E1F66A3230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2378" y="1883193"/>
            <a:ext cx="8426129" cy="23682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IBC and Employee Self-Service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223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5CFE64-634F-38D2-6A8E-BA7639788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23" y="938540"/>
            <a:ext cx="4113975" cy="4163001"/>
          </a:xfrm>
        </p:spPr>
        <p:txBody>
          <a:bodyPr>
            <a:normAutofit/>
          </a:bodyPr>
          <a:lstStyle/>
          <a:p>
            <a:r>
              <a:rPr lang="en-GB" dirty="0"/>
              <a:t>The calendar you see when selecting the date picker will  display Monday as the first day of the week.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DFCCC-A230-33AA-6296-F59AE6FD3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 pickers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01492-682E-008E-DD59-70BC2BAAF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380" y="938540"/>
            <a:ext cx="3105150" cy="2370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070D48-68EC-F944-8B1D-CA4968A34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253" y="1884964"/>
            <a:ext cx="3413928" cy="4034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A359C4-6209-7285-BB4A-F90493A90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72223" y="623324"/>
            <a:ext cx="1588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/>
              <a:t>Current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2FF5D-5732-5CAA-12B4-C7CA0F045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30443" y="1605391"/>
            <a:ext cx="169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25617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2C83D-D5B4-9005-FF45-DAAE3F3B2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48FED-D961-B122-629E-DCA4C2C6E6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776" y="147242"/>
            <a:ext cx="11740039" cy="5620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8F813D-522F-7DCF-2AAD-F842E933D263}"/>
              </a:ext>
            </a:extLst>
          </p:cNvPr>
          <p:cNvSpPr txBox="1"/>
          <p:nvPr/>
        </p:nvSpPr>
        <p:spPr>
          <a:xfrm>
            <a:off x="431217" y="709316"/>
            <a:ext cx="11318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This pack shows the differences between the current Integrated Business Centre (IBC) and Employee Self-Service (ESS) (which uses SAP ECC system) and the upgraded IBC and ESS (which will use SAP S/4HANA system)</a:t>
            </a:r>
          </a:p>
          <a:p>
            <a:endParaRPr lang="en-GB" sz="1600" dirty="0"/>
          </a:p>
          <a:p>
            <a:r>
              <a:rPr lang="en-GB" sz="1600" dirty="0"/>
              <a:t>The changes have been identified so far throughout the conversions and testing</a:t>
            </a:r>
          </a:p>
          <a:p>
            <a:endParaRPr lang="en-GB" sz="1600" dirty="0"/>
          </a:p>
          <a:p>
            <a:r>
              <a:rPr lang="en-GB" sz="1600" dirty="0"/>
              <a:t>The IBC and ESS will be largely the same as they are today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6260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7B27AB-7A8D-13E4-5F60-3490F6F1C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506962A-B375-1DA9-CEC4-8405C2C770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2378" y="1883193"/>
            <a:ext cx="8058901" cy="23682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IBC and ESS</a:t>
            </a:r>
          </a:p>
        </p:txBody>
      </p:sp>
    </p:spTree>
    <p:extLst>
      <p:ext uri="{BB962C8B-B14F-4D97-AF65-F5344CB8AC3E}">
        <p14:creationId xmlns:p14="http://schemas.microsoft.com/office/powerpoint/2010/main" val="159695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E3284-ADA8-ED60-DABB-329BD2A08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EB726-C819-9339-D427-47B9C1C924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58" y="245916"/>
            <a:ext cx="5899816" cy="5620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 screen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81565-CA8E-66CE-E1B7-EDA5B02186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50858" y="825973"/>
            <a:ext cx="1167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Change shown below. If you have previously changed your theme in ESS/IBC </a:t>
            </a:r>
            <a:r>
              <a:rPr lang="en-GB" kern="100" dirty="0">
                <a:solidFill>
                  <a:srgbClr val="000000"/>
                </a:solidFill>
                <a:latin typeface="Helvetica"/>
                <a:cs typeface="Arial" panose="020B0604020202020204" pitchFamily="34" charset="0"/>
              </a:rPr>
              <a:t>p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ortal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 your chosen theme will remain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6475EE-0782-25FF-9905-B4F1A1B84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23" y="1828852"/>
            <a:ext cx="4866797" cy="2969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897DB7-2BB5-F9CE-2954-1D0C730A4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20" y="2755389"/>
            <a:ext cx="5899259" cy="28271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79B957-B2E4-F385-A422-D83791DC4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95395" y="2416835"/>
            <a:ext cx="169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0000"/>
                </a:solidFill>
                <a:latin typeface="Helvetica"/>
              </a:rPr>
              <a:t>F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uture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3C4EE9-AAC9-6F48-262B-22EA81F8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8288" y="1472304"/>
            <a:ext cx="169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Current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1FFE475-6F50-14FD-EFC3-000381CC7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807" y="3839442"/>
            <a:ext cx="448173" cy="4668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409394C-1DE7-493A-6962-46A251544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4708" y="3839442"/>
            <a:ext cx="521116" cy="4652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5F5B04E-037C-F83C-75BB-1E0FCD110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50801" y="4579684"/>
            <a:ext cx="2912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The person icon has been replaced by the user's initials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A3A7AD-45E8-76B2-5D0A-6F9C79A66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31004" y="3492858"/>
            <a:ext cx="169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Current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2375F2-7728-4117-47D7-5413BC92C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06906" y="3484828"/>
            <a:ext cx="169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Future </a:t>
            </a:r>
          </a:p>
        </p:txBody>
      </p:sp>
    </p:spTree>
    <p:extLst>
      <p:ext uri="{BB962C8B-B14F-4D97-AF65-F5344CB8AC3E}">
        <p14:creationId xmlns:p14="http://schemas.microsoft.com/office/powerpoint/2010/main" val="318647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E8240-DD57-E862-CDDE-03006A0A2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9EE11-307E-C5C8-DDF9-30D231098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5980" y="169061"/>
            <a:ext cx="2253983" cy="562074"/>
          </a:xfrm>
        </p:spPr>
        <p:txBody>
          <a:bodyPr/>
          <a:lstStyle/>
          <a:p>
            <a:r>
              <a:rPr lang="en-GB" dirty="0"/>
              <a:t> Payslips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32DE0-D64B-3DE6-CD0C-01F9D8487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3563" y="921894"/>
            <a:ext cx="36787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There is a change to what you will see.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When you look at your payslip you will see a summary table of payslip information instead of the split screen format we have currently.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Most recent payslip is at the top of the table.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Gross pay, deductions and take-home pay are shown on screen.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You  can download individual payslips or export the summary data to Excel.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F545F1C-64E9-8018-86D5-627784839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33502" y="961117"/>
            <a:ext cx="16967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Future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9A863E-F6E7-F8B8-90F6-EDAF44AAD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17966" y="0"/>
            <a:ext cx="169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Current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A8071-02E7-DE5A-F8DA-BF948A63B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49"/>
          <a:stretch/>
        </p:blipFill>
        <p:spPr>
          <a:xfrm>
            <a:off x="4010491" y="292930"/>
            <a:ext cx="4111670" cy="4058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BE40F7-750F-A5C2-8EC4-19E8F0C08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284" y="1254047"/>
            <a:ext cx="4691006" cy="46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0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29C48-61AB-A051-7414-824A8368F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CF1C2-EB8F-A287-871B-1C300597F9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5980" y="169061"/>
            <a:ext cx="2444333" cy="5620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E94E7-4EA9-81D9-E00A-7923543366F3}"/>
              </a:ext>
            </a:extLst>
          </p:cNvPr>
          <p:cNvSpPr txBox="1"/>
          <p:nvPr/>
        </p:nvSpPr>
        <p:spPr>
          <a:xfrm>
            <a:off x="193563" y="921894"/>
            <a:ext cx="36787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When you select to record  time using clock-in times, you can currently either enter  time manually or scroll through times in a drop down.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In future you will continue to be able to enter time manually but will see a clock face instead of the drop down.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DA2CD4-065E-9D9E-3D92-EBD719383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61551" y="2399222"/>
            <a:ext cx="169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Future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4EBFBB-3E7B-39F2-A57A-5813E824C291}"/>
              </a:ext>
            </a:extLst>
          </p:cNvPr>
          <p:cNvSpPr txBox="1"/>
          <p:nvPr/>
        </p:nvSpPr>
        <p:spPr>
          <a:xfrm>
            <a:off x="4995978" y="106053"/>
            <a:ext cx="169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Current </a:t>
            </a:r>
          </a:p>
        </p:txBody>
      </p:sp>
      <p:pic>
        <p:nvPicPr>
          <p:cNvPr id="5" name="Picture 4" descr="Current">
            <a:extLst>
              <a:ext uri="{FF2B5EF4-FFF2-40B4-BE49-F238E27FC236}">
                <a16:creationId xmlns:a16="http://schemas.microsoft.com/office/drawing/2014/main" id="{2D4F7806-2F4F-BB09-78BB-A85258A2F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22"/>
          <a:stretch/>
        </p:blipFill>
        <p:spPr>
          <a:xfrm>
            <a:off x="4081928" y="444607"/>
            <a:ext cx="3816368" cy="2595563"/>
          </a:xfrm>
          <a:prstGeom prst="rect">
            <a:avLst/>
          </a:prstGeom>
        </p:spPr>
      </p:pic>
      <p:pic>
        <p:nvPicPr>
          <p:cNvPr id="4" name="Picture 3" descr="In future">
            <a:extLst>
              <a:ext uri="{FF2B5EF4-FFF2-40B4-BE49-F238E27FC236}">
                <a16:creationId xmlns:a16="http://schemas.microsoft.com/office/drawing/2014/main" id="{BDFDC7A0-3763-8105-FE04-D0000E202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72"/>
          <a:stretch/>
        </p:blipFill>
        <p:spPr>
          <a:xfrm>
            <a:off x="7533452" y="2852246"/>
            <a:ext cx="3678781" cy="25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7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BE85E-D59F-FEDA-414B-B94B8BF11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EFA84-9695-DDF0-BBC7-61CCFE5CA2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776" y="147242"/>
            <a:ext cx="11740039" cy="5620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Team calendar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64182A-F846-CFCF-5EC0-78D6B20F60AB}"/>
              </a:ext>
            </a:extLst>
          </p:cNvPr>
          <p:cNvSpPr txBox="1"/>
          <p:nvPr/>
        </p:nvSpPr>
        <p:spPr>
          <a:xfrm>
            <a:off x="431217" y="709316"/>
            <a:ext cx="367878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In future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The 'Direct Reports' tab displays all employees who report to the manager, including teams that sit under them.,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Users can filter the screen to show ‘all employees’, ‘absent’ or ‘available’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When you select an absence on the calendar, the details of the employee and the absences are displayed.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When you select an employee, their email address will show. Clicking it opens a new Outlook window.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Updated, more accessible key.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‘Manage views’ allows you to manage how information is displayed in your calendar, selecting 'Direct Reports' option allows you to show or hide records of their direct reports.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kern="100" dirty="0">
                <a:solidFill>
                  <a:srgbClr val="000000"/>
                </a:solidFill>
                <a:latin typeface="Helvetica"/>
                <a:cs typeface="Arial" panose="020B0604020202020204" pitchFamily="34" charset="0"/>
              </a:rPr>
              <a:t>If you have external contractors in their structure, these records will now show on a separate tab of the calendar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Team calendar screenshot">
            <a:extLst>
              <a:ext uri="{FF2B5EF4-FFF2-40B4-BE49-F238E27FC236}">
                <a16:creationId xmlns:a16="http://schemas.microsoft.com/office/drawing/2014/main" id="{F7B333D2-4F14-BCCC-3643-009F7523D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985" y="537250"/>
            <a:ext cx="7637830" cy="2484779"/>
          </a:xfrm>
          <a:prstGeom prst="rect">
            <a:avLst/>
          </a:prstGeom>
        </p:spPr>
      </p:pic>
      <p:pic>
        <p:nvPicPr>
          <p:cNvPr id="10" name="Picture 9" descr="A screenshot of a computer&#10;&#10;">
            <a:extLst>
              <a:ext uri="{FF2B5EF4-FFF2-40B4-BE49-F238E27FC236}">
                <a16:creationId xmlns:a16="http://schemas.microsoft.com/office/drawing/2014/main" id="{91FF31D3-0D4A-C67C-2C68-4463AEEC18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499" t="23170"/>
          <a:stretch/>
        </p:blipFill>
        <p:spPr>
          <a:xfrm>
            <a:off x="4425985" y="2815489"/>
            <a:ext cx="2703849" cy="1832073"/>
          </a:xfrm>
          <a:prstGeom prst="rect">
            <a:avLst/>
          </a:prstGeom>
        </p:spPr>
      </p:pic>
      <p:pic>
        <p:nvPicPr>
          <p:cNvPr id="11" name="Picture 10" descr="A screenshot of a computer&#10;&#10;">
            <a:extLst>
              <a:ext uri="{FF2B5EF4-FFF2-40B4-BE49-F238E27FC236}">
                <a16:creationId xmlns:a16="http://schemas.microsoft.com/office/drawing/2014/main" id="{8B55D43F-696E-2E5C-F612-EB7A0FF361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667" r="51953" b="3001"/>
          <a:stretch/>
        </p:blipFill>
        <p:spPr>
          <a:xfrm>
            <a:off x="7262975" y="2879848"/>
            <a:ext cx="1903885" cy="1778181"/>
          </a:xfrm>
          <a:prstGeom prst="rect">
            <a:avLst/>
          </a:prstGeom>
        </p:spPr>
      </p:pic>
      <p:pic>
        <p:nvPicPr>
          <p:cNvPr id="14" name="Picture 13" descr="A screenshot of a computer&#10;&#10;">
            <a:extLst>
              <a:ext uri="{FF2B5EF4-FFF2-40B4-BE49-F238E27FC236}">
                <a16:creationId xmlns:a16="http://schemas.microsoft.com/office/drawing/2014/main" id="{D859A4C3-42B0-6B2D-65B4-6C6AB3745B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65101"/>
          <a:stretch/>
        </p:blipFill>
        <p:spPr>
          <a:xfrm>
            <a:off x="4425985" y="4723052"/>
            <a:ext cx="3674075" cy="1067961"/>
          </a:xfrm>
          <a:prstGeom prst="rect">
            <a:avLst/>
          </a:prstGeom>
        </p:spPr>
      </p:pic>
      <p:pic>
        <p:nvPicPr>
          <p:cNvPr id="6" name="Picture 5" descr="Screenshot from a computer">
            <a:extLst>
              <a:ext uri="{FF2B5EF4-FFF2-40B4-BE49-F238E27FC236}">
                <a16:creationId xmlns:a16="http://schemas.microsoft.com/office/drawing/2014/main" id="{45A896B8-9F16-39B4-37E2-06102C5A1F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4917" y="4723052"/>
            <a:ext cx="2335685" cy="106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9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747AB-7948-E2C0-AD62-341E03673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6C217-770E-F136-5BDA-B4287A753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067" y="89827"/>
            <a:ext cx="11740039" cy="5620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7D02E-5754-A0AE-B67C-19E78A22ABEA}"/>
              </a:ext>
            </a:extLst>
          </p:cNvPr>
          <p:cNvSpPr txBox="1"/>
          <p:nvPr/>
        </p:nvSpPr>
        <p:spPr>
          <a:xfrm>
            <a:off x="292067" y="651794"/>
            <a:ext cx="4714272" cy="465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400" dirty="0">
                <a:solidFill>
                  <a:srgbClr val="000000"/>
                </a:solidFill>
              </a:rPr>
              <a:t>There is a change to what you will see.</a:t>
            </a:r>
          </a:p>
          <a:p>
            <a:pPr lvl="0">
              <a:defRPr/>
            </a:pPr>
            <a:endParaRPr lang="en-GB" sz="1400" dirty="0">
              <a:solidFill>
                <a:srgbClr val="000000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The ‘free’ search bar is no longer available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New ‘Copy to clipboard’ allows you to copy and paste details of selected forms to another document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New ‘Show more’ allows you to show more details of form per row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New ‘Show less’ allows you to show less details of form per row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The ‘Export’ window layout has changed. A format field has been added to choose the file type. The 'Split cells with values' checkbox now appears above 'Include filter settings’.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Adapt filters option will let you swap between ‘List’ view and ‘Group’ view.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E959B-7E38-CC1E-87EC-4016851F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07" b="23573"/>
          <a:stretch/>
        </p:blipFill>
        <p:spPr>
          <a:xfrm>
            <a:off x="5274930" y="359071"/>
            <a:ext cx="5469381" cy="2042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95A8DB-5069-492F-A6EB-E617319F3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4863" y="1486542"/>
            <a:ext cx="169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0000"/>
                </a:solidFill>
                <a:latin typeface="Helvetica"/>
              </a:rPr>
              <a:t>Future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4EA46-5EF2-29C3-9422-86B047C57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47640" y="90686"/>
            <a:ext cx="169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Current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122216-D441-30EB-13B6-6E681CDBD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363" b="34264"/>
          <a:stretch/>
        </p:blipFill>
        <p:spPr>
          <a:xfrm>
            <a:off x="6443652" y="1788721"/>
            <a:ext cx="5575202" cy="1735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248E0F-FAED-FF55-C784-CD1E5C8D9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652" y="3657233"/>
            <a:ext cx="1656242" cy="1436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AD237D-6280-08C5-2A22-5273040B2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7735" t="28433" r="34083" b="6328"/>
          <a:stretch/>
        </p:blipFill>
        <p:spPr>
          <a:xfrm>
            <a:off x="8200824" y="3657233"/>
            <a:ext cx="2107096" cy="210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4E180-2483-D1CC-69DB-514CAB632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56" y="950119"/>
            <a:ext cx="11625457" cy="2323514"/>
          </a:xfrm>
        </p:spPr>
        <p:txBody>
          <a:bodyPr>
            <a:normAutofit fontScale="85000" lnSpcReduction="20000"/>
          </a:bodyPr>
          <a:lstStyle/>
          <a:p>
            <a:r>
              <a:rPr lang="en-GB" sz="2200" kern="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When you log in using a  personnel record which isn’t your main record and look at ‘My </a:t>
            </a:r>
            <a:r>
              <a:rPr lang="en-GB" sz="2200" kern="1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payslips’</a:t>
            </a:r>
            <a:r>
              <a:rPr lang="en-GB" sz="2200" kern="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or ‘My leave Requests’, the information will  now default to display information from your primary record. </a:t>
            </a:r>
          </a:p>
          <a:p>
            <a:r>
              <a:rPr lang="en-GB" sz="2200" kern="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manually switch to your non-primary record.</a:t>
            </a:r>
          </a:p>
          <a:p>
            <a:r>
              <a:rPr lang="en-GB" sz="2200" kern="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This is an improvement for ‘My payslips’.</a:t>
            </a:r>
          </a:p>
          <a:p>
            <a:r>
              <a:rPr lang="en-GB" sz="2200" kern="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the ‘My leave requests’, will need to make sure you submit leave requests on the correct record.</a:t>
            </a:r>
          </a:p>
          <a:p>
            <a:r>
              <a:rPr lang="en-GB" sz="2200" kern="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There are no changes to ‘Expenses’ and ‘Timesheet’ —they continue to display data based on the personnel number you have logged in with.</a:t>
            </a:r>
          </a:p>
          <a:p>
            <a:r>
              <a:rPr lang="en-GB" sz="2200" kern="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INC help and guidance pages are being be updated to reflect the change.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368B9-D01A-4FA2-082B-909E0429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employment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1D30E3B4-8A3B-C7BF-D2F4-CECDD953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84" y="3712291"/>
            <a:ext cx="6797699" cy="219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7DBD6C-5C4B-EA9C-0CC2-43FE4A78C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3851" y="3373737"/>
            <a:ext cx="169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6239302"/>
      </p:ext>
    </p:extLst>
  </p:cSld>
  <p:clrMapOvr>
    <a:masterClrMapping/>
  </p:clrMapOvr>
</p:sld>
</file>

<file path=ppt/theme/theme1.xml><?xml version="1.0" encoding="utf-8"?>
<a:theme xmlns:a="http://schemas.openxmlformats.org/drawingml/2006/main" name="Shared Services Cover">
  <a:themeElements>
    <a:clrScheme name="Shared Services">
      <a:dk1>
        <a:srgbClr val="000000"/>
      </a:dk1>
      <a:lt1>
        <a:sysClr val="window" lastClr="FFFFFF"/>
      </a:lt1>
      <a:dk2>
        <a:srgbClr val="22305C"/>
      </a:dk2>
      <a:lt2>
        <a:srgbClr val="CAE7EA"/>
      </a:lt2>
      <a:accent1>
        <a:srgbClr val="88CDD3"/>
      </a:accent1>
      <a:accent2>
        <a:srgbClr val="C7D530"/>
      </a:accent2>
      <a:accent3>
        <a:srgbClr val="941B80"/>
      </a:accent3>
      <a:accent4>
        <a:srgbClr val="00838A"/>
      </a:accent4>
      <a:accent5>
        <a:srgbClr val="79AC2B"/>
      </a:accent5>
      <a:accent6>
        <a:srgbClr val="4F2872"/>
      </a:accent6>
      <a:hlink>
        <a:srgbClr val="0080FF"/>
      </a:hlink>
      <a:folHlink>
        <a:srgbClr val="5EAEFF"/>
      </a:folHlink>
    </a:clrScheme>
    <a:fontScheme name="Shared Servic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ivery Plan v6.4.pptx" id="{A1DD8E74-3901-4F7C-9EB2-F3701D1E3F33}" vid="{52240D5D-46D2-4145-B33A-FFC71F410125}"/>
    </a:ext>
  </a:extLst>
</a:theme>
</file>

<file path=ppt/theme/theme2.xml><?xml version="1.0" encoding="utf-8"?>
<a:theme xmlns:a="http://schemas.openxmlformats.org/drawingml/2006/main" name="Shared Services Back Cover">
  <a:themeElements>
    <a:clrScheme name="Shared Services">
      <a:dk1>
        <a:srgbClr val="000000"/>
      </a:dk1>
      <a:lt1>
        <a:sysClr val="window" lastClr="FFFFFF"/>
      </a:lt1>
      <a:dk2>
        <a:srgbClr val="22305C"/>
      </a:dk2>
      <a:lt2>
        <a:srgbClr val="CAE7EA"/>
      </a:lt2>
      <a:accent1>
        <a:srgbClr val="88CDD3"/>
      </a:accent1>
      <a:accent2>
        <a:srgbClr val="C7D530"/>
      </a:accent2>
      <a:accent3>
        <a:srgbClr val="941B80"/>
      </a:accent3>
      <a:accent4>
        <a:srgbClr val="00838A"/>
      </a:accent4>
      <a:accent5>
        <a:srgbClr val="79AC2B"/>
      </a:accent5>
      <a:accent6>
        <a:srgbClr val="4F2872"/>
      </a:accent6>
      <a:hlink>
        <a:srgbClr val="0080FF"/>
      </a:hlink>
      <a:folHlink>
        <a:srgbClr val="5EAEFF"/>
      </a:folHlink>
    </a:clrScheme>
    <a:fontScheme name="Shared Servic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ivery Plan v6.4.pptx" id="{A1DD8E74-3901-4F7C-9EB2-F3701D1E3F33}" vid="{68B30CCC-A1B9-4D40-99E3-AA75612AAED4}"/>
    </a:ext>
  </a:extLst>
</a:theme>
</file>

<file path=ppt/theme/theme3.xml><?xml version="1.0" encoding="utf-8"?>
<a:theme xmlns:a="http://schemas.openxmlformats.org/drawingml/2006/main" name="1_Shared Services">
  <a:themeElements>
    <a:clrScheme name="Shared Services">
      <a:dk1>
        <a:srgbClr val="000000"/>
      </a:dk1>
      <a:lt1>
        <a:sysClr val="window" lastClr="FFFFFF"/>
      </a:lt1>
      <a:dk2>
        <a:srgbClr val="22305C"/>
      </a:dk2>
      <a:lt2>
        <a:srgbClr val="CAE7EA"/>
      </a:lt2>
      <a:accent1>
        <a:srgbClr val="88CDD3"/>
      </a:accent1>
      <a:accent2>
        <a:srgbClr val="C7D530"/>
      </a:accent2>
      <a:accent3>
        <a:srgbClr val="941B80"/>
      </a:accent3>
      <a:accent4>
        <a:srgbClr val="00838A"/>
      </a:accent4>
      <a:accent5>
        <a:srgbClr val="79AC2B"/>
      </a:accent5>
      <a:accent6>
        <a:srgbClr val="4F2872"/>
      </a:accent6>
      <a:hlink>
        <a:srgbClr val="0080FF"/>
      </a:hlink>
      <a:folHlink>
        <a:srgbClr val="5EAEFF"/>
      </a:folHlink>
    </a:clrScheme>
    <a:fontScheme name="Shared Servic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ivery Plan v6.4.pptx" id="{A1DD8E74-3901-4F7C-9EB2-F3701D1E3F33}" vid="{A9E6BFB0-F0E3-44FD-8A56-DC680ADF5313}"/>
    </a:ext>
  </a:extLst>
</a:theme>
</file>

<file path=ppt/theme/theme4.xml><?xml version="1.0" encoding="utf-8"?>
<a:theme xmlns:a="http://schemas.openxmlformats.org/drawingml/2006/main" name="1_Shared Services Cover">
  <a:themeElements>
    <a:clrScheme name="Shared Services">
      <a:dk1>
        <a:srgbClr val="000000"/>
      </a:dk1>
      <a:lt1>
        <a:sysClr val="window" lastClr="FFFFFF"/>
      </a:lt1>
      <a:dk2>
        <a:srgbClr val="22305C"/>
      </a:dk2>
      <a:lt2>
        <a:srgbClr val="CAE7EA"/>
      </a:lt2>
      <a:accent1>
        <a:srgbClr val="88CDD3"/>
      </a:accent1>
      <a:accent2>
        <a:srgbClr val="C7D530"/>
      </a:accent2>
      <a:accent3>
        <a:srgbClr val="941B80"/>
      </a:accent3>
      <a:accent4>
        <a:srgbClr val="00838A"/>
      </a:accent4>
      <a:accent5>
        <a:srgbClr val="79AC2B"/>
      </a:accent5>
      <a:accent6>
        <a:srgbClr val="4F2872"/>
      </a:accent6>
      <a:hlink>
        <a:srgbClr val="0080FF"/>
      </a:hlink>
      <a:folHlink>
        <a:srgbClr val="5EAEFF"/>
      </a:folHlink>
    </a:clrScheme>
    <a:fontScheme name="Shared Servic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ivery Plan v6.4.pptx" id="{A1DD8E74-3901-4F7C-9EB2-F3701D1E3F33}" vid="{B60811C7-E220-40E5-8746-0C8C10F0BA4C}"/>
    </a:ext>
  </a:extLst>
</a:theme>
</file>

<file path=ppt/theme/theme5.xml><?xml version="1.0" encoding="utf-8"?>
<a:theme xmlns:a="http://schemas.openxmlformats.org/drawingml/2006/main" name="2_Shared Services Cover">
  <a:themeElements>
    <a:clrScheme name="Shared Services">
      <a:dk1>
        <a:srgbClr val="000000"/>
      </a:dk1>
      <a:lt1>
        <a:sysClr val="window" lastClr="FFFFFF"/>
      </a:lt1>
      <a:dk2>
        <a:srgbClr val="22305C"/>
      </a:dk2>
      <a:lt2>
        <a:srgbClr val="CAE7EA"/>
      </a:lt2>
      <a:accent1>
        <a:srgbClr val="88CDD3"/>
      </a:accent1>
      <a:accent2>
        <a:srgbClr val="C7D530"/>
      </a:accent2>
      <a:accent3>
        <a:srgbClr val="941B80"/>
      </a:accent3>
      <a:accent4>
        <a:srgbClr val="00838A"/>
      </a:accent4>
      <a:accent5>
        <a:srgbClr val="79AC2B"/>
      </a:accent5>
      <a:accent6>
        <a:srgbClr val="4F2872"/>
      </a:accent6>
      <a:hlink>
        <a:srgbClr val="0080FF"/>
      </a:hlink>
      <a:folHlink>
        <a:srgbClr val="5EAEFF"/>
      </a:folHlink>
    </a:clrScheme>
    <a:fontScheme name="Shared Servic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hared Services Cover">
  <a:themeElements>
    <a:clrScheme name="Shared Services">
      <a:dk1>
        <a:srgbClr val="000000"/>
      </a:dk1>
      <a:lt1>
        <a:sysClr val="window" lastClr="FFFFFF"/>
      </a:lt1>
      <a:dk2>
        <a:srgbClr val="22305C"/>
      </a:dk2>
      <a:lt2>
        <a:srgbClr val="CAE7EA"/>
      </a:lt2>
      <a:accent1>
        <a:srgbClr val="88CDD3"/>
      </a:accent1>
      <a:accent2>
        <a:srgbClr val="C7D530"/>
      </a:accent2>
      <a:accent3>
        <a:srgbClr val="941B80"/>
      </a:accent3>
      <a:accent4>
        <a:srgbClr val="00838A"/>
      </a:accent4>
      <a:accent5>
        <a:srgbClr val="79AC2B"/>
      </a:accent5>
      <a:accent6>
        <a:srgbClr val="4F2872"/>
      </a:accent6>
      <a:hlink>
        <a:srgbClr val="0080FF"/>
      </a:hlink>
      <a:folHlink>
        <a:srgbClr val="5EAEFF"/>
      </a:folHlink>
    </a:clrScheme>
    <a:fontScheme name="Shared Servic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7EF31C080A604DB64FBE73D25D6F09" ma:contentTypeVersion="16" ma:contentTypeDescription="Create a new document." ma:contentTypeScope="" ma:versionID="cbed9be0691b9434d06ab38cb970c046">
  <xsd:schema xmlns:xsd="http://www.w3.org/2001/XMLSchema" xmlns:xs="http://www.w3.org/2001/XMLSchema" xmlns:p="http://schemas.microsoft.com/office/2006/metadata/properties" xmlns:ns2="9143031b-dd1d-4abc-9721-dd112b6dda08" xmlns:ns3="ef7256f0-06b4-4ce3-a50b-a376f0635b58" xmlns:ns4="32fb1bc9-b631-4e22-b54d-cfca9bf0c409" targetNamespace="http://schemas.microsoft.com/office/2006/metadata/properties" ma:root="true" ma:fieldsID="2603b56ff349a326101ad845997ad4ab" ns2:_="" ns3:_="" ns4:_="">
    <xsd:import namespace="9143031b-dd1d-4abc-9721-dd112b6dda08"/>
    <xsd:import namespace="ef7256f0-06b4-4ce3-a50b-a376f0635b58"/>
    <xsd:import namespace="32fb1bc9-b631-4e22-b54d-cfca9bf0c4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3031b-dd1d-4abc-9721-dd112b6dda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ba5d2a-9cac-4388-9a73-c20345097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256f0-06b4-4ce3-a50b-a376f0635b5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b1bc9-b631-4e22-b54d-cfca9bf0c40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5d718321-cd85-4fe3-aeaf-9d61e229d1e5}" ma:internalName="TaxCatchAll" ma:showField="CatchAllData" ma:web="ef7256f0-06b4-4ce3-a50b-a376f0635b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43031b-dd1d-4abc-9721-dd112b6dda08">
      <Terms xmlns="http://schemas.microsoft.com/office/infopath/2007/PartnerControls"/>
    </lcf76f155ced4ddcb4097134ff3c332f>
    <TaxCatchAll xmlns="32fb1bc9-b631-4e22-b54d-cfca9bf0c409" xsi:nil="true"/>
    <SharedWithUsers xmlns="ef7256f0-06b4-4ce3-a50b-a376f0635b58">
      <UserInfo>
        <DisplayName>Cornish, Rebecca</DisplayName>
        <AccountId>4655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7450A6-DD09-4743-878F-5EE2F5289D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43031b-dd1d-4abc-9721-dd112b6dda08"/>
    <ds:schemaRef ds:uri="ef7256f0-06b4-4ce3-a50b-a376f0635b58"/>
    <ds:schemaRef ds:uri="32fb1bc9-b631-4e22-b54d-cfca9bf0c4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F1AE13-16F8-4D57-840B-8B0B6171F6A8}">
  <ds:schemaRefs>
    <ds:schemaRef ds:uri="http://purl.org/dc/elements/1.1/"/>
    <ds:schemaRef ds:uri="8460a688-9fd1-4273-8542-09e6438de478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51bcd69-184c-4e04-975b-3015d95b2f0e"/>
    <ds:schemaRef ds:uri="9143031b-dd1d-4abc-9721-dd112b6dda08"/>
    <ds:schemaRef ds:uri="32fb1bc9-b631-4e22-b54d-cfca9bf0c409"/>
    <ds:schemaRef ds:uri="ef7256f0-06b4-4ce3-a50b-a376f0635b58"/>
  </ds:schemaRefs>
</ds:datastoreItem>
</file>

<file path=customXml/itemProps3.xml><?xml version="1.0" encoding="utf-8"?>
<ds:datastoreItem xmlns:ds="http://schemas.openxmlformats.org/officeDocument/2006/customXml" ds:itemID="{04E5D09A-C4E6-4EE3-A71D-1D4BCB3E1D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Delivery Plan v6.5</Template>
  <TotalTime>3467</TotalTime>
  <Words>667</Words>
  <Application>Microsoft Office PowerPoint</Application>
  <PresentationFormat>Widescreen</PresentationFormat>
  <Paragraphs>79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</vt:lpstr>
      <vt:lpstr>Shared Services Cover</vt:lpstr>
      <vt:lpstr>Shared Services Back Cover</vt:lpstr>
      <vt:lpstr>1_Shared Services</vt:lpstr>
      <vt:lpstr>1_Shared Services Cover</vt:lpstr>
      <vt:lpstr>2_Shared Services Cover</vt:lpstr>
      <vt:lpstr>3_Shared Services Cover</vt:lpstr>
      <vt:lpstr>IBC and Employee Self-Service Differences </vt:lpstr>
      <vt:lpstr>Introduction</vt:lpstr>
      <vt:lpstr>IBC and ESS</vt:lpstr>
      <vt:lpstr>Home screen</vt:lpstr>
      <vt:lpstr>Future</vt:lpstr>
      <vt:lpstr>Timesheet</vt:lpstr>
      <vt:lpstr>Team calendar</vt:lpstr>
      <vt:lpstr>Forms</vt:lpstr>
      <vt:lpstr>Multiple employment</vt:lpstr>
      <vt:lpstr>Date pickers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Cleghorn, Robyn</dc:creator>
  <cp:lastModifiedBy>Taylor, Anne-Marie - Oxfordshire County Council</cp:lastModifiedBy>
  <cp:revision>5</cp:revision>
  <dcterms:created xsi:type="dcterms:W3CDTF">2024-07-15T16:09:14Z</dcterms:created>
  <dcterms:modified xsi:type="dcterms:W3CDTF">2025-09-01T11:33:08Z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0x010100257EF31C080A604DB64FBE73D25D6F09</vt:lpwstr>
  </property>
  <property fmtid="{D5CDD505-2E9C-101B-9397-08002B2CF9AE}" pid="3" name="_dlc_policyId">
    <vt:lpwstr>0x0101004E1B537BC2B2AD43A5AF5311D732D3AA|1208973698</vt:lpwstr>
  </property>
  <property fmtid="{D5CDD505-2E9C-101B-9397-08002B2CF9AE}" pid="4" name="ItemRetentionFormula">
    <vt:lpwstr>&lt;formula id="Microsoft.Office.RecordsManagement.PolicyFeatures.Expiration.Formula.BuiltIn"&gt;&lt;number&gt;2&lt;/number&gt;&lt;property&gt;Modified&lt;/property&gt;&lt;propertyId&gt;28cf69c5-fa48-462a-b5cd-27b6f9d2bd5f&lt;/propertyId&gt;&lt;period&gt;years&lt;/period&gt;&lt;/formula&gt;</vt:lpwstr>
  </property>
  <property fmtid="{D5CDD505-2E9C-101B-9397-08002B2CF9AE}" pid="5" name="Payroll_x0020_Maintenance">
    <vt:lpwstr/>
  </property>
  <property fmtid="{D5CDD505-2E9C-101B-9397-08002B2CF9AE}" pid="6" name="HR_x0020_Groups_x0020_and_x0020_Meetings">
    <vt:lpwstr/>
  </property>
  <property fmtid="{D5CDD505-2E9C-101B-9397-08002B2CF9AE}" pid="7" name="IBC Business Processes">
    <vt:lpwstr>30;#Process Calculators and Templates|54ad5fcd-e436-4bf1-ad2a-34eebbd2041c</vt:lpwstr>
  </property>
  <property fmtid="{D5CDD505-2E9C-101B-9397-08002B2CF9AE}" pid="8" name="h320e64feae3465a949dbc05398103bd">
    <vt:lpwstr/>
  </property>
  <property fmtid="{D5CDD505-2E9C-101B-9397-08002B2CF9AE}" pid="9" name="eeadced8a35a499eaa6ae428604d987c">
    <vt:lpwstr/>
  </property>
  <property fmtid="{D5CDD505-2E9C-101B-9397-08002B2CF9AE}" pid="10" name="o1bbfc766c1041c1b857109c5d8dc5aa">
    <vt:lpwstr/>
  </property>
  <property fmtid="{D5CDD505-2E9C-101B-9397-08002B2CF9AE}" pid="11" name="h1738b728e5941478b5b9c20d8c05f92">
    <vt:lpwstr/>
  </property>
  <property fmtid="{D5CDD505-2E9C-101B-9397-08002B2CF9AE}" pid="12" name="fa69721d75c640c7ae66c408827ec736">
    <vt:lpwstr/>
  </property>
  <property fmtid="{D5CDD505-2E9C-101B-9397-08002B2CF9AE}" pid="13" name="HR_x0020_Business_x0020_Management">
    <vt:lpwstr/>
  </property>
  <property fmtid="{D5CDD505-2E9C-101B-9397-08002B2CF9AE}" pid="14" name="Payroll_x0020_External_x0020_Partners">
    <vt:lpwstr/>
  </property>
  <property fmtid="{D5CDD505-2E9C-101B-9397-08002B2CF9AE}" pid="15" name="Financial_x0020_Year">
    <vt:lpwstr/>
  </property>
  <property fmtid="{D5CDD505-2E9C-101B-9397-08002B2CF9AE}" pid="16" name="HR Business Management">
    <vt:lpwstr/>
  </property>
  <property fmtid="{D5CDD505-2E9C-101B-9397-08002B2CF9AE}" pid="17" name="HR Groups and Meetings">
    <vt:lpwstr/>
  </property>
  <property fmtid="{D5CDD505-2E9C-101B-9397-08002B2CF9AE}" pid="18" name="Payroll External Partners">
    <vt:lpwstr/>
  </property>
  <property fmtid="{D5CDD505-2E9C-101B-9397-08002B2CF9AE}" pid="19" name="Payroll Maintenance">
    <vt:lpwstr/>
  </property>
  <property fmtid="{D5CDD505-2E9C-101B-9397-08002B2CF9AE}" pid="20" name="Financial Year">
    <vt:lpwstr/>
  </property>
  <property fmtid="{D5CDD505-2E9C-101B-9397-08002B2CF9AE}" pid="21" name="lcf76f155ced4ddcb4097134ff3c332f">
    <vt:lpwstr/>
  </property>
  <property fmtid="{D5CDD505-2E9C-101B-9397-08002B2CF9AE}" pid="22" name="MediaServiceImageTags">
    <vt:lpwstr/>
  </property>
  <property fmtid="{D5CDD505-2E9C-101B-9397-08002B2CF9AE}" pid="23" name="SharedWithUsers">
    <vt:lpwstr>4655;#Cornish, Rebecca</vt:lpwstr>
  </property>
  <property fmtid="{D5CDD505-2E9C-101B-9397-08002B2CF9AE}" pid="24" name="Document Type">
    <vt:lpwstr>12;#Presentation|a89adb46-b5bc-4d96-a42f-f5f263f05310</vt:lpwstr>
  </property>
  <property fmtid="{D5CDD505-2E9C-101B-9397-08002B2CF9AE}" pid="25" name="DR Document">
    <vt:lpwstr>125;#Delivery Plan|ae3c2fe1-d323-44d1-9252-1248d5d4ce7a</vt:lpwstr>
  </property>
  <property fmtid="{D5CDD505-2E9C-101B-9397-08002B2CF9AE}" pid="26" name="_dlc_DocIdItemGuid">
    <vt:lpwstr>897a4c50-c029-4416-b593-952f20486ae3</vt:lpwstr>
  </property>
  <property fmtid="{D5CDD505-2E9C-101B-9397-08002B2CF9AE}" pid="27" name="Work Package">
    <vt:lpwstr/>
  </property>
  <property fmtid="{D5CDD505-2E9C-101B-9397-08002B2CF9AE}" pid="28" name="bb3aa47ebf1a448dac0ecc5996e92adc">
    <vt:lpwstr/>
  </property>
  <property fmtid="{D5CDD505-2E9C-101B-9397-08002B2CF9AE}" pid="29" name="ad1865768e4544f0aa34fd7887bc0267">
    <vt:lpwstr/>
  </property>
  <property fmtid="{D5CDD505-2E9C-101B-9397-08002B2CF9AE}" pid="30" name="CR_x0020_Transformation_x0020_Document">
    <vt:lpwstr/>
  </property>
  <property fmtid="{D5CDD505-2E9C-101B-9397-08002B2CF9AE}" pid="31" name="RSR_x0020_Document">
    <vt:lpwstr/>
  </property>
  <property fmtid="{D5CDD505-2E9C-101B-9397-08002B2CF9AE}" pid="32" name="b92ad6d73514416fa07c5a363c38f68e">
    <vt:lpwstr/>
  </property>
  <property fmtid="{D5CDD505-2E9C-101B-9397-08002B2CF9AE}" pid="33" name="CR_x0020_Transformation">
    <vt:lpwstr/>
  </property>
  <property fmtid="{D5CDD505-2E9C-101B-9397-08002B2CF9AE}" pid="34" name="Calendar_x0020_Year">
    <vt:lpwstr/>
  </property>
  <property fmtid="{D5CDD505-2E9C-101B-9397-08002B2CF9AE}" pid="35" name="dd61bbd079fd48b98f76cf9e5e2a5759">
    <vt:lpwstr/>
  </property>
  <property fmtid="{D5CDD505-2E9C-101B-9397-08002B2CF9AE}" pid="36" name="RSR Document">
    <vt:lpwstr/>
  </property>
  <property fmtid="{D5CDD505-2E9C-101B-9397-08002B2CF9AE}" pid="37" name="CR Transformation">
    <vt:lpwstr/>
  </property>
  <property fmtid="{D5CDD505-2E9C-101B-9397-08002B2CF9AE}" pid="38" name="CR Transformation Document">
    <vt:lpwstr/>
  </property>
  <property fmtid="{D5CDD505-2E9C-101B-9397-08002B2CF9AE}" pid="39" name="Calendar Year">
    <vt:lpwstr/>
  </property>
  <property fmtid="{D5CDD505-2E9C-101B-9397-08002B2CF9AE}" pid="40" name="Project">
    <vt:lpwstr/>
  </property>
  <property fmtid="{D5CDD505-2E9C-101B-9397-08002B2CF9AE}" pid="41" name="p0d8195855fa43a683a636204937a661">
    <vt:lpwstr/>
  </property>
  <property fmtid="{D5CDD505-2E9C-101B-9397-08002B2CF9AE}" pid="42" name="Corporate_x0020_Groups_x0020_and_x0020_Meetings">
    <vt:lpwstr/>
  </property>
  <property fmtid="{D5CDD505-2E9C-101B-9397-08002B2CF9AE}" pid="43" name="l0e9b72b49284238a06b26ce104845ab">
    <vt:lpwstr/>
  </property>
  <property fmtid="{D5CDD505-2E9C-101B-9397-08002B2CF9AE}" pid="44" name="Corporate Groups and Meetings">
    <vt:lpwstr/>
  </property>
  <property fmtid="{D5CDD505-2E9C-101B-9397-08002B2CF9AE}" pid="45" name="xd_ProgID">
    <vt:lpwstr/>
  </property>
  <property fmtid="{D5CDD505-2E9C-101B-9397-08002B2CF9AE}" pid="46" name="ComplianceAssetId">
    <vt:lpwstr/>
  </property>
  <property fmtid="{D5CDD505-2E9C-101B-9397-08002B2CF9AE}" pid="47" name="TemplateUrl">
    <vt:lpwstr/>
  </property>
  <property fmtid="{D5CDD505-2E9C-101B-9397-08002B2CF9AE}" pid="48" name="_ExtendedDescription">
    <vt:lpwstr/>
  </property>
  <property fmtid="{D5CDD505-2E9C-101B-9397-08002B2CF9AE}" pid="49" name="xd_Signature">
    <vt:bool>false</vt:bool>
  </property>
  <property fmtid="{D5CDD505-2E9C-101B-9397-08002B2CF9AE}" pid="50" name="TriggerFlowInfo">
    <vt:lpwstr/>
  </property>
</Properties>
</file>