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3" r:id="rId8"/>
  </p:sldIdLst>
  <p:sldSz cx="12192000" cy="6858000"/>
  <p:notesSz cx="6858000" cy="9144000"/>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42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ylor, Anne-Marie - Oxfordshire County Council" userId="c4fde463-4837-4c9c-b450-136004f62461" providerId="ADAL" clId="{1549DB31-556E-4164-A744-801C5AECE0CA}"/>
    <pc:docChg chg="undo custSel modSld">
      <pc:chgData name="Taylor, Anne-Marie - Oxfordshire County Council" userId="c4fde463-4837-4c9c-b450-136004f62461" providerId="ADAL" clId="{1549DB31-556E-4164-A744-801C5AECE0CA}" dt="2025-09-24T08:36:00.876" v="78" actId="1076"/>
      <pc:docMkLst>
        <pc:docMk/>
      </pc:docMkLst>
      <pc:sldChg chg="modSp mod">
        <pc:chgData name="Taylor, Anne-Marie - Oxfordshire County Council" userId="c4fde463-4837-4c9c-b450-136004f62461" providerId="ADAL" clId="{1549DB31-556E-4164-A744-801C5AECE0CA}" dt="2025-09-24T08:35:04.521" v="69" actId="962"/>
        <pc:sldMkLst>
          <pc:docMk/>
          <pc:sldMk cId="0" sldId="256"/>
        </pc:sldMkLst>
        <pc:spChg chg="mod">
          <ac:chgData name="Taylor, Anne-Marie - Oxfordshire County Council" userId="c4fde463-4837-4c9c-b450-136004f62461" providerId="ADAL" clId="{1549DB31-556E-4164-A744-801C5AECE0CA}" dt="2025-09-24T08:31:49.074" v="20" actId="33553"/>
          <ac:spMkLst>
            <pc:docMk/>
            <pc:sldMk cId="0" sldId="256"/>
            <ac:spMk id="6" creationId="{00000000-0000-0000-0000-000000000000}"/>
          </ac:spMkLst>
        </pc:spChg>
        <pc:picChg chg="mod">
          <ac:chgData name="Taylor, Anne-Marie - Oxfordshire County Council" userId="c4fde463-4837-4c9c-b450-136004f62461" providerId="ADAL" clId="{1549DB31-556E-4164-A744-801C5AECE0CA}" dt="2025-09-24T08:34:17.094" v="67" actId="962"/>
          <ac:picMkLst>
            <pc:docMk/>
            <pc:sldMk cId="0" sldId="256"/>
            <ac:picMk id="3" creationId="{00000000-0000-0000-0000-000000000000}"/>
          </ac:picMkLst>
        </pc:picChg>
        <pc:picChg chg="mod ord">
          <ac:chgData name="Taylor, Anne-Marie - Oxfordshire County Council" userId="c4fde463-4837-4c9c-b450-136004f62461" providerId="ADAL" clId="{1549DB31-556E-4164-A744-801C5AECE0CA}" dt="2025-09-24T08:35:04.521" v="69" actId="962"/>
          <ac:picMkLst>
            <pc:docMk/>
            <pc:sldMk cId="0" sldId="256"/>
            <ac:picMk id="5" creationId="{00000000-0000-0000-0000-000000000000}"/>
          </ac:picMkLst>
        </pc:picChg>
        <pc:picChg chg="mod">
          <ac:chgData name="Taylor, Anne-Marie - Oxfordshire County Council" userId="c4fde463-4837-4c9c-b450-136004f62461" providerId="ADAL" clId="{1549DB31-556E-4164-A744-801C5AECE0CA}" dt="2025-09-24T08:35:02.574" v="68" actId="962"/>
          <ac:picMkLst>
            <pc:docMk/>
            <pc:sldMk cId="0" sldId="256"/>
            <ac:picMk id="8" creationId="{00000000-0000-0000-0000-000000000000}"/>
          </ac:picMkLst>
        </pc:picChg>
      </pc:sldChg>
      <pc:sldChg chg="modSp mod">
        <pc:chgData name="Taylor, Anne-Marie - Oxfordshire County Council" userId="c4fde463-4837-4c9c-b450-136004f62461" providerId="ADAL" clId="{1549DB31-556E-4164-A744-801C5AECE0CA}" dt="2025-09-24T08:35:18.734" v="70" actId="962"/>
        <pc:sldMkLst>
          <pc:docMk/>
          <pc:sldMk cId="0" sldId="257"/>
        </pc:sldMkLst>
        <pc:spChg chg="mod">
          <ac:chgData name="Taylor, Anne-Marie - Oxfordshire County Council" userId="c4fde463-4837-4c9c-b450-136004f62461" providerId="ADAL" clId="{1549DB31-556E-4164-A744-801C5AECE0CA}" dt="2025-09-24T08:31:53.554" v="21" actId="33553"/>
          <ac:spMkLst>
            <pc:docMk/>
            <pc:sldMk cId="0" sldId="257"/>
            <ac:spMk id="2" creationId="{00000000-0000-0000-0000-000000000000}"/>
          </ac:spMkLst>
        </pc:spChg>
        <pc:picChg chg="mod">
          <ac:chgData name="Taylor, Anne-Marie - Oxfordshire County Council" userId="c4fde463-4837-4c9c-b450-136004f62461" providerId="ADAL" clId="{1549DB31-556E-4164-A744-801C5AECE0CA}" dt="2025-09-24T08:35:18.734" v="70" actId="962"/>
          <ac:picMkLst>
            <pc:docMk/>
            <pc:sldMk cId="0" sldId="257"/>
            <ac:picMk id="4" creationId="{00000000-0000-0000-0000-000000000000}"/>
          </ac:picMkLst>
        </pc:picChg>
      </pc:sldChg>
      <pc:sldChg chg="modSp mod">
        <pc:chgData name="Taylor, Anne-Marie - Oxfordshire County Council" userId="c4fde463-4837-4c9c-b450-136004f62461" providerId="ADAL" clId="{1549DB31-556E-4164-A744-801C5AECE0CA}" dt="2025-09-24T08:35:23.704" v="71" actId="962"/>
        <pc:sldMkLst>
          <pc:docMk/>
          <pc:sldMk cId="0" sldId="258"/>
        </pc:sldMkLst>
        <pc:spChg chg="mod">
          <ac:chgData name="Taylor, Anne-Marie - Oxfordshire County Council" userId="c4fde463-4837-4c9c-b450-136004f62461" providerId="ADAL" clId="{1549DB31-556E-4164-A744-801C5AECE0CA}" dt="2025-09-24T08:32:05.604" v="22" actId="33553"/>
          <ac:spMkLst>
            <pc:docMk/>
            <pc:sldMk cId="0" sldId="258"/>
            <ac:spMk id="2" creationId="{00000000-0000-0000-0000-000000000000}"/>
          </ac:spMkLst>
        </pc:spChg>
        <pc:picChg chg="mod">
          <ac:chgData name="Taylor, Anne-Marie - Oxfordshire County Council" userId="c4fde463-4837-4c9c-b450-136004f62461" providerId="ADAL" clId="{1549DB31-556E-4164-A744-801C5AECE0CA}" dt="2025-09-24T08:35:23.704" v="71" actId="962"/>
          <ac:picMkLst>
            <pc:docMk/>
            <pc:sldMk cId="0" sldId="258"/>
            <ac:picMk id="4" creationId="{00000000-0000-0000-0000-000000000000}"/>
          </ac:picMkLst>
        </pc:picChg>
      </pc:sldChg>
      <pc:sldChg chg="modSp mod">
        <pc:chgData name="Taylor, Anne-Marie - Oxfordshire County Council" userId="c4fde463-4837-4c9c-b450-136004f62461" providerId="ADAL" clId="{1549DB31-556E-4164-A744-801C5AECE0CA}" dt="2025-09-24T08:35:34.248" v="72" actId="962"/>
        <pc:sldMkLst>
          <pc:docMk/>
          <pc:sldMk cId="0" sldId="259"/>
        </pc:sldMkLst>
        <pc:spChg chg="mod">
          <ac:chgData name="Taylor, Anne-Marie - Oxfordshire County Council" userId="c4fde463-4837-4c9c-b450-136004f62461" providerId="ADAL" clId="{1549DB31-556E-4164-A744-801C5AECE0CA}" dt="2025-09-24T08:32:09.388" v="23" actId="33553"/>
          <ac:spMkLst>
            <pc:docMk/>
            <pc:sldMk cId="0" sldId="259"/>
            <ac:spMk id="2" creationId="{00000000-0000-0000-0000-000000000000}"/>
          </ac:spMkLst>
        </pc:spChg>
        <pc:picChg chg="mod">
          <ac:chgData name="Taylor, Anne-Marie - Oxfordshire County Council" userId="c4fde463-4837-4c9c-b450-136004f62461" providerId="ADAL" clId="{1549DB31-556E-4164-A744-801C5AECE0CA}" dt="2025-09-24T08:35:34.248" v="72" actId="962"/>
          <ac:picMkLst>
            <pc:docMk/>
            <pc:sldMk cId="0" sldId="259"/>
            <ac:picMk id="4" creationId="{00000000-0000-0000-0000-000000000000}"/>
          </ac:picMkLst>
        </pc:picChg>
      </pc:sldChg>
      <pc:sldChg chg="modSp mod">
        <pc:chgData name="Taylor, Anne-Marie - Oxfordshire County Council" userId="c4fde463-4837-4c9c-b450-136004f62461" providerId="ADAL" clId="{1549DB31-556E-4164-A744-801C5AECE0CA}" dt="2025-09-24T08:35:42.012" v="73" actId="962"/>
        <pc:sldMkLst>
          <pc:docMk/>
          <pc:sldMk cId="0" sldId="260"/>
        </pc:sldMkLst>
        <pc:spChg chg="mod">
          <ac:chgData name="Taylor, Anne-Marie - Oxfordshire County Council" userId="c4fde463-4837-4c9c-b450-136004f62461" providerId="ADAL" clId="{1549DB31-556E-4164-A744-801C5AECE0CA}" dt="2025-09-24T08:32:12.624" v="24" actId="33553"/>
          <ac:spMkLst>
            <pc:docMk/>
            <pc:sldMk cId="0" sldId="260"/>
            <ac:spMk id="2" creationId="{00000000-0000-0000-0000-000000000000}"/>
          </ac:spMkLst>
        </pc:spChg>
        <pc:picChg chg="mod">
          <ac:chgData name="Taylor, Anne-Marie - Oxfordshire County Council" userId="c4fde463-4837-4c9c-b450-136004f62461" providerId="ADAL" clId="{1549DB31-556E-4164-A744-801C5AECE0CA}" dt="2025-09-24T08:35:42.012" v="73" actId="962"/>
          <ac:picMkLst>
            <pc:docMk/>
            <pc:sldMk cId="0" sldId="260"/>
            <ac:picMk id="4" creationId="{00000000-0000-0000-0000-000000000000}"/>
          </ac:picMkLst>
        </pc:picChg>
      </pc:sldChg>
      <pc:sldChg chg="modSp mod">
        <pc:chgData name="Taylor, Anne-Marie - Oxfordshire County Council" userId="c4fde463-4837-4c9c-b450-136004f62461" providerId="ADAL" clId="{1549DB31-556E-4164-A744-801C5AECE0CA}" dt="2025-09-24T08:35:47.464" v="74" actId="962"/>
        <pc:sldMkLst>
          <pc:docMk/>
          <pc:sldMk cId="0" sldId="261"/>
        </pc:sldMkLst>
        <pc:spChg chg="mod">
          <ac:chgData name="Taylor, Anne-Marie - Oxfordshire County Council" userId="c4fde463-4837-4c9c-b450-136004f62461" providerId="ADAL" clId="{1549DB31-556E-4164-A744-801C5AECE0CA}" dt="2025-09-24T08:32:15.318" v="25" actId="33553"/>
          <ac:spMkLst>
            <pc:docMk/>
            <pc:sldMk cId="0" sldId="261"/>
            <ac:spMk id="2" creationId="{00000000-0000-0000-0000-000000000000}"/>
          </ac:spMkLst>
        </pc:spChg>
        <pc:picChg chg="mod">
          <ac:chgData name="Taylor, Anne-Marie - Oxfordshire County Council" userId="c4fde463-4837-4c9c-b450-136004f62461" providerId="ADAL" clId="{1549DB31-556E-4164-A744-801C5AECE0CA}" dt="2025-09-24T08:35:47.464" v="74" actId="962"/>
          <ac:picMkLst>
            <pc:docMk/>
            <pc:sldMk cId="0" sldId="261"/>
            <ac:picMk id="4" creationId="{00000000-0000-0000-0000-000000000000}"/>
          </ac:picMkLst>
        </pc:picChg>
      </pc:sldChg>
      <pc:sldChg chg="addSp delSp modSp mod">
        <pc:chgData name="Taylor, Anne-Marie - Oxfordshire County Council" userId="c4fde463-4837-4c9c-b450-136004f62461" providerId="ADAL" clId="{1549DB31-556E-4164-A744-801C5AECE0CA}" dt="2025-09-24T08:36:00.876" v="78" actId="1076"/>
        <pc:sldMkLst>
          <pc:docMk/>
          <pc:sldMk cId="0" sldId="263"/>
        </pc:sldMkLst>
        <pc:spChg chg="add del mod">
          <ac:chgData name="Taylor, Anne-Marie - Oxfordshire County Council" userId="c4fde463-4837-4c9c-b450-136004f62461" providerId="ADAL" clId="{1549DB31-556E-4164-A744-801C5AECE0CA}" dt="2025-09-24T08:32:38.882" v="27" actId="478"/>
          <ac:spMkLst>
            <pc:docMk/>
            <pc:sldMk cId="0" sldId="263"/>
            <ac:spMk id="2" creationId="{C313665A-FABC-8624-4AC3-432EEB20D91F}"/>
          </ac:spMkLst>
        </pc:spChg>
        <pc:spChg chg="add mod">
          <ac:chgData name="Taylor, Anne-Marie - Oxfordshire County Council" userId="c4fde463-4837-4c9c-b450-136004f62461" providerId="ADAL" clId="{1549DB31-556E-4164-A744-801C5AECE0CA}" dt="2025-09-24T08:33:34.294" v="64" actId="20577"/>
          <ac:spMkLst>
            <pc:docMk/>
            <pc:sldMk cId="0" sldId="263"/>
            <ac:spMk id="3" creationId="{430A87FC-82B0-0FA7-8BB2-C23738976E87}"/>
          </ac:spMkLst>
        </pc:spChg>
        <pc:picChg chg="mod">
          <ac:chgData name="Taylor, Anne-Marie - Oxfordshire County Council" userId="c4fde463-4837-4c9c-b450-136004f62461" providerId="ADAL" clId="{1549DB31-556E-4164-A744-801C5AECE0CA}" dt="2025-09-24T08:36:00.876" v="78" actId="1076"/>
          <ac:picMkLst>
            <pc:docMk/>
            <pc:sldMk cId="0" sldId="263"/>
            <ac:picMk id="9" creationId="{354F0821-0B87-23F5-29C0-3816FDAA73FC}"/>
          </ac:picMkLst>
        </pc:picChg>
        <pc:picChg chg="mod">
          <ac:chgData name="Taylor, Anne-Marie - Oxfordshire County Council" userId="c4fde463-4837-4c9c-b450-136004f62461" providerId="ADAL" clId="{1549DB31-556E-4164-A744-801C5AECE0CA}" dt="2025-09-24T08:35:51.332" v="76" actId="962"/>
          <ac:picMkLst>
            <pc:docMk/>
            <pc:sldMk cId="0" sldId="263"/>
            <ac:picMk id="10" creationId="{316E69F2-B656-E835-E813-581B8DA8AE26}"/>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layout 1">
    <p:bg>
      <p:bgPr>
        <a:solidFill>
          <a:schemeClr val="bg1">
            <a:alpha val="100000"/>
          </a:schemeClr>
        </a:solidFill>
        <a:effectLst/>
      </p:bgPr>
    </p:bg>
    <p:spTree>
      <p:nvGrpSpPr>
        <p:cNvPr id="1" name=""/>
        <p:cNvGrpSpPr/>
        <p:nvPr/>
      </p:nvGrpSpPr>
      <p:grpSpPr>
        <a:xfrm>
          <a:off x="0" y="0"/>
          <a:ext cx="0" cy="0"/>
          <a:chOff x="0" y="0"/>
          <a:chExt cx="0" cy="0"/>
        </a:xfrm>
      </p:grpSpPr>
      <p:sp>
        <p:nvSpPr>
          <p:cNvPr id="6" name="Text Placeholder 5"/>
          <p:cNvSpPr>
            <a:spLocks noGrp="1"/>
          </p:cNvSpPr>
          <p:nvPr>
            <p:ph type="body" idx="10"/>
          </p:nvPr>
        </p:nvSpPr>
        <p:spPr>
          <a:xfrm>
            <a:off x="328930" y="1967865"/>
            <a:ext cx="7772400" cy="3504565"/>
          </a:xfrm>
          <a:prstGeom prst="rect">
            <a:avLst/>
          </a:prstGeom>
          <a:noFill/>
          <a:ln w="0" cmpd="sng">
            <a:noFill/>
            <a:prstDash val="solid"/>
          </a:ln>
        </p:spPr>
        <p:txBody>
          <a:bodyPr vert="horz" lIns="0" tIns="0" rIns="0" bIns="0" anchor="t"/>
          <a:lstStyle/>
          <a:p>
            <a:pPr marL="137160" marR="0" indent="0" algn="l">
              <a:lnSpc>
                <a:spcPts val="4200"/>
              </a:lnSpc>
              <a:spcAft>
                <a:spcPts val="0"/>
              </a:spcAft>
            </a:pPr>
            <a:r>
              <a:rPr lang="en-US" sz="3600" b="1" spc="0">
                <a:solidFill>
                  <a:srgbClr val="FFFFFF"/>
                </a:solidFill>
                <a:latin typeface="Arial" panose="02020603050405020304" pitchFamily="2"/>
              </a:rPr>
              <a:t>New Manual ID Guidance for DBS Checks </a:t>
            </a:r>
          </a:p>
          <a:p>
            <a:pPr marL="137160" marR="0" indent="0" algn="l">
              <a:lnSpc>
                <a:spcPts val="4100"/>
              </a:lnSpc>
              <a:spcBef>
                <a:spcPts val="6370"/>
              </a:spcBef>
              <a:spcAft>
                <a:spcPts val="8770"/>
              </a:spcAft>
            </a:pPr>
            <a:r>
              <a:rPr lang="en-US" sz="3600" b="1" spc="-25">
                <a:solidFill>
                  <a:srgbClr val="FFFFFF"/>
                </a:solidFill>
                <a:latin typeface="Arial" panose="02020603050405020304" pitchFamily="2"/>
              </a:rPr>
              <a:t>Implementation 29 September 2025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layout 2">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304800"/>
            <a:ext cx="12192000" cy="5629910"/>
          </a:xfrm>
          <a:prstGeom prst="rect">
            <a:avLst/>
          </a:prstGeom>
          <a:noFill/>
          <a:ln w="0" cmpd="sng">
            <a:noFill/>
            <a:prstDash val="solid"/>
          </a:ln>
        </p:spPr>
        <p:txBody>
          <a:bodyPr vert="horz" lIns="0" tIns="13335" rIns="0" bIns="0" anchor="t">
            <a:normAutofit fontScale="95000"/>
          </a:bodyPr>
          <a:lstStyle/>
          <a:p>
            <a:pPr marL="320040" marR="0" indent="0" algn="l">
              <a:lnSpc>
                <a:spcPts val="3000"/>
              </a:lnSpc>
              <a:spcAft>
                <a:spcPts val="0"/>
              </a:spcAft>
            </a:pPr>
            <a:r>
              <a:rPr lang="en-US" sz="2650" b="1" spc="0">
                <a:solidFill>
                  <a:srgbClr val="22305C"/>
                </a:solidFill>
                <a:latin typeface="Arial" panose="02020603050405020304" pitchFamily="2"/>
              </a:rPr>
              <a:t>What’s changing? </a:t>
            </a:r>
          </a:p>
          <a:p>
            <a:pPr marL="320040" marR="0" indent="0" algn="l">
              <a:lnSpc>
                <a:spcPts val="2000"/>
              </a:lnSpc>
              <a:spcBef>
                <a:spcPts val="2715"/>
              </a:spcBef>
              <a:spcAft>
                <a:spcPts val="0"/>
              </a:spcAft>
            </a:pPr>
            <a:r>
              <a:rPr lang="en-US" sz="1800" b="1" spc="40">
                <a:solidFill>
                  <a:srgbClr val="000000"/>
                </a:solidFill>
                <a:latin typeface="Arial" panose="02020603050405020304" pitchFamily="2"/>
              </a:rPr>
              <a:t>DBS Manual ID Guidance Update – Transition Period and Key Changes </a:t>
            </a:r>
          </a:p>
          <a:p>
            <a:pPr marL="685800" marR="1005840" indent="-365760" algn="l">
              <a:lnSpc>
                <a:spcPts val="2100"/>
              </a:lnSpc>
              <a:spcBef>
                <a:spcPts val="510"/>
              </a:spcBef>
              <a:spcAft>
                <a:spcPts val="0"/>
              </a:spcAft>
            </a:pPr>
            <a:r>
              <a:rPr lang="en-US" sz="1800" spc="0">
                <a:solidFill>
                  <a:srgbClr val="000000"/>
                </a:solidFill>
                <a:latin typeface="Arial" panose="02020603050405020304" pitchFamily="2"/>
              </a:rPr>
              <a:t>The Disclosure and Barring Service (DBS) has introduced updates to its manual ID verification guidance for Basic, Standard, and Enhanced DBS checks. These changes were announced in April 2025 and will come into full effect from </a:t>
            </a:r>
            <a:r>
              <a:rPr lang="en-US" sz="1800" b="1" spc="0">
                <a:solidFill>
                  <a:srgbClr val="000000"/>
                </a:solidFill>
                <a:latin typeface="Arial" panose="02020603050405020304" pitchFamily="2"/>
              </a:rPr>
              <a:t>1 November 2025</a:t>
            </a:r>
            <a:r>
              <a:rPr lang="en-US" sz="1800" spc="0">
                <a:solidFill>
                  <a:srgbClr val="000000"/>
                </a:solidFill>
                <a:latin typeface="Arial" panose="02020603050405020304" pitchFamily="2"/>
              </a:rPr>
              <a:t>, following a </a:t>
            </a:r>
            <a:r>
              <a:rPr lang="en-US" sz="1800" b="1" spc="0">
                <a:solidFill>
                  <a:srgbClr val="000000"/>
                </a:solidFill>
                <a:latin typeface="Arial" panose="02020603050405020304" pitchFamily="2"/>
              </a:rPr>
              <a:t>six-month transition period</a:t>
            </a:r>
            <a:r>
              <a:rPr lang="en-US" sz="1800" spc="0">
                <a:solidFill>
                  <a:srgbClr val="000000"/>
                </a:solidFill>
                <a:latin typeface="Arial" panose="02020603050405020304" pitchFamily="2"/>
              </a:rPr>
              <a:t>. </a:t>
            </a:r>
          </a:p>
          <a:p>
            <a:pPr marL="685800" marR="1417320" indent="-365760" algn="l">
              <a:lnSpc>
                <a:spcPts val="2200"/>
              </a:lnSpc>
              <a:spcBef>
                <a:spcPts val="460"/>
              </a:spcBef>
              <a:spcAft>
                <a:spcPts val="0"/>
              </a:spcAft>
            </a:pPr>
            <a:r>
              <a:rPr lang="en-US" sz="1800" spc="0">
                <a:solidFill>
                  <a:srgbClr val="000000"/>
                </a:solidFill>
                <a:latin typeface="Arial" panose="02020603050405020304" pitchFamily="2"/>
              </a:rPr>
              <a:t>To ensure compliance with the updated requirements, our service provider, </a:t>
            </a:r>
            <a:r>
              <a:rPr lang="en-US" sz="1800" b="1" spc="0">
                <a:solidFill>
                  <a:srgbClr val="000000"/>
                </a:solidFill>
                <a:latin typeface="Arial" panose="02020603050405020304" pitchFamily="2"/>
              </a:rPr>
              <a:t>Cantium</a:t>
            </a:r>
            <a:r>
              <a:rPr lang="en-US" sz="1800" spc="0">
                <a:solidFill>
                  <a:srgbClr val="000000"/>
                </a:solidFill>
                <a:latin typeface="Arial" panose="02020603050405020304" pitchFamily="2"/>
              </a:rPr>
              <a:t>, has been actively preparing system adjustments to accommodate the changes. </a:t>
            </a:r>
          </a:p>
          <a:p>
            <a:pPr marL="320040" marR="0" indent="0" algn="l">
              <a:lnSpc>
                <a:spcPts val="2000"/>
              </a:lnSpc>
              <a:spcBef>
                <a:spcPts val="3155"/>
              </a:spcBef>
              <a:spcAft>
                <a:spcPts val="0"/>
              </a:spcAft>
            </a:pPr>
            <a:r>
              <a:rPr lang="en-US" sz="1800" b="1" spc="35">
                <a:solidFill>
                  <a:srgbClr val="000000"/>
                </a:solidFill>
                <a:latin typeface="Arial" panose="02020603050405020304" pitchFamily="2"/>
              </a:rPr>
              <a:t>Summary of Key changes include: </a:t>
            </a:r>
          </a:p>
          <a:p>
            <a:pPr marL="320040" marR="0" indent="365760" algn="l">
              <a:lnSpc>
                <a:spcPts val="2200"/>
              </a:lnSpc>
              <a:spcBef>
                <a:spcPts val="345"/>
              </a:spcBef>
              <a:spcAft>
                <a:spcPts val="0"/>
              </a:spcAft>
              <a:buFont typeface="Symbol"/>
              <a:buChar char="·"/>
            </a:pPr>
            <a:r>
              <a:rPr lang="en-US" sz="1800" spc="0">
                <a:solidFill>
                  <a:srgbClr val="000000"/>
                </a:solidFill>
                <a:latin typeface="Arial" panose="02020603050405020304" pitchFamily="2"/>
              </a:rPr>
              <a:t>A unified ID verification process for all applicants, regardless of nationality. </a:t>
            </a:r>
          </a:p>
          <a:p>
            <a:pPr marL="320040" marR="0" indent="365760" algn="l">
              <a:lnSpc>
                <a:spcPts val="2200"/>
              </a:lnSpc>
              <a:spcBef>
                <a:spcPts val="410"/>
              </a:spcBef>
              <a:spcAft>
                <a:spcPts val="0"/>
              </a:spcAft>
              <a:buFont typeface="Symbol"/>
              <a:buChar char="·"/>
            </a:pPr>
            <a:r>
              <a:rPr lang="en-US" sz="1800" spc="0">
                <a:solidFill>
                  <a:srgbClr val="000000"/>
                </a:solidFill>
                <a:latin typeface="Arial" panose="02020603050405020304" pitchFamily="2"/>
              </a:rPr>
              <a:t>New documentation requirements and retention policies. </a:t>
            </a:r>
          </a:p>
          <a:p>
            <a:pPr marL="320040" marR="0" indent="365760" algn="l">
              <a:lnSpc>
                <a:spcPts val="2200"/>
              </a:lnSpc>
              <a:spcBef>
                <a:spcPts val="435"/>
              </a:spcBef>
              <a:spcAft>
                <a:spcPts val="0"/>
              </a:spcAft>
              <a:buFont typeface="Symbol"/>
              <a:buChar char="·"/>
            </a:pPr>
            <a:r>
              <a:rPr lang="en-US" sz="1800" spc="-5">
                <a:solidFill>
                  <a:srgbClr val="000000"/>
                </a:solidFill>
                <a:latin typeface="Arial" panose="02020603050405020304" pitchFamily="2"/>
              </a:rPr>
              <a:t>Updates to accepted ID documents and passport validity. </a:t>
            </a:r>
          </a:p>
          <a:p>
            <a:pPr marL="320040" marR="1005840" indent="0" algn="l">
              <a:lnSpc>
                <a:spcPts val="2200"/>
              </a:lnSpc>
              <a:spcBef>
                <a:spcPts val="3045"/>
              </a:spcBef>
              <a:spcAft>
                <a:spcPts val="4415"/>
              </a:spcAft>
            </a:pPr>
            <a:r>
              <a:rPr lang="en-US" sz="1800" spc="0">
                <a:solidFill>
                  <a:srgbClr val="000000"/>
                </a:solidFill>
                <a:latin typeface="Arial" panose="02020603050405020304" pitchFamily="2"/>
              </a:rPr>
              <a:t>Employers have until </a:t>
            </a:r>
            <a:r>
              <a:rPr lang="en-US" sz="1800" b="1" spc="0">
                <a:solidFill>
                  <a:srgbClr val="000000"/>
                </a:solidFill>
                <a:latin typeface="Arial" panose="02020603050405020304" pitchFamily="2"/>
              </a:rPr>
              <a:t>1 November 2025 </a:t>
            </a:r>
            <a:r>
              <a:rPr lang="en-US" sz="1800" spc="0">
                <a:solidFill>
                  <a:srgbClr val="000000"/>
                </a:solidFill>
                <a:latin typeface="Arial" panose="02020603050405020304" pitchFamily="2"/>
              </a:rPr>
              <a:t>to implement these changes, we will be adopting them earlier, with implementation scheduled for </a:t>
            </a:r>
            <a:r>
              <a:rPr lang="en-US" sz="1800" b="1" spc="0">
                <a:solidFill>
                  <a:srgbClr val="000000"/>
                </a:solidFill>
                <a:latin typeface="Arial" panose="02020603050405020304" pitchFamily="2"/>
              </a:rPr>
              <a:t>29 September 2025</a:t>
            </a:r>
            <a:r>
              <a:rPr lang="en-US" sz="1800" spc="0">
                <a:solidFill>
                  <a:srgbClr val="000000"/>
                </a:solidFill>
                <a:latin typeface="Arial" panose="02020603050405020304" pitchFamily="2"/>
              </a:rPr>
              <a:t>.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layout 3">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304800"/>
            <a:ext cx="12192000" cy="5629910"/>
          </a:xfrm>
          <a:prstGeom prst="rect">
            <a:avLst/>
          </a:prstGeom>
          <a:noFill/>
          <a:ln w="0" cmpd="sng">
            <a:noFill/>
            <a:prstDash val="solid"/>
          </a:ln>
        </p:spPr>
        <p:txBody>
          <a:bodyPr vert="horz" lIns="0" tIns="14605" rIns="0" bIns="0" anchor="t">
            <a:normAutofit fontScale="75000"/>
          </a:bodyPr>
          <a:lstStyle/>
          <a:p>
            <a:pPr marL="365760" marR="0" indent="0" algn="l">
              <a:lnSpc>
                <a:spcPts val="3000"/>
              </a:lnSpc>
              <a:spcAft>
                <a:spcPts val="0"/>
              </a:spcAft>
              <a:tabLst>
                <a:tab pos="4206240" algn="l"/>
              </a:tabLst>
            </a:pPr>
            <a:r>
              <a:rPr lang="en-US" sz="2600" b="1" spc="0">
                <a:solidFill>
                  <a:srgbClr val="22305C"/>
                </a:solidFill>
                <a:latin typeface="Arial" panose="02020603050405020304" pitchFamily="2"/>
              </a:rPr>
              <a:t>Changes continued</a:t>
            </a:r>
            <a:r>
              <a:rPr lang="en-US" sz="2600" b="1" spc="0">
                <a:solidFill>
                  <a:srgbClr val="000000"/>
                </a:solidFill>
                <a:latin typeface="Arial" panose="02020603050405020304" pitchFamily="2"/>
              </a:rPr>
              <a:t>	</a:t>
            </a:r>
            <a:r>
              <a:rPr lang="en-US" sz="100" b="1" spc="0">
                <a:solidFill>
                  <a:srgbClr val="000000"/>
                </a:solidFill>
                <a:latin typeface="Arial" panose="02020603050405020304" pitchFamily="2"/>
              </a:rPr>
              <a:t> </a:t>
            </a:r>
          </a:p>
          <a:p>
            <a:pPr marL="365760" marR="0" indent="320040" algn="l">
              <a:lnSpc>
                <a:spcPts val="1900"/>
              </a:lnSpc>
              <a:spcBef>
                <a:spcPts val="2580"/>
              </a:spcBef>
              <a:spcAft>
                <a:spcPts val="0"/>
              </a:spcAft>
              <a:buFont typeface="Symbol"/>
              <a:buChar char="·"/>
            </a:pPr>
            <a:r>
              <a:rPr lang="en-US" sz="1600" b="1" spc="0">
                <a:solidFill>
                  <a:srgbClr val="000000"/>
                </a:solidFill>
                <a:latin typeface="Arial" panose="02020603050405020304" pitchFamily="2"/>
              </a:rPr>
              <a:t>Unified ID Verification Process</a:t>
            </a:r>
            <a:r>
              <a:rPr lang="en-US" sz="1600" spc="0">
                <a:solidFill>
                  <a:srgbClr val="000000"/>
                </a:solidFill>
                <a:latin typeface="Arial" panose="02020603050405020304" pitchFamily="2"/>
              </a:rPr>
              <a:t>: </a:t>
            </a:r>
          </a:p>
          <a:p>
            <a:pPr marL="685800" marR="0" indent="0" algn="l">
              <a:lnSpc>
                <a:spcPts val="1900"/>
              </a:lnSpc>
              <a:spcBef>
                <a:spcPts val="45"/>
              </a:spcBef>
              <a:spcAft>
                <a:spcPts val="0"/>
              </a:spcAft>
            </a:pPr>
            <a:r>
              <a:rPr lang="en-US" sz="1600" spc="0">
                <a:solidFill>
                  <a:srgbClr val="000000"/>
                </a:solidFill>
                <a:latin typeface="Arial" panose="02020603050405020304" pitchFamily="2"/>
              </a:rPr>
              <a:t>All applicants, including non-UK nationals, now follow the same 3-route process for Standard/Enhanced DBS checks </a:t>
            </a:r>
          </a:p>
          <a:p>
            <a:pPr marL="685800" marR="0" indent="0" algn="l">
              <a:lnSpc>
                <a:spcPts val="1900"/>
              </a:lnSpc>
              <a:spcBef>
                <a:spcPts val="0"/>
              </a:spcBef>
              <a:spcAft>
                <a:spcPts val="0"/>
              </a:spcAft>
            </a:pPr>
            <a:r>
              <a:rPr lang="en-US" sz="1600" spc="0">
                <a:solidFill>
                  <a:srgbClr val="000000"/>
                </a:solidFill>
                <a:latin typeface="Arial" panose="02020603050405020304" pitchFamily="2"/>
              </a:rPr>
              <a:t>and 2-route process for Basic checks. </a:t>
            </a:r>
          </a:p>
          <a:p>
            <a:pPr marL="365760" marR="0" indent="320040" algn="l">
              <a:lnSpc>
                <a:spcPts val="1900"/>
              </a:lnSpc>
              <a:spcBef>
                <a:spcPts val="440"/>
              </a:spcBef>
              <a:spcAft>
                <a:spcPts val="0"/>
              </a:spcAft>
              <a:buFont typeface="Symbol"/>
              <a:buChar char="·"/>
            </a:pPr>
            <a:r>
              <a:rPr lang="en-US" sz="1600" b="1" spc="-5">
                <a:solidFill>
                  <a:srgbClr val="000000"/>
                </a:solidFill>
                <a:latin typeface="Arial" panose="02020603050405020304" pitchFamily="2"/>
              </a:rPr>
              <a:t>Live Video ID Verification</a:t>
            </a:r>
            <a:r>
              <a:rPr lang="en-US" sz="1600" spc="-5">
                <a:solidFill>
                  <a:srgbClr val="000000"/>
                </a:solidFill>
                <a:latin typeface="Arial" panose="02020603050405020304" pitchFamily="2"/>
              </a:rPr>
              <a:t>: </a:t>
            </a:r>
          </a:p>
          <a:p>
            <a:pPr marL="685800" marR="0" indent="0" algn="l">
              <a:lnSpc>
                <a:spcPts val="1900"/>
              </a:lnSpc>
              <a:spcBef>
                <a:spcPts val="65"/>
              </a:spcBef>
              <a:spcAft>
                <a:spcPts val="0"/>
              </a:spcAft>
            </a:pPr>
            <a:r>
              <a:rPr lang="en-US" sz="1600" spc="0">
                <a:solidFill>
                  <a:srgbClr val="000000"/>
                </a:solidFill>
                <a:latin typeface="Arial" panose="02020603050405020304" pitchFamily="2"/>
              </a:rPr>
              <a:t>If ID verification is done via live video or without physical possession of documents, the ID Verifier must record the </a:t>
            </a:r>
          </a:p>
          <a:p>
            <a:pPr marL="685800" marR="0" indent="0" algn="l">
              <a:lnSpc>
                <a:spcPts val="1900"/>
              </a:lnSpc>
              <a:spcBef>
                <a:spcPts val="0"/>
              </a:spcBef>
              <a:spcAft>
                <a:spcPts val="0"/>
              </a:spcAft>
            </a:pPr>
            <a:r>
              <a:rPr lang="en-US" sz="1600" spc="0">
                <a:solidFill>
                  <a:srgbClr val="000000"/>
                </a:solidFill>
                <a:latin typeface="Arial" panose="02020603050405020304" pitchFamily="2"/>
              </a:rPr>
              <a:t>reasons—this is referred to as the ‘Option’ used. </a:t>
            </a:r>
          </a:p>
          <a:p>
            <a:pPr marL="365760" marR="0" indent="320040" algn="l">
              <a:lnSpc>
                <a:spcPts val="1900"/>
              </a:lnSpc>
              <a:spcBef>
                <a:spcPts val="435"/>
              </a:spcBef>
              <a:spcAft>
                <a:spcPts val="0"/>
              </a:spcAft>
              <a:buFont typeface="Symbol"/>
              <a:buChar char="·"/>
            </a:pPr>
            <a:r>
              <a:rPr lang="en-US" sz="1600" b="1" spc="-5">
                <a:solidFill>
                  <a:srgbClr val="000000"/>
                </a:solidFill>
                <a:latin typeface="Arial" panose="02020603050405020304" pitchFamily="2"/>
              </a:rPr>
              <a:t>New Group 1 Documents</a:t>
            </a:r>
            <a:r>
              <a:rPr lang="en-US" sz="1600" spc="-5">
                <a:solidFill>
                  <a:srgbClr val="000000"/>
                </a:solidFill>
                <a:latin typeface="Arial" panose="02020603050405020304" pitchFamily="2"/>
              </a:rPr>
              <a:t>: </a:t>
            </a:r>
          </a:p>
          <a:p>
            <a:pPr marL="777240" marR="0" indent="0" algn="l">
              <a:lnSpc>
                <a:spcPts val="1900"/>
              </a:lnSpc>
              <a:spcBef>
                <a:spcPts val="575"/>
              </a:spcBef>
              <a:spcAft>
                <a:spcPts val="0"/>
              </a:spcAft>
            </a:pPr>
            <a:r>
              <a:rPr lang="en-US" sz="2050" spc="10">
                <a:solidFill>
                  <a:srgbClr val="000000"/>
                </a:solidFill>
                <a:latin typeface="Arial" panose="02020603050405020304" pitchFamily="2"/>
              </a:rPr>
              <a:t>– </a:t>
            </a:r>
            <a:r>
              <a:rPr lang="en-US" sz="1600" b="1" spc="10">
                <a:solidFill>
                  <a:srgbClr val="000000"/>
                </a:solidFill>
                <a:latin typeface="Arial" panose="02020603050405020304" pitchFamily="2"/>
              </a:rPr>
              <a:t>e-Visa </a:t>
            </a:r>
            <a:r>
              <a:rPr lang="en-US" sz="1600" spc="10">
                <a:solidFill>
                  <a:srgbClr val="000000"/>
                </a:solidFill>
                <a:latin typeface="Arial" panose="02020603050405020304" pitchFamily="2"/>
              </a:rPr>
              <a:t>and </a:t>
            </a:r>
            <a:r>
              <a:rPr lang="en-US" sz="1600" b="1" spc="10">
                <a:solidFill>
                  <a:srgbClr val="000000"/>
                </a:solidFill>
                <a:latin typeface="Arial" panose="02020603050405020304" pitchFamily="2"/>
              </a:rPr>
              <a:t>Application Registration Card (ARC) </a:t>
            </a:r>
            <a:r>
              <a:rPr lang="en-US" sz="1600" spc="10">
                <a:solidFill>
                  <a:srgbClr val="000000"/>
                </a:solidFill>
                <a:latin typeface="Arial" panose="02020603050405020304" pitchFamily="2"/>
              </a:rPr>
              <a:t>have been added to the Group 1 document list. </a:t>
            </a:r>
          </a:p>
          <a:p>
            <a:pPr marL="365760" marR="0" indent="320040" algn="l">
              <a:lnSpc>
                <a:spcPts val="1900"/>
              </a:lnSpc>
              <a:spcBef>
                <a:spcPts val="220"/>
              </a:spcBef>
              <a:spcAft>
                <a:spcPts val="0"/>
              </a:spcAft>
              <a:buFont typeface="Symbol"/>
              <a:buChar char="·"/>
            </a:pPr>
            <a:r>
              <a:rPr lang="en-US" sz="1600" b="1" spc="-5">
                <a:solidFill>
                  <a:srgbClr val="000000"/>
                </a:solidFill>
                <a:latin typeface="Arial" panose="02020603050405020304" pitchFamily="2"/>
              </a:rPr>
              <a:t>Updated Passport Validity</a:t>
            </a:r>
            <a:r>
              <a:rPr lang="en-US" sz="1600" spc="-5">
                <a:solidFill>
                  <a:srgbClr val="000000"/>
                </a:solidFill>
                <a:latin typeface="Arial" panose="02020603050405020304" pitchFamily="2"/>
              </a:rPr>
              <a:t>: </a:t>
            </a:r>
          </a:p>
          <a:p>
            <a:pPr marL="777240" marR="0" indent="0" algn="l">
              <a:lnSpc>
                <a:spcPts val="1900"/>
              </a:lnSpc>
              <a:spcBef>
                <a:spcPts val="575"/>
              </a:spcBef>
              <a:spcAft>
                <a:spcPts val="0"/>
              </a:spcAft>
            </a:pPr>
            <a:r>
              <a:rPr lang="en-US" sz="2050" spc="10">
                <a:solidFill>
                  <a:srgbClr val="000000"/>
                </a:solidFill>
                <a:latin typeface="Arial" panose="02020603050405020304" pitchFamily="2"/>
              </a:rPr>
              <a:t>– </a:t>
            </a:r>
            <a:r>
              <a:rPr lang="en-US" sz="1600" spc="10">
                <a:solidFill>
                  <a:srgbClr val="000000"/>
                </a:solidFill>
                <a:latin typeface="Arial" panose="02020603050405020304" pitchFamily="2"/>
              </a:rPr>
              <a:t>Expired UK passports can now be accepted for up to </a:t>
            </a:r>
            <a:r>
              <a:rPr lang="en-US" sz="1600" b="1" spc="10">
                <a:solidFill>
                  <a:srgbClr val="000000"/>
                </a:solidFill>
                <a:latin typeface="Arial" panose="02020603050405020304" pitchFamily="2"/>
              </a:rPr>
              <a:t>6 months </a:t>
            </a:r>
            <a:r>
              <a:rPr lang="en-US" sz="1600" spc="10">
                <a:solidFill>
                  <a:srgbClr val="000000"/>
                </a:solidFill>
                <a:latin typeface="Arial" panose="02020603050405020304" pitchFamily="2"/>
              </a:rPr>
              <a:t>after expiration. </a:t>
            </a:r>
          </a:p>
          <a:p>
            <a:pPr marL="365760" marR="0" indent="320040" algn="l">
              <a:lnSpc>
                <a:spcPts val="1900"/>
              </a:lnSpc>
              <a:spcBef>
                <a:spcPts val="290"/>
              </a:spcBef>
              <a:spcAft>
                <a:spcPts val="0"/>
              </a:spcAft>
              <a:buFont typeface="Symbol"/>
              <a:buChar char="·"/>
            </a:pPr>
            <a:r>
              <a:rPr lang="en-US" sz="1600" b="1" spc="0">
                <a:solidFill>
                  <a:srgbClr val="000000"/>
                </a:solidFill>
                <a:latin typeface="Arial" panose="02020603050405020304" pitchFamily="2"/>
              </a:rPr>
              <a:t>New Group 2b Documents</a:t>
            </a:r>
            <a:r>
              <a:rPr lang="en-US" sz="1600" spc="0">
                <a:solidFill>
                  <a:srgbClr val="000000"/>
                </a:solidFill>
                <a:latin typeface="Arial" panose="02020603050405020304" pitchFamily="2"/>
              </a:rPr>
              <a:t>: </a:t>
            </a:r>
          </a:p>
          <a:p>
            <a:pPr marL="685800" marR="0" indent="0" algn="l">
              <a:lnSpc>
                <a:spcPts val="1900"/>
              </a:lnSpc>
              <a:spcBef>
                <a:spcPts val="0"/>
              </a:spcBef>
              <a:spcAft>
                <a:spcPts val="0"/>
              </a:spcAft>
            </a:pPr>
            <a:r>
              <a:rPr lang="en-US" sz="1600" spc="0">
                <a:solidFill>
                  <a:srgbClr val="000000"/>
                </a:solidFill>
                <a:latin typeface="Arial" panose="02020603050405020304" pitchFamily="2"/>
              </a:rPr>
              <a:t>Two additional documents are now accepted: </a:t>
            </a:r>
          </a:p>
          <a:p>
            <a:pPr marL="777240" marR="0" indent="0" algn="l">
              <a:lnSpc>
                <a:spcPts val="2000"/>
              </a:lnSpc>
              <a:spcBef>
                <a:spcPts val="480"/>
              </a:spcBef>
              <a:spcAft>
                <a:spcPts val="0"/>
              </a:spcAft>
            </a:pPr>
            <a:r>
              <a:rPr lang="en-US" sz="2050" spc="20">
                <a:solidFill>
                  <a:srgbClr val="000000"/>
                </a:solidFill>
                <a:latin typeface="Arial" panose="02020603050405020304" pitchFamily="2"/>
              </a:rPr>
              <a:t>– </a:t>
            </a:r>
            <a:r>
              <a:rPr lang="en-US" sz="1600" b="1" spc="20">
                <a:solidFill>
                  <a:srgbClr val="000000"/>
                </a:solidFill>
                <a:latin typeface="Arial" panose="02020603050405020304" pitchFamily="2"/>
              </a:rPr>
              <a:t>HMRC self-assessment or tax demand letters </a:t>
            </a:r>
          </a:p>
          <a:p>
            <a:pPr marL="777240" marR="0" indent="0" algn="l">
              <a:lnSpc>
                <a:spcPts val="1900"/>
              </a:lnSpc>
              <a:spcBef>
                <a:spcPts val="435"/>
              </a:spcBef>
              <a:spcAft>
                <a:spcPts val="0"/>
              </a:spcAft>
            </a:pPr>
            <a:r>
              <a:rPr lang="en-US" sz="2050" spc="10">
                <a:solidFill>
                  <a:srgbClr val="000000"/>
                </a:solidFill>
                <a:latin typeface="Arial" panose="02020603050405020304" pitchFamily="2"/>
              </a:rPr>
              <a:t>– </a:t>
            </a:r>
            <a:r>
              <a:rPr lang="en-US" sz="1600" b="1" spc="10">
                <a:solidFill>
                  <a:srgbClr val="000000"/>
                </a:solidFill>
                <a:latin typeface="Arial" panose="02020603050405020304" pitchFamily="2"/>
              </a:rPr>
              <a:t>European Health Insurance Card (EHIC) </a:t>
            </a:r>
            <a:r>
              <a:rPr lang="en-US" sz="1600" spc="10">
                <a:solidFill>
                  <a:srgbClr val="000000"/>
                </a:solidFill>
                <a:latin typeface="Arial" panose="02020603050405020304" pitchFamily="2"/>
              </a:rPr>
              <a:t>or </a:t>
            </a:r>
            <a:r>
              <a:rPr lang="en-US" sz="1600" b="1" spc="10">
                <a:solidFill>
                  <a:srgbClr val="000000"/>
                </a:solidFill>
                <a:latin typeface="Arial" panose="02020603050405020304" pitchFamily="2"/>
              </a:rPr>
              <a:t>Global Health Insurance Card (GHIC) </a:t>
            </a:r>
          </a:p>
          <a:p>
            <a:pPr marL="365760" marR="0" indent="320040" algn="l">
              <a:lnSpc>
                <a:spcPts val="1900"/>
              </a:lnSpc>
              <a:spcBef>
                <a:spcPts val="295"/>
              </a:spcBef>
              <a:spcAft>
                <a:spcPts val="0"/>
              </a:spcAft>
              <a:buFont typeface="Symbol"/>
              <a:buChar char="·"/>
            </a:pPr>
            <a:r>
              <a:rPr lang="en-US" sz="1600" b="1" spc="0">
                <a:solidFill>
                  <a:srgbClr val="000000"/>
                </a:solidFill>
                <a:latin typeface="Arial" panose="02020603050405020304" pitchFamily="2"/>
              </a:rPr>
              <a:t>Document Retention Requirement</a:t>
            </a:r>
            <a:r>
              <a:rPr lang="en-US" sz="1600" spc="0">
                <a:solidFill>
                  <a:srgbClr val="000000"/>
                </a:solidFill>
                <a:latin typeface="Arial" panose="02020603050405020304" pitchFamily="2"/>
              </a:rPr>
              <a:t>: </a:t>
            </a:r>
          </a:p>
          <a:p>
            <a:pPr marL="777240" marR="0" indent="0" algn="l">
              <a:lnSpc>
                <a:spcPts val="1900"/>
              </a:lnSpc>
              <a:spcBef>
                <a:spcPts val="500"/>
              </a:spcBef>
              <a:spcAft>
                <a:spcPts val="3960"/>
              </a:spcAft>
            </a:pPr>
            <a:r>
              <a:rPr lang="en-US" sz="2050" spc="10">
                <a:solidFill>
                  <a:srgbClr val="000000"/>
                </a:solidFill>
                <a:latin typeface="Arial" panose="02020603050405020304" pitchFamily="2"/>
              </a:rPr>
              <a:t>– </a:t>
            </a:r>
            <a:r>
              <a:rPr lang="en-US" sz="1600" spc="10">
                <a:solidFill>
                  <a:srgbClr val="000000"/>
                </a:solidFill>
                <a:latin typeface="Arial" panose="02020603050405020304" pitchFamily="2"/>
              </a:rPr>
              <a:t>Organisations must now </a:t>
            </a:r>
            <a:r>
              <a:rPr lang="en-US" sz="1600" b="1" spc="10">
                <a:solidFill>
                  <a:srgbClr val="000000"/>
                </a:solidFill>
                <a:latin typeface="Arial" panose="02020603050405020304" pitchFamily="2"/>
              </a:rPr>
              <a:t>store details of ID verification documents for 2 years</a:t>
            </a:r>
            <a:r>
              <a:rPr lang="en-US" sz="1600" spc="10">
                <a:solidFill>
                  <a:srgbClr val="000000"/>
                </a:solidFill>
                <a:latin typeface="Arial" panose="02020603050405020304" pitchFamily="2"/>
              </a:rPr>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layout 4">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304800"/>
            <a:ext cx="12192000" cy="5629910"/>
          </a:xfrm>
          <a:prstGeom prst="rect">
            <a:avLst/>
          </a:prstGeom>
          <a:noFill/>
          <a:ln w="0" cmpd="sng">
            <a:noFill/>
            <a:prstDash val="solid"/>
          </a:ln>
        </p:spPr>
        <p:txBody>
          <a:bodyPr vert="horz" lIns="0" tIns="14605" rIns="0" bIns="0" anchor="t">
            <a:normAutofit fontScale="95000"/>
          </a:bodyPr>
          <a:lstStyle/>
          <a:p>
            <a:pPr marL="320040" marR="0" indent="0" algn="l">
              <a:lnSpc>
                <a:spcPts val="3000"/>
              </a:lnSpc>
              <a:spcAft>
                <a:spcPts val="0"/>
              </a:spcAft>
            </a:pPr>
            <a:r>
              <a:rPr lang="en-US" sz="2600" b="1" spc="0">
                <a:solidFill>
                  <a:srgbClr val="22305C"/>
                </a:solidFill>
                <a:latin typeface="Arial" panose="02020603050405020304" pitchFamily="2"/>
              </a:rPr>
              <a:t>What this means for you </a:t>
            </a:r>
          </a:p>
          <a:p>
            <a:pPr marL="320040" marR="0" indent="0" algn="l">
              <a:lnSpc>
                <a:spcPts val="2000"/>
              </a:lnSpc>
              <a:spcBef>
                <a:spcPts val="4085"/>
              </a:spcBef>
              <a:spcAft>
                <a:spcPts val="0"/>
              </a:spcAft>
            </a:pPr>
            <a:r>
              <a:rPr lang="en-US" sz="1800" b="1" spc="40">
                <a:solidFill>
                  <a:srgbClr val="000000"/>
                </a:solidFill>
                <a:latin typeface="Arial" panose="02020603050405020304" pitchFamily="2"/>
              </a:rPr>
              <a:t>System and Guidance Updates for DBS Manual ID Verification </a:t>
            </a:r>
          </a:p>
          <a:p>
            <a:pPr marL="685800" marR="914400" indent="-365760" algn="l">
              <a:lnSpc>
                <a:spcPts val="2200"/>
              </a:lnSpc>
              <a:spcBef>
                <a:spcPts val="2975"/>
              </a:spcBef>
              <a:spcAft>
                <a:spcPts val="0"/>
              </a:spcAft>
            </a:pPr>
            <a:r>
              <a:rPr lang="en-US" sz="1800" spc="0">
                <a:solidFill>
                  <a:srgbClr val="000000"/>
                </a:solidFill>
                <a:latin typeface="Arial" panose="02020603050405020304" pitchFamily="2"/>
              </a:rPr>
              <a:t>To support the upcoming changes to DBS manual ID verification, </a:t>
            </a:r>
            <a:r>
              <a:rPr lang="en-US" sz="1800" b="1" spc="0">
                <a:solidFill>
                  <a:srgbClr val="000000"/>
                </a:solidFill>
                <a:latin typeface="Arial" panose="02020603050405020304" pitchFamily="2"/>
              </a:rPr>
              <a:t>online guidance will be updated </a:t>
            </a:r>
            <a:r>
              <a:rPr lang="en-US" sz="1800" spc="0">
                <a:solidFill>
                  <a:srgbClr val="000000"/>
                </a:solidFill>
                <a:latin typeface="Arial" panose="02020603050405020304" pitchFamily="2"/>
              </a:rPr>
              <a:t>to reflect the new requirements. This will include clear signposting to the full DBS ID verification guidance. It remains the </a:t>
            </a:r>
            <a:r>
              <a:rPr lang="en-US" sz="1800" b="1" spc="0">
                <a:solidFill>
                  <a:srgbClr val="000000"/>
                </a:solidFill>
                <a:latin typeface="Arial" panose="02020603050405020304" pitchFamily="2"/>
              </a:rPr>
              <a:t>responsibility of ID verifiers </a:t>
            </a:r>
            <a:r>
              <a:rPr lang="en-US" sz="1800" spc="0">
                <a:solidFill>
                  <a:srgbClr val="000000"/>
                </a:solidFill>
                <a:latin typeface="Arial" panose="02020603050405020304" pitchFamily="2"/>
              </a:rPr>
              <a:t>to ensure they are fully compliant with the updated guidance when conducting manual ID checks. </a:t>
            </a:r>
          </a:p>
          <a:p>
            <a:pPr marL="320040" marR="0" indent="0" algn="l">
              <a:lnSpc>
                <a:spcPts val="2200"/>
              </a:lnSpc>
              <a:spcBef>
                <a:spcPts val="3020"/>
              </a:spcBef>
              <a:spcAft>
                <a:spcPts val="0"/>
              </a:spcAft>
            </a:pPr>
            <a:r>
              <a:rPr lang="en-US" sz="1800" spc="5">
                <a:solidFill>
                  <a:srgbClr val="000000"/>
                </a:solidFill>
                <a:latin typeface="Arial" panose="02020603050405020304" pitchFamily="2"/>
              </a:rPr>
              <a:t>Our DBS processing system, </a:t>
            </a:r>
            <a:r>
              <a:rPr lang="en-US" sz="1800" b="1" spc="5">
                <a:solidFill>
                  <a:srgbClr val="000000"/>
                </a:solidFill>
                <a:latin typeface="Arial" panose="02020603050405020304" pitchFamily="2"/>
              </a:rPr>
              <a:t>EmploymentCheck</a:t>
            </a:r>
            <a:r>
              <a:rPr lang="en-US" sz="1800" spc="5">
                <a:solidFill>
                  <a:srgbClr val="000000"/>
                </a:solidFill>
                <a:latin typeface="Arial" panose="02020603050405020304" pitchFamily="2"/>
              </a:rPr>
              <a:t>, will also be updated to align with these changes. </a:t>
            </a:r>
          </a:p>
          <a:p>
            <a:pPr marL="685800" marR="0" indent="365760" algn="l">
              <a:lnSpc>
                <a:spcPts val="2200"/>
              </a:lnSpc>
              <a:spcBef>
                <a:spcPts val="460"/>
              </a:spcBef>
              <a:spcAft>
                <a:spcPts val="0"/>
              </a:spcAft>
              <a:buFont typeface="Symbol"/>
              <a:buChar char="·"/>
            </a:pPr>
            <a:r>
              <a:rPr lang="en-US" sz="1800" b="1" spc="15">
                <a:solidFill>
                  <a:srgbClr val="000000"/>
                </a:solidFill>
                <a:latin typeface="Arial" panose="02020603050405020304" pitchFamily="2"/>
              </a:rPr>
              <a:t>Removal of the non-UK national route</a:t>
            </a:r>
            <a:r>
              <a:rPr lang="en-US" sz="1800" spc="15">
                <a:solidFill>
                  <a:srgbClr val="000000"/>
                </a:solidFill>
                <a:latin typeface="Arial" panose="02020603050405020304" pitchFamily="2"/>
              </a:rPr>
              <a:t>, ensuring a unified verification process for all applicants. </a:t>
            </a:r>
          </a:p>
          <a:p>
            <a:pPr marL="685800" marR="1371600" indent="365760" algn="l">
              <a:lnSpc>
                <a:spcPts val="2200"/>
              </a:lnSpc>
              <a:spcBef>
                <a:spcPts val="355"/>
              </a:spcBef>
              <a:spcAft>
                <a:spcPts val="10860"/>
              </a:spcAft>
              <a:buFont typeface="Symbol"/>
              <a:buChar char="·"/>
            </a:pPr>
            <a:r>
              <a:rPr lang="en-US" sz="1800" b="1" spc="0">
                <a:solidFill>
                  <a:srgbClr val="000000"/>
                </a:solidFill>
                <a:latin typeface="Arial" panose="02020603050405020304" pitchFamily="2"/>
              </a:rPr>
              <a:t>Introduction of a method to record the ‘option’ used </a:t>
            </a:r>
            <a:r>
              <a:rPr lang="en-US" sz="1800" spc="0">
                <a:solidFill>
                  <a:srgbClr val="000000"/>
                </a:solidFill>
                <a:latin typeface="Arial" panose="02020603050405020304" pitchFamily="2"/>
              </a:rPr>
              <a:t>during ID verification, including the rationale behind the selected method (e.g., live video verification).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layout 5">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341630" y="304800"/>
            <a:ext cx="10972800" cy="5629910"/>
          </a:xfrm>
          <a:prstGeom prst="rect">
            <a:avLst/>
          </a:prstGeom>
          <a:noFill/>
          <a:ln w="0" cmpd="sng">
            <a:noFill/>
            <a:prstDash val="solid"/>
          </a:ln>
        </p:spPr>
        <p:txBody>
          <a:bodyPr vert="horz" lIns="0" tIns="14605" rIns="0" bIns="0" anchor="t"/>
          <a:lstStyle/>
          <a:p>
            <a:pPr marL="0" marR="0" indent="0" algn="l">
              <a:lnSpc>
                <a:spcPts val="3000"/>
              </a:lnSpc>
              <a:spcAft>
                <a:spcPts val="0"/>
              </a:spcAft>
              <a:tabLst>
                <a:tab pos="5257800" algn="l"/>
              </a:tabLst>
            </a:pPr>
            <a:r>
              <a:rPr lang="en-US" sz="2600" b="1" spc="0">
                <a:solidFill>
                  <a:srgbClr val="22305C"/>
                </a:solidFill>
                <a:latin typeface="Arial" panose="02020603050405020304" pitchFamily="2"/>
              </a:rPr>
              <a:t>What this means for you cont</a:t>
            </a:r>
            <a:r>
              <a:rPr lang="en-US" sz="2600" b="1" spc="0">
                <a:solidFill>
                  <a:srgbClr val="000000"/>
                </a:solidFill>
                <a:latin typeface="Arial" panose="02020603050405020304" pitchFamily="2"/>
              </a:rPr>
              <a:t>	</a:t>
            </a:r>
            <a:r>
              <a:rPr lang="en-US" sz="100" b="1" spc="0">
                <a:solidFill>
                  <a:srgbClr val="000000"/>
                </a:solidFill>
                <a:latin typeface="Arial" panose="02020603050405020304" pitchFamily="2"/>
              </a:rPr>
              <a:t> </a:t>
            </a:r>
          </a:p>
          <a:p>
            <a:pPr marL="365760" marR="1234440" indent="365760" algn="l">
              <a:lnSpc>
                <a:spcPts val="2400"/>
              </a:lnSpc>
              <a:spcBef>
                <a:spcPts val="6470"/>
              </a:spcBef>
              <a:spcAft>
                <a:spcPts val="0"/>
              </a:spcAft>
              <a:buFont typeface="Symbol"/>
              <a:buChar char="·"/>
            </a:pPr>
            <a:r>
              <a:rPr lang="en-US" sz="2050" b="1" spc="0">
                <a:solidFill>
                  <a:srgbClr val="000000"/>
                </a:solidFill>
                <a:latin typeface="Arial" panose="02020603050405020304" pitchFamily="2"/>
              </a:rPr>
              <a:t>Updates to Group 1, 2a, and 2b document lists</a:t>
            </a:r>
            <a:r>
              <a:rPr lang="en-US" sz="2050" spc="0">
                <a:solidFill>
                  <a:srgbClr val="000000"/>
                </a:solidFill>
                <a:latin typeface="Arial" panose="02020603050405020304" pitchFamily="2"/>
              </a:rPr>
              <a:t>, reflecting the expanded range of acceptable documents. </a:t>
            </a:r>
          </a:p>
          <a:p>
            <a:pPr marL="365760" marR="45720" indent="365760" algn="l">
              <a:lnSpc>
                <a:spcPts val="2400"/>
              </a:lnSpc>
              <a:spcBef>
                <a:spcPts val="455"/>
              </a:spcBef>
              <a:spcAft>
                <a:spcPts val="0"/>
              </a:spcAft>
              <a:buFont typeface="Symbol"/>
              <a:buChar char="·"/>
            </a:pPr>
            <a:r>
              <a:rPr lang="en-US" sz="2050" b="1" spc="0">
                <a:solidFill>
                  <a:srgbClr val="000000"/>
                </a:solidFill>
                <a:latin typeface="Arial" panose="02020603050405020304" pitchFamily="2"/>
              </a:rPr>
              <a:t>Additional fields for document details </a:t>
            </a:r>
            <a:r>
              <a:rPr lang="en-US" sz="2050" spc="0">
                <a:solidFill>
                  <a:srgbClr val="000000"/>
                </a:solidFill>
                <a:latin typeface="Arial" panose="02020603050405020304" pitchFamily="2"/>
              </a:rPr>
              <a:t>within Group 1, 2a, and 2b categories, supporting the new requirement to retain verification data for two years. </a:t>
            </a:r>
          </a:p>
          <a:p>
            <a:pPr marL="365760" marR="0" indent="365760" algn="l">
              <a:lnSpc>
                <a:spcPts val="2400"/>
              </a:lnSpc>
              <a:spcBef>
                <a:spcPts val="500"/>
              </a:spcBef>
              <a:spcAft>
                <a:spcPts val="0"/>
              </a:spcAft>
              <a:buFont typeface="Symbol"/>
              <a:buChar char="·"/>
            </a:pPr>
            <a:r>
              <a:rPr lang="en-US" sz="2050" b="1" spc="-25">
                <a:solidFill>
                  <a:srgbClr val="000000"/>
                </a:solidFill>
                <a:latin typeface="Arial" panose="02020603050405020304" pitchFamily="2"/>
              </a:rPr>
              <a:t>Default selection for National Insurance Number </a:t>
            </a:r>
            <a:r>
              <a:rPr lang="en-US" sz="2050" spc="-25">
                <a:solidFill>
                  <a:srgbClr val="000000"/>
                </a:solidFill>
                <a:latin typeface="Arial" panose="02020603050405020304" pitchFamily="2"/>
              </a:rPr>
              <a:t>will be set to ‘Yes’ for DBS Basic checks. </a:t>
            </a:r>
          </a:p>
          <a:p>
            <a:pPr marL="365760" marR="228600" indent="365760" algn="l">
              <a:lnSpc>
                <a:spcPts val="2400"/>
              </a:lnSpc>
              <a:spcBef>
                <a:spcPts val="485"/>
              </a:spcBef>
              <a:spcAft>
                <a:spcPts val="16530"/>
              </a:spcAft>
              <a:buFont typeface="Symbol"/>
              <a:buChar char="·"/>
            </a:pPr>
            <a:r>
              <a:rPr lang="en-US" sz="2050" b="1" spc="0">
                <a:solidFill>
                  <a:srgbClr val="000000"/>
                </a:solidFill>
                <a:latin typeface="Arial" panose="02020603050405020304" pitchFamily="2"/>
              </a:rPr>
              <a:t>Applicants will be able to input Passport and Driving Licence details</a:t>
            </a:r>
            <a:r>
              <a:rPr lang="en-US" sz="2050" spc="0">
                <a:solidFill>
                  <a:srgbClr val="000000"/>
                </a:solidFill>
                <a:latin typeface="Arial" panose="02020603050405020304" pitchFamily="2"/>
              </a:rPr>
              <a:t>, which will then be presented to the ID Verifier for confirmation.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layout 6">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0" y="304800"/>
            <a:ext cx="12192000" cy="5629910"/>
          </a:xfrm>
          <a:prstGeom prst="rect">
            <a:avLst/>
          </a:prstGeom>
          <a:noFill/>
          <a:ln w="0" cmpd="sng">
            <a:noFill/>
            <a:prstDash val="solid"/>
          </a:ln>
        </p:spPr>
        <p:txBody>
          <a:bodyPr vert="horz" lIns="0" tIns="14605" rIns="0" bIns="0" anchor="t">
            <a:normAutofit fontScale="95000"/>
          </a:bodyPr>
          <a:lstStyle/>
          <a:p>
            <a:pPr marL="365760" marR="0" indent="0" algn="l">
              <a:lnSpc>
                <a:spcPts val="3000"/>
              </a:lnSpc>
              <a:spcAft>
                <a:spcPts val="0"/>
              </a:spcAft>
            </a:pPr>
            <a:r>
              <a:rPr lang="en-US" sz="2600" b="1" spc="-5">
                <a:solidFill>
                  <a:srgbClr val="22305C"/>
                </a:solidFill>
                <a:latin typeface="Arial" panose="02020603050405020304" pitchFamily="2"/>
              </a:rPr>
              <a:t>Update to Identity Verification Document Retention Requirements </a:t>
            </a:r>
          </a:p>
          <a:p>
            <a:pPr marL="640080" marR="685800" indent="0" algn="l">
              <a:lnSpc>
                <a:spcPts val="2400"/>
              </a:lnSpc>
              <a:spcBef>
                <a:spcPts val="2825"/>
              </a:spcBef>
              <a:spcAft>
                <a:spcPts val="0"/>
              </a:spcAft>
            </a:pPr>
            <a:r>
              <a:rPr lang="en-US" sz="2050" spc="0">
                <a:solidFill>
                  <a:srgbClr val="404040"/>
                </a:solidFill>
                <a:latin typeface="Arial" panose="02020603050405020304" pitchFamily="2"/>
              </a:rPr>
              <a:t>A new compliance requirement has been introduced: identity verification documents must now be retained for a minimum of </a:t>
            </a:r>
            <a:r>
              <a:rPr lang="en-US" sz="2050" b="1" spc="0">
                <a:solidFill>
                  <a:srgbClr val="404040"/>
                </a:solidFill>
                <a:latin typeface="Arial" panose="02020603050405020304" pitchFamily="2"/>
              </a:rPr>
              <a:t>2 years</a:t>
            </a:r>
            <a:r>
              <a:rPr lang="en-US" sz="2050" spc="0">
                <a:solidFill>
                  <a:srgbClr val="404040"/>
                </a:solidFill>
                <a:latin typeface="Arial" panose="02020603050405020304" pitchFamily="2"/>
              </a:rPr>
              <a:t>. This marks a significant change from the current retention period of </a:t>
            </a:r>
            <a:r>
              <a:rPr lang="en-US" sz="2050" b="1" spc="0">
                <a:solidFill>
                  <a:srgbClr val="404040"/>
                </a:solidFill>
                <a:latin typeface="Arial" panose="02020603050405020304" pitchFamily="2"/>
              </a:rPr>
              <a:t>6 months </a:t>
            </a:r>
            <a:r>
              <a:rPr lang="en-US" sz="2050" spc="0">
                <a:solidFill>
                  <a:srgbClr val="404040"/>
                </a:solidFill>
                <a:latin typeface="Arial" panose="02020603050405020304" pitchFamily="2"/>
              </a:rPr>
              <a:t>and will require updates to handling processes. </a:t>
            </a:r>
          </a:p>
          <a:p>
            <a:pPr marL="640080" marR="685800" indent="0" algn="l">
              <a:lnSpc>
                <a:spcPts val="2400"/>
              </a:lnSpc>
              <a:spcBef>
                <a:spcPts val="460"/>
              </a:spcBef>
              <a:spcAft>
                <a:spcPts val="0"/>
              </a:spcAft>
            </a:pPr>
            <a:r>
              <a:rPr lang="en-US" sz="2050" spc="0">
                <a:solidFill>
                  <a:srgbClr val="404040"/>
                </a:solidFill>
                <a:latin typeface="Arial" panose="02020603050405020304" pitchFamily="2"/>
              </a:rPr>
              <a:t>To support this change, our DBS system – </a:t>
            </a:r>
            <a:r>
              <a:rPr lang="en-US" sz="2050" b="1" spc="0">
                <a:solidFill>
                  <a:srgbClr val="404040"/>
                </a:solidFill>
                <a:latin typeface="Arial" panose="02020603050405020304" pitchFamily="2"/>
              </a:rPr>
              <a:t>EmploymentCheck </a:t>
            </a:r>
            <a:r>
              <a:rPr lang="en-US" sz="2050" spc="0">
                <a:solidFill>
                  <a:srgbClr val="404040"/>
                </a:solidFill>
                <a:latin typeface="Arial" panose="02020603050405020304" pitchFamily="2"/>
              </a:rPr>
              <a:t>– is being enhanced. The update will include: </a:t>
            </a:r>
          </a:p>
          <a:p>
            <a:pPr marL="960120" marR="1371600" indent="320040" algn="l">
              <a:lnSpc>
                <a:spcPts val="2400"/>
              </a:lnSpc>
              <a:spcBef>
                <a:spcPts val="3375"/>
              </a:spcBef>
              <a:spcAft>
                <a:spcPts val="0"/>
              </a:spcAft>
              <a:buFont typeface="Symbol"/>
              <a:buChar char="·"/>
            </a:pPr>
            <a:r>
              <a:rPr lang="en-US" sz="2050" b="1" spc="0">
                <a:solidFill>
                  <a:srgbClr val="404040"/>
                </a:solidFill>
                <a:latin typeface="Arial" panose="02020603050405020304" pitchFamily="2"/>
              </a:rPr>
              <a:t>New document detail fields </a:t>
            </a:r>
            <a:r>
              <a:rPr lang="en-US" sz="2050" spc="0">
                <a:solidFill>
                  <a:srgbClr val="404040"/>
                </a:solidFill>
                <a:latin typeface="Arial" panose="02020603050405020304" pitchFamily="2"/>
              </a:rPr>
              <a:t>for Group 1, 2a, and 2b documents, aligned with the latest guidance. </a:t>
            </a:r>
          </a:p>
          <a:p>
            <a:pPr marL="960120" marR="1508760" indent="320040" algn="l">
              <a:lnSpc>
                <a:spcPts val="2400"/>
              </a:lnSpc>
              <a:spcBef>
                <a:spcPts val="515"/>
              </a:spcBef>
              <a:spcAft>
                <a:spcPts val="0"/>
              </a:spcAft>
              <a:buFont typeface="Symbol"/>
              <a:buChar char="·"/>
            </a:pPr>
            <a:r>
              <a:rPr lang="en-US" sz="2050" spc="0">
                <a:solidFill>
                  <a:srgbClr val="404040"/>
                </a:solidFill>
                <a:latin typeface="Arial" panose="02020603050405020304" pitchFamily="2"/>
              </a:rPr>
              <a:t>These fields will be </a:t>
            </a:r>
            <a:r>
              <a:rPr lang="en-US" sz="2050" b="1" spc="0">
                <a:solidFill>
                  <a:srgbClr val="404040"/>
                </a:solidFill>
                <a:latin typeface="Arial" panose="02020603050405020304" pitchFamily="2"/>
              </a:rPr>
              <a:t>embedded within EmploymentCheck </a:t>
            </a:r>
            <a:r>
              <a:rPr lang="en-US" sz="2050" spc="0">
                <a:solidFill>
                  <a:srgbClr val="404040"/>
                </a:solidFill>
                <a:latin typeface="Arial" panose="02020603050405020304" pitchFamily="2"/>
              </a:rPr>
              <a:t>and securely stored for the required 2-year period. </a:t>
            </a:r>
          </a:p>
          <a:p>
            <a:pPr marL="960120" marR="1051560" indent="320040" algn="l">
              <a:lnSpc>
                <a:spcPts val="2400"/>
              </a:lnSpc>
              <a:spcBef>
                <a:spcPts val="440"/>
              </a:spcBef>
              <a:spcAft>
                <a:spcPts val="4780"/>
              </a:spcAft>
              <a:buFont typeface="Symbol"/>
              <a:buChar char="·"/>
            </a:pPr>
            <a:r>
              <a:rPr lang="en-US" sz="2050" spc="0">
                <a:solidFill>
                  <a:srgbClr val="404040"/>
                </a:solidFill>
                <a:latin typeface="Arial" panose="02020603050405020304" pitchFamily="2"/>
              </a:rPr>
              <a:t>Importantly, </a:t>
            </a:r>
            <a:r>
              <a:rPr lang="en-US" sz="2050" b="1" spc="0">
                <a:solidFill>
                  <a:srgbClr val="404040"/>
                </a:solidFill>
                <a:latin typeface="Arial" panose="02020603050405020304" pitchFamily="2"/>
              </a:rPr>
              <a:t>EmploymentCheck will manage all data storage </a:t>
            </a:r>
            <a:r>
              <a:rPr lang="en-US" sz="2050" spc="0">
                <a:solidFill>
                  <a:srgbClr val="404040"/>
                </a:solidFill>
                <a:latin typeface="Arial" panose="02020603050405020304" pitchFamily="2"/>
              </a:rPr>
              <a:t>related to this requirement. This means there is </a:t>
            </a:r>
            <a:r>
              <a:rPr lang="en-US" sz="2050" b="1" spc="0">
                <a:solidFill>
                  <a:srgbClr val="404040"/>
                </a:solidFill>
                <a:latin typeface="Arial" panose="02020603050405020304" pitchFamily="2"/>
              </a:rPr>
              <a:t>no need to retain local copies </a:t>
            </a:r>
            <a:r>
              <a:rPr lang="en-US" sz="2050" spc="0">
                <a:solidFill>
                  <a:srgbClr val="404040"/>
                </a:solidFill>
                <a:latin typeface="Arial" panose="02020603050405020304" pitchFamily="2"/>
              </a:rPr>
              <a:t>of ID documents for compliance purposes.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layout 8">
    <p:bg>
      <p:bgPr>
        <a:solidFill>
          <a:schemeClr val="bg1">
            <a:alpha val="100000"/>
          </a:schemeClr>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0"/>
          </p:nvPr>
        </p:nvSpPr>
        <p:spPr>
          <a:xfrm>
            <a:off x="402590" y="4419600"/>
            <a:ext cx="4114800" cy="1591310"/>
          </a:xfrm>
          <a:prstGeom prst="rect">
            <a:avLst/>
          </a:prstGeom>
          <a:noFill/>
          <a:ln w="0" cmpd="sng">
            <a:noFill/>
            <a:prstDash val="solid"/>
          </a:ln>
        </p:spPr>
        <p:txBody>
          <a:bodyPr vert="horz" lIns="0" tIns="62865" rIns="0" bIns="0" anchor="t"/>
          <a:lstStyle/>
          <a:p>
            <a:pPr marL="777240" marR="0" indent="0" algn="l">
              <a:lnSpc>
                <a:spcPts val="1600"/>
              </a:lnSpc>
              <a:spcAft>
                <a:spcPts val="0"/>
              </a:spcAft>
            </a:pPr>
            <a:r>
              <a:rPr lang="en-US" sz="1350" b="1" spc="0">
                <a:solidFill>
                  <a:srgbClr val="000000"/>
                </a:solidFill>
                <a:latin typeface="Tahoma" panose="02020603050405020304" pitchFamily="2"/>
              </a:rPr>
              <a:t>SHARED SERVICES </a:t>
            </a:r>
            <a:br/>
            <a:r>
              <a:rPr lang="en-US" sz="1350" b="1" spc="0">
                <a:solidFill>
                  <a:srgbClr val="000000"/>
                </a:solidFill>
                <a:latin typeface="Tahoma" panose="02020603050405020304" pitchFamily="2"/>
              </a:rPr>
              <a:t>PARTNERSHIP </a:t>
            </a:r>
          </a:p>
          <a:p>
            <a:pPr marL="777240" marR="0" indent="0" algn="l">
              <a:lnSpc>
                <a:spcPts val="1500"/>
              </a:lnSpc>
              <a:spcBef>
                <a:spcPts val="115"/>
              </a:spcBef>
              <a:spcAft>
                <a:spcPts val="0"/>
              </a:spcAft>
            </a:pPr>
            <a:r>
              <a:rPr lang="en-US" sz="1250" spc="-35">
                <a:solidFill>
                  <a:srgbClr val="000000"/>
                </a:solidFill>
                <a:latin typeface="Arial" panose="02020603050405020304" pitchFamily="2"/>
              </a:rPr>
              <a:t>Quality. Efficiency. Insight. </a:t>
            </a:r>
          </a:p>
          <a:p>
            <a:pPr marL="0" marR="0" indent="0" algn="l">
              <a:lnSpc>
                <a:spcPts val="1500"/>
              </a:lnSpc>
              <a:spcBef>
                <a:spcPts val="3195"/>
              </a:spcBef>
              <a:spcAft>
                <a:spcPts val="2675"/>
              </a:spcAft>
            </a:pPr>
            <a:r>
              <a:rPr lang="en-US" sz="1250" spc="-15">
                <a:solidFill>
                  <a:srgbClr val="000000"/>
                </a:solidFill>
                <a:latin typeface="Arial" panose="02020603050405020304" pitchFamily="2"/>
              </a:rPr>
              <a:t>The UK's largest public sector shared services partnership.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2315C"/>
        </a:solidFill>
        <a:effectLst/>
      </p:bgPr>
    </p:bg>
    <p:spTree>
      <p:nvGrpSpPr>
        <p:cNvPr id="1" name=""/>
        <p:cNvGrpSpPr/>
        <p:nvPr/>
      </p:nvGrpSpPr>
      <p:grpSpPr>
        <a:xfrm>
          <a:off x="0" y="0"/>
          <a:ext cx="0" cy="0"/>
          <a:chOff x="0" y="0"/>
          <a:chExt cx="0" cy="0"/>
        </a:xfrm>
      </p:grpSpPr>
      <p:pic>
        <p:nvPicPr>
          <p:cNvPr id="3" name="Picture 2" descr="Title page"/>
          <p:cNvPicPr/>
          <p:nvPr/>
        </p:nvPicPr>
        <p:blipFill>
          <a:blip r:embed="rId2"/>
          <a:stretch>
            <a:fillRect/>
          </a:stretch>
        </p:blipFill>
        <p:spPr>
          <a:xfrm>
            <a:off x="0" y="306070"/>
            <a:ext cx="12193270" cy="6551930"/>
          </a:xfrm>
          <a:prstGeom prst="rect">
            <a:avLst/>
          </a:prstGeom>
        </p:spPr>
      </p:pic>
      <p:pic>
        <p:nvPicPr>
          <p:cNvPr id="8" name="Picture 7">
            <a:extLst>
              <a:ext uri="{C183D7F6-B498-43B3-948B-1728B52AA6E4}">
                <adec:decorative xmlns:adec="http://schemas.microsoft.com/office/drawing/2017/decorative" val="1"/>
              </a:ext>
            </a:extLst>
          </p:cNvPr>
          <p:cNvPicPr/>
          <p:nvPr/>
        </p:nvPicPr>
        <p:blipFill>
          <a:blip r:embed="rId3"/>
          <a:stretch>
            <a:fillRect/>
          </a:stretch>
        </p:blipFill>
        <p:spPr>
          <a:xfrm>
            <a:off x="365760" y="5472430"/>
            <a:ext cx="4133215" cy="238125"/>
          </a:xfrm>
          <a:prstGeom prst="rect">
            <a:avLst/>
          </a:prstGeom>
        </p:spPr>
      </p:pic>
      <p:sp>
        <p:nvSpPr>
          <p:cNvPr id="6" name="Text Placeholder 5"/>
          <p:cNvSpPr>
            <a:spLocks noGrp="1"/>
          </p:cNvSpPr>
          <p:nvPr>
            <p:ph type="title" idx="4294967295"/>
          </p:nvPr>
        </p:nvSpPr>
        <p:spPr>
          <a:xfrm>
            <a:off x="328930" y="1967865"/>
            <a:ext cx="7772400" cy="3504565"/>
          </a:xfrm>
          <a:prstGeom prst="rect">
            <a:avLst/>
          </a:prstGeom>
          <a:noFill/>
          <a:ln w="0" cmpd="sng">
            <a:noFill/>
            <a:prstDash val="solid"/>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137160" marR="0" lvl="0" indent="0" algn="l" defTabSz="914400" eaLnBrk="1" fontAlgn="auto" latinLnBrk="0" hangingPunct="1">
              <a:lnSpc>
                <a:spcPts val="42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FFFFFF"/>
                </a:solidFill>
                <a:effectLst/>
                <a:uLnTx/>
                <a:uFillTx/>
                <a:latin typeface="Arial" panose="02020603050405020304" pitchFamily="2"/>
              </a:rPr>
              <a:t>New Manual ID Guidance for DBS Checks </a:t>
            </a:r>
          </a:p>
          <a:p>
            <a:pPr marL="137160" marR="0" lvl="0" indent="0" algn="l" defTabSz="914400" eaLnBrk="1" fontAlgn="auto" latinLnBrk="0" hangingPunct="1">
              <a:lnSpc>
                <a:spcPts val="4100"/>
              </a:lnSpc>
              <a:spcBef>
                <a:spcPts val="6370"/>
              </a:spcBef>
              <a:spcAft>
                <a:spcPts val="8770"/>
              </a:spcAft>
              <a:buClrTx/>
              <a:buSzTx/>
              <a:buFontTx/>
              <a:buNone/>
              <a:tabLst/>
              <a:defRPr/>
            </a:pPr>
            <a:r>
              <a:rPr kumimoji="0" lang="en-US" sz="3600" b="1" i="0" u="none" strike="noStrike" kern="0" cap="none" spc="-25" normalizeH="0" baseline="0" noProof="0" dirty="0">
                <a:ln>
                  <a:noFill/>
                </a:ln>
                <a:solidFill>
                  <a:srgbClr val="FFFFFF"/>
                </a:solidFill>
                <a:effectLst/>
                <a:uLnTx/>
                <a:uFillTx/>
                <a:latin typeface="Arial" panose="02020603050405020304" pitchFamily="2"/>
              </a:rPr>
              <a:t>Implementation 29 September 2025 </a:t>
            </a:r>
          </a:p>
        </p:txBody>
      </p:sp>
      <p:pic>
        <p:nvPicPr>
          <p:cNvPr id="5" name="Picture 4">
            <a:extLst>
              <a:ext uri="{C183D7F6-B498-43B3-948B-1728B52AA6E4}">
                <adec:decorative xmlns:adec="http://schemas.microsoft.com/office/drawing/2017/decorative" val="1"/>
              </a:ext>
            </a:extLst>
          </p:cNvPr>
          <p:cNvPicPr/>
          <p:nvPr/>
        </p:nvPicPr>
        <p:blipFill>
          <a:blip r:embed="rId4"/>
          <a:stretch>
            <a:fillRect/>
          </a:stretch>
        </p:blipFill>
        <p:spPr>
          <a:xfrm>
            <a:off x="328930" y="365760"/>
            <a:ext cx="2633980" cy="80454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4" name="Picture 3">
            <a:extLst>
              <a:ext uri="{C183D7F6-B498-43B3-948B-1728B52AA6E4}">
                <adec:decorative xmlns:adec="http://schemas.microsoft.com/office/drawing/2017/decorative" val="1"/>
              </a:ext>
            </a:extLst>
          </p:cNvPr>
          <p:cNvPicPr/>
          <p:nvPr/>
        </p:nvPicPr>
        <p:blipFill>
          <a:blip r:embed="rId2"/>
          <a:stretch>
            <a:fillRect/>
          </a:stretch>
        </p:blipFill>
        <p:spPr>
          <a:xfrm>
            <a:off x="0" y="5934710"/>
            <a:ext cx="12188825" cy="923290"/>
          </a:xfrm>
          <a:prstGeom prst="rect">
            <a:avLst/>
          </a:prstGeom>
        </p:spPr>
      </p:pic>
      <p:sp>
        <p:nvSpPr>
          <p:cNvPr id="2" name="Text Placeholder 1"/>
          <p:cNvSpPr>
            <a:spLocks noGrp="1"/>
          </p:cNvSpPr>
          <p:nvPr>
            <p:ph type="title" idx="4294967295"/>
          </p:nvPr>
        </p:nvSpPr>
        <p:spPr>
          <a:xfrm>
            <a:off x="0" y="304800"/>
            <a:ext cx="12192000" cy="5629910"/>
          </a:xfrm>
          <a:prstGeom prst="rect">
            <a:avLst/>
          </a:prstGeom>
          <a:noFill/>
          <a:ln w="0" cmpd="sng">
            <a:noFill/>
            <a:prstDash val="solid"/>
          </a:ln>
          <a:effectLst/>
        </p:spPr>
        <p:txBody>
          <a:bodyPr rot="0" spcFirstLastPara="0" vertOverflow="overflow" horzOverflow="overflow" vert="horz" wrap="square" lIns="0" tIns="13335" rIns="0" bIns="0" numCol="1" spcCol="0" rtlCol="0" fromWordArt="0" anchor="t" anchorCtr="0" forceAA="0" compatLnSpc="1">
            <a:prstTxWarp prst="textNoShape">
              <a:avLst/>
            </a:prstTxWarp>
            <a:normAutofit fontScale="95000"/>
          </a:bodyPr>
          <a:lstStyle/>
          <a:p>
            <a:pPr marL="320040" marR="0" lvl="0" indent="0" algn="l" defTabSz="914400" eaLnBrk="1" fontAlgn="auto" latinLnBrk="0" hangingPunct="1">
              <a:lnSpc>
                <a:spcPts val="3000"/>
              </a:lnSpc>
              <a:spcBef>
                <a:spcPts val="0"/>
              </a:spcBef>
              <a:spcAft>
                <a:spcPts val="0"/>
              </a:spcAft>
              <a:buClrTx/>
              <a:buSzTx/>
              <a:buFontTx/>
              <a:buNone/>
              <a:tabLst/>
              <a:defRPr/>
            </a:pPr>
            <a:r>
              <a:rPr kumimoji="0" lang="en-US" sz="2650" b="1" i="0" u="none" strike="noStrike" kern="0" cap="none" spc="0" normalizeH="0" baseline="0" noProof="0" dirty="0">
                <a:ln>
                  <a:noFill/>
                </a:ln>
                <a:solidFill>
                  <a:srgbClr val="22305C"/>
                </a:solidFill>
                <a:effectLst/>
                <a:uLnTx/>
                <a:uFillTx/>
                <a:latin typeface="Arial" panose="02020603050405020304" pitchFamily="2"/>
              </a:rPr>
              <a:t>What’s changing? </a:t>
            </a:r>
          </a:p>
          <a:p>
            <a:pPr marL="320040" marR="0" lvl="0" indent="0" algn="l" defTabSz="914400" eaLnBrk="1" fontAlgn="auto" latinLnBrk="0" hangingPunct="1">
              <a:lnSpc>
                <a:spcPts val="2000"/>
              </a:lnSpc>
              <a:spcBef>
                <a:spcPts val="2715"/>
              </a:spcBef>
              <a:spcAft>
                <a:spcPts val="0"/>
              </a:spcAft>
              <a:buClrTx/>
              <a:buSzTx/>
              <a:buFontTx/>
              <a:buNone/>
              <a:tabLst/>
              <a:defRPr/>
            </a:pPr>
            <a:r>
              <a:rPr kumimoji="0" lang="en-US" sz="1800" b="1" i="0" u="none" strike="noStrike" kern="0" cap="none" spc="40" normalizeH="0" baseline="0" noProof="0" dirty="0">
                <a:ln>
                  <a:noFill/>
                </a:ln>
                <a:solidFill>
                  <a:srgbClr val="000000"/>
                </a:solidFill>
                <a:effectLst/>
                <a:uLnTx/>
                <a:uFillTx/>
                <a:latin typeface="Arial" panose="02020603050405020304" pitchFamily="2"/>
              </a:rPr>
              <a:t>DBS Manual ID Guidance Update – Transition Period and Key Changes </a:t>
            </a:r>
          </a:p>
          <a:p>
            <a:pPr marL="685800" marR="1005840" lvl="0" indent="-365760" algn="l" defTabSz="914400" eaLnBrk="1" fontAlgn="auto" latinLnBrk="0" hangingPunct="1">
              <a:lnSpc>
                <a:spcPts val="2100"/>
              </a:lnSpc>
              <a:spcBef>
                <a:spcPts val="51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panose="02020603050405020304" pitchFamily="2"/>
              </a:rPr>
              <a:t>The Disclosure and Barring Service (DBS) has introduced updates to its manual ID verification guidance for Basic, Standard, and Enhanced DBS checks. These changes were announced in April 2025 and will come into full effect from </a:t>
            </a:r>
            <a:r>
              <a:rPr kumimoji="0" lang="en-US" sz="1800" b="1" i="0" u="none" strike="noStrike" kern="0" cap="none" spc="0" normalizeH="0" baseline="0" noProof="0" dirty="0">
                <a:ln>
                  <a:noFill/>
                </a:ln>
                <a:solidFill>
                  <a:srgbClr val="000000"/>
                </a:solidFill>
                <a:effectLst/>
                <a:uLnTx/>
                <a:uFillTx/>
                <a:latin typeface="Arial" panose="02020603050405020304" pitchFamily="2"/>
              </a:rPr>
              <a:t>1 November 2025</a:t>
            </a:r>
            <a:r>
              <a:rPr kumimoji="0" lang="en-US" sz="1800" b="0" i="0" u="none" strike="noStrike" kern="0" cap="none" spc="0" normalizeH="0" baseline="0" noProof="0" dirty="0">
                <a:ln>
                  <a:noFill/>
                </a:ln>
                <a:solidFill>
                  <a:srgbClr val="000000"/>
                </a:solidFill>
                <a:effectLst/>
                <a:uLnTx/>
                <a:uFillTx/>
                <a:latin typeface="Arial" panose="02020603050405020304" pitchFamily="2"/>
              </a:rPr>
              <a:t>, following a </a:t>
            </a:r>
            <a:r>
              <a:rPr kumimoji="0" lang="en-US" sz="1800" b="1" i="0" u="none" strike="noStrike" kern="0" cap="none" spc="0" normalizeH="0" baseline="0" noProof="0" dirty="0">
                <a:ln>
                  <a:noFill/>
                </a:ln>
                <a:solidFill>
                  <a:srgbClr val="000000"/>
                </a:solidFill>
                <a:effectLst/>
                <a:uLnTx/>
                <a:uFillTx/>
                <a:latin typeface="Arial" panose="02020603050405020304" pitchFamily="2"/>
              </a:rPr>
              <a:t>six-month transition period</a:t>
            </a:r>
            <a:r>
              <a:rPr kumimoji="0" lang="en-US" sz="1800" b="0" i="0" u="none" strike="noStrike" kern="0" cap="none" spc="0" normalizeH="0" baseline="0" noProof="0" dirty="0">
                <a:ln>
                  <a:noFill/>
                </a:ln>
                <a:solidFill>
                  <a:srgbClr val="000000"/>
                </a:solidFill>
                <a:effectLst/>
                <a:uLnTx/>
                <a:uFillTx/>
                <a:latin typeface="Arial" panose="02020603050405020304" pitchFamily="2"/>
              </a:rPr>
              <a:t>. </a:t>
            </a:r>
          </a:p>
          <a:p>
            <a:pPr marL="685800" marR="1417320" lvl="0" indent="-365760" algn="l" defTabSz="914400" eaLnBrk="1" fontAlgn="auto" latinLnBrk="0" hangingPunct="1">
              <a:lnSpc>
                <a:spcPts val="2200"/>
              </a:lnSpc>
              <a:spcBef>
                <a:spcPts val="460"/>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panose="02020603050405020304" pitchFamily="2"/>
              </a:rPr>
              <a:t>To ensure compliance with the updated requirements, our service provider, </a:t>
            </a:r>
            <a:r>
              <a:rPr kumimoji="0" lang="en-US" sz="1800" b="1" i="0" u="none" strike="noStrike" kern="0" cap="none" spc="0" normalizeH="0" baseline="0" noProof="0" dirty="0" err="1">
                <a:ln>
                  <a:noFill/>
                </a:ln>
                <a:solidFill>
                  <a:srgbClr val="000000"/>
                </a:solidFill>
                <a:effectLst/>
                <a:uLnTx/>
                <a:uFillTx/>
                <a:latin typeface="Arial" panose="02020603050405020304" pitchFamily="2"/>
              </a:rPr>
              <a:t>Cantium</a:t>
            </a:r>
            <a:r>
              <a:rPr kumimoji="0" lang="en-US" sz="1800" b="0" i="0" u="none" strike="noStrike" kern="0" cap="none" spc="0" normalizeH="0" baseline="0" noProof="0" dirty="0">
                <a:ln>
                  <a:noFill/>
                </a:ln>
                <a:solidFill>
                  <a:srgbClr val="000000"/>
                </a:solidFill>
                <a:effectLst/>
                <a:uLnTx/>
                <a:uFillTx/>
                <a:latin typeface="Arial" panose="02020603050405020304" pitchFamily="2"/>
              </a:rPr>
              <a:t>, has been actively preparing system adjustments to accommodate the changes. </a:t>
            </a:r>
          </a:p>
          <a:p>
            <a:pPr marL="320040" marR="0" lvl="0" indent="0" algn="l" defTabSz="914400" eaLnBrk="1" fontAlgn="auto" latinLnBrk="0" hangingPunct="1">
              <a:lnSpc>
                <a:spcPts val="2000"/>
              </a:lnSpc>
              <a:spcBef>
                <a:spcPts val="3155"/>
              </a:spcBef>
              <a:spcAft>
                <a:spcPts val="0"/>
              </a:spcAft>
              <a:buClrTx/>
              <a:buSzTx/>
              <a:buFontTx/>
              <a:buNone/>
              <a:tabLst/>
              <a:defRPr/>
            </a:pPr>
            <a:r>
              <a:rPr kumimoji="0" lang="en-US" sz="1800" b="1" i="0" u="none" strike="noStrike" kern="0" cap="none" spc="35" normalizeH="0" baseline="0" noProof="0" dirty="0">
                <a:ln>
                  <a:noFill/>
                </a:ln>
                <a:solidFill>
                  <a:srgbClr val="000000"/>
                </a:solidFill>
                <a:effectLst/>
                <a:uLnTx/>
                <a:uFillTx/>
                <a:latin typeface="Arial" panose="02020603050405020304" pitchFamily="2"/>
              </a:rPr>
              <a:t>Summary of Key changes include: </a:t>
            </a:r>
          </a:p>
          <a:p>
            <a:pPr marL="320040" marR="0" lvl="0" indent="365760" algn="l" defTabSz="914400" eaLnBrk="1" fontAlgn="auto" latinLnBrk="0" hangingPunct="1">
              <a:lnSpc>
                <a:spcPts val="2200"/>
              </a:lnSpc>
              <a:spcBef>
                <a:spcPts val="345"/>
              </a:spcBef>
              <a:spcAft>
                <a:spcPts val="0"/>
              </a:spcAft>
              <a:buClrTx/>
              <a:buSzTx/>
              <a:buFont typeface="Symbol"/>
              <a:buChar char="·"/>
              <a:tabLst/>
              <a:defRPr/>
            </a:pPr>
            <a:r>
              <a:rPr kumimoji="0" lang="en-US" sz="1800" b="0" i="0" u="none" strike="noStrike" kern="0" cap="none" spc="0" normalizeH="0" baseline="0" noProof="0" dirty="0">
                <a:ln>
                  <a:noFill/>
                </a:ln>
                <a:solidFill>
                  <a:srgbClr val="000000"/>
                </a:solidFill>
                <a:effectLst/>
                <a:uLnTx/>
                <a:uFillTx/>
                <a:latin typeface="Arial" panose="02020603050405020304" pitchFamily="2"/>
              </a:rPr>
              <a:t>A unified ID verification process for all applicants, regardless of nationality. </a:t>
            </a:r>
          </a:p>
          <a:p>
            <a:pPr marL="320040" marR="0" lvl="0" indent="365760" algn="l" defTabSz="914400" eaLnBrk="1" fontAlgn="auto" latinLnBrk="0" hangingPunct="1">
              <a:lnSpc>
                <a:spcPts val="2200"/>
              </a:lnSpc>
              <a:spcBef>
                <a:spcPts val="410"/>
              </a:spcBef>
              <a:spcAft>
                <a:spcPts val="0"/>
              </a:spcAft>
              <a:buClrTx/>
              <a:buSzTx/>
              <a:buFont typeface="Symbol"/>
              <a:buChar char="·"/>
              <a:tabLst/>
              <a:defRPr/>
            </a:pPr>
            <a:r>
              <a:rPr kumimoji="0" lang="en-US" sz="1800" b="0" i="0" u="none" strike="noStrike" kern="0" cap="none" spc="0" normalizeH="0" baseline="0" noProof="0" dirty="0">
                <a:ln>
                  <a:noFill/>
                </a:ln>
                <a:solidFill>
                  <a:srgbClr val="000000"/>
                </a:solidFill>
                <a:effectLst/>
                <a:uLnTx/>
                <a:uFillTx/>
                <a:latin typeface="Arial" panose="02020603050405020304" pitchFamily="2"/>
              </a:rPr>
              <a:t>New documentation requirements and retention policies. </a:t>
            </a:r>
          </a:p>
          <a:p>
            <a:pPr marL="320040" marR="0" lvl="0" indent="365760" algn="l" defTabSz="914400" eaLnBrk="1" fontAlgn="auto" latinLnBrk="0" hangingPunct="1">
              <a:lnSpc>
                <a:spcPts val="2200"/>
              </a:lnSpc>
              <a:spcBef>
                <a:spcPts val="435"/>
              </a:spcBef>
              <a:spcAft>
                <a:spcPts val="0"/>
              </a:spcAft>
              <a:buClrTx/>
              <a:buSzTx/>
              <a:buFont typeface="Symbol"/>
              <a:buChar char="·"/>
              <a:tabLst/>
              <a:defRPr/>
            </a:pPr>
            <a:r>
              <a:rPr kumimoji="0" lang="en-US" sz="1800" b="0" i="0" u="none" strike="noStrike" kern="0" cap="none" spc="-5" normalizeH="0" baseline="0" noProof="0" dirty="0">
                <a:ln>
                  <a:noFill/>
                </a:ln>
                <a:solidFill>
                  <a:srgbClr val="000000"/>
                </a:solidFill>
                <a:effectLst/>
                <a:uLnTx/>
                <a:uFillTx/>
                <a:latin typeface="Arial" panose="02020603050405020304" pitchFamily="2"/>
              </a:rPr>
              <a:t>Updates to accepted ID documents and passport validity. </a:t>
            </a:r>
          </a:p>
          <a:p>
            <a:pPr marL="320040" marR="1005840" lvl="0" indent="0" algn="l" defTabSz="914400" eaLnBrk="1" fontAlgn="auto" latinLnBrk="0" hangingPunct="1">
              <a:lnSpc>
                <a:spcPts val="2200"/>
              </a:lnSpc>
              <a:spcBef>
                <a:spcPts val="3045"/>
              </a:spcBef>
              <a:spcAft>
                <a:spcPts val="4415"/>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panose="02020603050405020304" pitchFamily="2"/>
              </a:rPr>
              <a:t>Employers have until </a:t>
            </a:r>
            <a:r>
              <a:rPr kumimoji="0" lang="en-US" sz="1800" b="1" i="0" u="none" strike="noStrike" kern="0" cap="none" spc="0" normalizeH="0" baseline="0" noProof="0" dirty="0">
                <a:ln>
                  <a:noFill/>
                </a:ln>
                <a:solidFill>
                  <a:srgbClr val="000000"/>
                </a:solidFill>
                <a:effectLst/>
                <a:uLnTx/>
                <a:uFillTx/>
                <a:latin typeface="Arial" panose="02020603050405020304" pitchFamily="2"/>
              </a:rPr>
              <a:t>1 November 2025 </a:t>
            </a:r>
            <a:r>
              <a:rPr kumimoji="0" lang="en-US" sz="1800" b="0" i="0" u="none" strike="noStrike" kern="0" cap="none" spc="0" normalizeH="0" baseline="0" noProof="0" dirty="0">
                <a:ln>
                  <a:noFill/>
                </a:ln>
                <a:solidFill>
                  <a:srgbClr val="000000"/>
                </a:solidFill>
                <a:effectLst/>
                <a:uLnTx/>
                <a:uFillTx/>
                <a:latin typeface="Arial" panose="02020603050405020304" pitchFamily="2"/>
              </a:rPr>
              <a:t>to implement these changes, we will be adopting them earlier, with implementation scheduled for </a:t>
            </a:r>
            <a:r>
              <a:rPr kumimoji="0" lang="en-US" sz="1800" b="1" i="0" u="none" strike="noStrike" kern="0" cap="none" spc="0" normalizeH="0" baseline="0" noProof="0" dirty="0">
                <a:ln>
                  <a:noFill/>
                </a:ln>
                <a:solidFill>
                  <a:srgbClr val="000000"/>
                </a:solidFill>
                <a:effectLst/>
                <a:uLnTx/>
                <a:uFillTx/>
                <a:latin typeface="Arial" panose="02020603050405020304" pitchFamily="2"/>
              </a:rPr>
              <a:t>29 September 2025</a:t>
            </a:r>
            <a:r>
              <a:rPr kumimoji="0" lang="en-US" sz="1800" b="0" i="0" u="none" strike="noStrike" kern="0" cap="none" spc="0" normalizeH="0" baseline="0" noProof="0" dirty="0">
                <a:ln>
                  <a:noFill/>
                </a:ln>
                <a:solidFill>
                  <a:srgbClr val="000000"/>
                </a:solidFill>
                <a:effectLst/>
                <a:uLnTx/>
                <a:uFillTx/>
                <a:latin typeface="Arial" panose="02020603050405020304" pitchFamily="2"/>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4" name="Picture 3">
            <a:extLst>
              <a:ext uri="{C183D7F6-B498-43B3-948B-1728B52AA6E4}">
                <adec:decorative xmlns:adec="http://schemas.microsoft.com/office/drawing/2017/decorative" val="1"/>
              </a:ext>
            </a:extLst>
          </p:cNvPr>
          <p:cNvPicPr/>
          <p:nvPr/>
        </p:nvPicPr>
        <p:blipFill>
          <a:blip r:embed="rId2"/>
          <a:stretch>
            <a:fillRect/>
          </a:stretch>
        </p:blipFill>
        <p:spPr>
          <a:xfrm>
            <a:off x="0" y="5934710"/>
            <a:ext cx="12188825" cy="923290"/>
          </a:xfrm>
          <a:prstGeom prst="rect">
            <a:avLst/>
          </a:prstGeom>
        </p:spPr>
      </p:pic>
      <p:sp>
        <p:nvSpPr>
          <p:cNvPr id="2" name="Text Placeholder 1"/>
          <p:cNvSpPr>
            <a:spLocks noGrp="1"/>
          </p:cNvSpPr>
          <p:nvPr>
            <p:ph type="title" idx="4294967295"/>
          </p:nvPr>
        </p:nvSpPr>
        <p:spPr>
          <a:xfrm>
            <a:off x="0" y="304800"/>
            <a:ext cx="12192000" cy="5629910"/>
          </a:xfrm>
          <a:prstGeom prst="rect">
            <a:avLst/>
          </a:prstGeom>
          <a:noFill/>
          <a:ln w="0" cmpd="sng">
            <a:noFill/>
            <a:prstDash val="solid"/>
          </a:ln>
          <a:effectLst/>
        </p:spPr>
        <p:txBody>
          <a:bodyPr rot="0" spcFirstLastPara="0" vertOverflow="overflow" horzOverflow="overflow" vert="horz" wrap="square" lIns="0" tIns="14605" rIns="0" bIns="0" numCol="1" spcCol="0" rtlCol="0" fromWordArt="0" anchor="t" anchorCtr="0" forceAA="0" compatLnSpc="1">
            <a:prstTxWarp prst="textNoShape">
              <a:avLst/>
            </a:prstTxWarp>
            <a:normAutofit fontScale="97500"/>
          </a:bodyPr>
          <a:lstStyle/>
          <a:p>
            <a:pPr marL="365760" marR="0" lvl="0" indent="0" algn="l" defTabSz="914400" eaLnBrk="1" fontAlgn="auto" latinLnBrk="0" hangingPunct="1">
              <a:lnSpc>
                <a:spcPts val="3000"/>
              </a:lnSpc>
              <a:spcBef>
                <a:spcPts val="0"/>
              </a:spcBef>
              <a:spcAft>
                <a:spcPts val="0"/>
              </a:spcAft>
              <a:buClrTx/>
              <a:buSzTx/>
              <a:buFontTx/>
              <a:buNone/>
              <a:tabLst>
                <a:tab pos="4206240" algn="l"/>
              </a:tabLst>
              <a:defRPr/>
            </a:pPr>
            <a:r>
              <a:rPr kumimoji="0" lang="en-US" sz="2600" b="1" i="0" u="none" strike="noStrike" kern="0" cap="none" spc="0" normalizeH="0" baseline="0" noProof="0" dirty="0">
                <a:ln>
                  <a:noFill/>
                </a:ln>
                <a:solidFill>
                  <a:srgbClr val="22305C"/>
                </a:solidFill>
                <a:effectLst/>
                <a:uLnTx/>
                <a:uFillTx/>
                <a:latin typeface="Arial" panose="02020603050405020304" pitchFamily="2"/>
              </a:rPr>
              <a:t>Changes continued</a:t>
            </a:r>
            <a:r>
              <a:rPr kumimoji="0" lang="en-US" sz="2600" b="1" i="0" u="none" strike="noStrike" kern="0" cap="none" spc="0" normalizeH="0" baseline="0" noProof="0" dirty="0">
                <a:ln>
                  <a:noFill/>
                </a:ln>
                <a:solidFill>
                  <a:srgbClr val="000000"/>
                </a:solidFill>
                <a:effectLst/>
                <a:uLnTx/>
                <a:uFillTx/>
                <a:latin typeface="Arial" panose="02020603050405020304" pitchFamily="2"/>
              </a:rPr>
              <a:t>	</a:t>
            </a:r>
            <a:r>
              <a:rPr kumimoji="0" lang="en-US" sz="100" b="1" i="0" u="none" strike="noStrike" kern="0" cap="none" spc="0" normalizeH="0" baseline="0" noProof="0" dirty="0">
                <a:ln>
                  <a:noFill/>
                </a:ln>
                <a:solidFill>
                  <a:srgbClr val="000000"/>
                </a:solidFill>
                <a:effectLst/>
                <a:uLnTx/>
                <a:uFillTx/>
                <a:latin typeface="Arial" panose="02020603050405020304" pitchFamily="2"/>
              </a:rPr>
              <a:t> </a:t>
            </a:r>
          </a:p>
          <a:p>
            <a:pPr marL="365760" marR="0" lvl="0" indent="320040" algn="l" defTabSz="914400" eaLnBrk="1" fontAlgn="auto" latinLnBrk="0" hangingPunct="1">
              <a:lnSpc>
                <a:spcPts val="1900"/>
              </a:lnSpc>
              <a:spcBef>
                <a:spcPts val="2580"/>
              </a:spcBef>
              <a:spcAft>
                <a:spcPts val="0"/>
              </a:spcAft>
              <a:buClrTx/>
              <a:buSzTx/>
              <a:buFont typeface="Symbol"/>
              <a:buChar char="·"/>
              <a:tabLst/>
              <a:defRPr/>
            </a:pPr>
            <a:r>
              <a:rPr kumimoji="0" lang="en-US" sz="1600" b="1" i="0" u="none" strike="noStrike" kern="0" cap="none" spc="0" normalizeH="0" baseline="0" noProof="0" dirty="0">
                <a:ln>
                  <a:noFill/>
                </a:ln>
                <a:solidFill>
                  <a:srgbClr val="000000"/>
                </a:solidFill>
                <a:effectLst/>
                <a:uLnTx/>
                <a:uFillTx/>
                <a:latin typeface="Arial" panose="02020603050405020304" pitchFamily="2"/>
              </a:rPr>
              <a:t>Unified ID Verification Process</a:t>
            </a:r>
            <a:r>
              <a:rPr kumimoji="0" lang="en-US" sz="1600" b="0" i="0" u="none" strike="noStrike" kern="0" cap="none" spc="0" normalizeH="0" baseline="0" noProof="0" dirty="0">
                <a:ln>
                  <a:noFill/>
                </a:ln>
                <a:solidFill>
                  <a:srgbClr val="000000"/>
                </a:solidFill>
                <a:effectLst/>
                <a:uLnTx/>
                <a:uFillTx/>
                <a:latin typeface="Arial" panose="02020603050405020304" pitchFamily="2"/>
              </a:rPr>
              <a:t>: </a:t>
            </a:r>
          </a:p>
          <a:p>
            <a:pPr marL="685800" marR="0" lvl="0" indent="0" algn="l" defTabSz="914400" eaLnBrk="1" fontAlgn="auto" latinLnBrk="0" hangingPunct="1">
              <a:lnSpc>
                <a:spcPts val="1900"/>
              </a:lnSpc>
              <a:spcBef>
                <a:spcPts val="45"/>
              </a:spcBef>
              <a:spcAft>
                <a:spcPts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Arial" panose="02020603050405020304" pitchFamily="2"/>
              </a:rPr>
              <a:t>All applicants, including non-UK nationals, now follow the same 3-route process for Standard/Enhanced DBS checks </a:t>
            </a:r>
          </a:p>
          <a:p>
            <a:pPr marL="685800" marR="0" lvl="0" indent="0" algn="l" defTabSz="914400" eaLnBrk="1" fontAlgn="auto" latinLnBrk="0" hangingPunct="1">
              <a:lnSpc>
                <a:spcPts val="19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Arial" panose="02020603050405020304" pitchFamily="2"/>
              </a:rPr>
              <a:t>and 2-route process for Basic checks. </a:t>
            </a:r>
          </a:p>
          <a:p>
            <a:pPr marL="365760" marR="0" lvl="0" indent="320040" algn="l" defTabSz="914400" eaLnBrk="1" fontAlgn="auto" latinLnBrk="0" hangingPunct="1">
              <a:lnSpc>
                <a:spcPts val="1900"/>
              </a:lnSpc>
              <a:spcBef>
                <a:spcPts val="440"/>
              </a:spcBef>
              <a:spcAft>
                <a:spcPts val="0"/>
              </a:spcAft>
              <a:buClrTx/>
              <a:buSzTx/>
              <a:buFont typeface="Symbol"/>
              <a:buChar char="·"/>
              <a:tabLst/>
              <a:defRPr/>
            </a:pPr>
            <a:r>
              <a:rPr kumimoji="0" lang="en-US" sz="1600" b="1" i="0" u="none" strike="noStrike" kern="0" cap="none" spc="-5" normalizeH="0" baseline="0" noProof="0" dirty="0">
                <a:ln>
                  <a:noFill/>
                </a:ln>
                <a:solidFill>
                  <a:srgbClr val="000000"/>
                </a:solidFill>
                <a:effectLst/>
                <a:uLnTx/>
                <a:uFillTx/>
                <a:latin typeface="Arial" panose="02020603050405020304" pitchFamily="2"/>
              </a:rPr>
              <a:t>Live Video ID Verification</a:t>
            </a:r>
            <a:r>
              <a:rPr kumimoji="0" lang="en-US" sz="1600" b="0" i="0" u="none" strike="noStrike" kern="0" cap="none" spc="-5" normalizeH="0" baseline="0" noProof="0" dirty="0">
                <a:ln>
                  <a:noFill/>
                </a:ln>
                <a:solidFill>
                  <a:srgbClr val="000000"/>
                </a:solidFill>
                <a:effectLst/>
                <a:uLnTx/>
                <a:uFillTx/>
                <a:latin typeface="Arial" panose="02020603050405020304" pitchFamily="2"/>
              </a:rPr>
              <a:t>: </a:t>
            </a:r>
          </a:p>
          <a:p>
            <a:pPr marL="685800" marR="0" lvl="0" indent="0" algn="l" defTabSz="914400" eaLnBrk="1" fontAlgn="auto" latinLnBrk="0" hangingPunct="1">
              <a:lnSpc>
                <a:spcPts val="1900"/>
              </a:lnSpc>
              <a:spcBef>
                <a:spcPts val="65"/>
              </a:spcBef>
              <a:spcAft>
                <a:spcPts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Arial" panose="02020603050405020304" pitchFamily="2"/>
              </a:rPr>
              <a:t>If ID verification is done via live video or without physical possession of documents, the ID Verifier must record the </a:t>
            </a:r>
          </a:p>
          <a:p>
            <a:pPr marL="685800" marR="0" lvl="0" indent="0" algn="l" defTabSz="914400" eaLnBrk="1" fontAlgn="auto" latinLnBrk="0" hangingPunct="1">
              <a:lnSpc>
                <a:spcPts val="19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Arial" panose="02020603050405020304" pitchFamily="2"/>
              </a:rPr>
              <a:t>reasons—this is referred to as the ‘Option’ used. </a:t>
            </a:r>
          </a:p>
          <a:p>
            <a:pPr marL="365760" marR="0" lvl="0" indent="320040" algn="l" defTabSz="914400" eaLnBrk="1" fontAlgn="auto" latinLnBrk="0" hangingPunct="1">
              <a:lnSpc>
                <a:spcPts val="1900"/>
              </a:lnSpc>
              <a:spcBef>
                <a:spcPts val="435"/>
              </a:spcBef>
              <a:spcAft>
                <a:spcPts val="0"/>
              </a:spcAft>
              <a:buClrTx/>
              <a:buSzTx/>
              <a:buFont typeface="Symbol"/>
              <a:buChar char="·"/>
              <a:tabLst/>
              <a:defRPr/>
            </a:pPr>
            <a:r>
              <a:rPr kumimoji="0" lang="en-US" sz="1600" b="1" i="0" u="none" strike="noStrike" kern="0" cap="none" spc="-5" normalizeH="0" baseline="0" noProof="0" dirty="0">
                <a:ln>
                  <a:noFill/>
                </a:ln>
                <a:solidFill>
                  <a:srgbClr val="000000"/>
                </a:solidFill>
                <a:effectLst/>
                <a:uLnTx/>
                <a:uFillTx/>
                <a:latin typeface="Arial" panose="02020603050405020304" pitchFamily="2"/>
              </a:rPr>
              <a:t>New Group 1 Documents</a:t>
            </a:r>
            <a:r>
              <a:rPr kumimoji="0" lang="en-US" sz="1600" b="0" i="0" u="none" strike="noStrike" kern="0" cap="none" spc="-5" normalizeH="0" baseline="0" noProof="0" dirty="0">
                <a:ln>
                  <a:noFill/>
                </a:ln>
                <a:solidFill>
                  <a:srgbClr val="000000"/>
                </a:solidFill>
                <a:effectLst/>
                <a:uLnTx/>
                <a:uFillTx/>
                <a:latin typeface="Arial" panose="02020603050405020304" pitchFamily="2"/>
              </a:rPr>
              <a:t>: </a:t>
            </a:r>
          </a:p>
          <a:p>
            <a:pPr marL="777240" marR="0" lvl="0" indent="0" algn="l" defTabSz="914400" eaLnBrk="1" fontAlgn="auto" latinLnBrk="0" hangingPunct="1">
              <a:lnSpc>
                <a:spcPts val="1900"/>
              </a:lnSpc>
              <a:spcBef>
                <a:spcPts val="575"/>
              </a:spcBef>
              <a:spcAft>
                <a:spcPts val="0"/>
              </a:spcAft>
              <a:buClrTx/>
              <a:buSzTx/>
              <a:buFontTx/>
              <a:buNone/>
              <a:tabLst/>
              <a:defRPr/>
            </a:pPr>
            <a:r>
              <a:rPr kumimoji="0" lang="en-US" sz="2050" b="0" i="0" u="none" strike="noStrike" kern="0" cap="none" spc="10" normalizeH="0" baseline="0" noProof="0" dirty="0">
                <a:ln>
                  <a:noFill/>
                </a:ln>
                <a:solidFill>
                  <a:srgbClr val="000000"/>
                </a:solidFill>
                <a:effectLst/>
                <a:uLnTx/>
                <a:uFillTx/>
                <a:latin typeface="Arial" panose="02020603050405020304" pitchFamily="2"/>
              </a:rPr>
              <a:t>– </a:t>
            </a:r>
            <a:r>
              <a:rPr kumimoji="0" lang="en-US" sz="1600" b="1" i="0" u="none" strike="noStrike" kern="0" cap="none" spc="10" normalizeH="0" baseline="0" noProof="0" dirty="0">
                <a:ln>
                  <a:noFill/>
                </a:ln>
                <a:solidFill>
                  <a:srgbClr val="000000"/>
                </a:solidFill>
                <a:effectLst/>
                <a:uLnTx/>
                <a:uFillTx/>
                <a:latin typeface="Arial" panose="02020603050405020304" pitchFamily="2"/>
              </a:rPr>
              <a:t>e-Visa </a:t>
            </a:r>
            <a:r>
              <a:rPr kumimoji="0" lang="en-US" sz="1600" b="0" i="0" u="none" strike="noStrike" kern="0" cap="none" spc="10" normalizeH="0" baseline="0" noProof="0" dirty="0">
                <a:ln>
                  <a:noFill/>
                </a:ln>
                <a:solidFill>
                  <a:srgbClr val="000000"/>
                </a:solidFill>
                <a:effectLst/>
                <a:uLnTx/>
                <a:uFillTx/>
                <a:latin typeface="Arial" panose="02020603050405020304" pitchFamily="2"/>
              </a:rPr>
              <a:t>and </a:t>
            </a:r>
            <a:r>
              <a:rPr kumimoji="0" lang="en-US" sz="1600" b="1" i="0" u="none" strike="noStrike" kern="0" cap="none" spc="10" normalizeH="0" baseline="0" noProof="0" dirty="0">
                <a:ln>
                  <a:noFill/>
                </a:ln>
                <a:solidFill>
                  <a:srgbClr val="000000"/>
                </a:solidFill>
                <a:effectLst/>
                <a:uLnTx/>
                <a:uFillTx/>
                <a:latin typeface="Arial" panose="02020603050405020304" pitchFamily="2"/>
              </a:rPr>
              <a:t>Application Registration Card (ARC) </a:t>
            </a:r>
            <a:r>
              <a:rPr kumimoji="0" lang="en-US" sz="1600" b="0" i="0" u="none" strike="noStrike" kern="0" cap="none" spc="10" normalizeH="0" baseline="0" noProof="0" dirty="0">
                <a:ln>
                  <a:noFill/>
                </a:ln>
                <a:solidFill>
                  <a:srgbClr val="000000"/>
                </a:solidFill>
                <a:effectLst/>
                <a:uLnTx/>
                <a:uFillTx/>
                <a:latin typeface="Arial" panose="02020603050405020304" pitchFamily="2"/>
              </a:rPr>
              <a:t>have been added to the Group 1 document list. </a:t>
            </a:r>
          </a:p>
          <a:p>
            <a:pPr marL="365760" marR="0" lvl="0" indent="320040" algn="l" defTabSz="914400" eaLnBrk="1" fontAlgn="auto" latinLnBrk="0" hangingPunct="1">
              <a:lnSpc>
                <a:spcPts val="1900"/>
              </a:lnSpc>
              <a:spcBef>
                <a:spcPts val="220"/>
              </a:spcBef>
              <a:spcAft>
                <a:spcPts val="0"/>
              </a:spcAft>
              <a:buClrTx/>
              <a:buSzTx/>
              <a:buFont typeface="Symbol"/>
              <a:buChar char="·"/>
              <a:tabLst/>
              <a:defRPr/>
            </a:pPr>
            <a:r>
              <a:rPr kumimoji="0" lang="en-US" sz="1600" b="1" i="0" u="none" strike="noStrike" kern="0" cap="none" spc="-5" normalizeH="0" baseline="0" noProof="0" dirty="0">
                <a:ln>
                  <a:noFill/>
                </a:ln>
                <a:solidFill>
                  <a:srgbClr val="000000"/>
                </a:solidFill>
                <a:effectLst/>
                <a:uLnTx/>
                <a:uFillTx/>
                <a:latin typeface="Arial" panose="02020603050405020304" pitchFamily="2"/>
              </a:rPr>
              <a:t>Updated Passport Validity</a:t>
            </a:r>
            <a:r>
              <a:rPr kumimoji="0" lang="en-US" sz="1600" b="0" i="0" u="none" strike="noStrike" kern="0" cap="none" spc="-5" normalizeH="0" baseline="0" noProof="0" dirty="0">
                <a:ln>
                  <a:noFill/>
                </a:ln>
                <a:solidFill>
                  <a:srgbClr val="000000"/>
                </a:solidFill>
                <a:effectLst/>
                <a:uLnTx/>
                <a:uFillTx/>
                <a:latin typeface="Arial" panose="02020603050405020304" pitchFamily="2"/>
              </a:rPr>
              <a:t>: </a:t>
            </a:r>
          </a:p>
          <a:p>
            <a:pPr marL="777240" marR="0" lvl="0" indent="0" algn="l" defTabSz="914400" eaLnBrk="1" fontAlgn="auto" latinLnBrk="0" hangingPunct="1">
              <a:lnSpc>
                <a:spcPts val="1900"/>
              </a:lnSpc>
              <a:spcBef>
                <a:spcPts val="575"/>
              </a:spcBef>
              <a:spcAft>
                <a:spcPts val="0"/>
              </a:spcAft>
              <a:buClrTx/>
              <a:buSzTx/>
              <a:buFontTx/>
              <a:buNone/>
              <a:tabLst/>
              <a:defRPr/>
            </a:pPr>
            <a:r>
              <a:rPr kumimoji="0" lang="en-US" sz="2050" b="0" i="0" u="none" strike="noStrike" kern="0" cap="none" spc="10" normalizeH="0" baseline="0" noProof="0" dirty="0">
                <a:ln>
                  <a:noFill/>
                </a:ln>
                <a:solidFill>
                  <a:srgbClr val="000000"/>
                </a:solidFill>
                <a:effectLst/>
                <a:uLnTx/>
                <a:uFillTx/>
                <a:latin typeface="Arial" panose="02020603050405020304" pitchFamily="2"/>
              </a:rPr>
              <a:t>– </a:t>
            </a:r>
            <a:r>
              <a:rPr kumimoji="0" lang="en-US" sz="1600" b="0" i="0" u="none" strike="noStrike" kern="0" cap="none" spc="10" normalizeH="0" baseline="0" noProof="0" dirty="0">
                <a:ln>
                  <a:noFill/>
                </a:ln>
                <a:solidFill>
                  <a:srgbClr val="000000"/>
                </a:solidFill>
                <a:effectLst/>
                <a:uLnTx/>
                <a:uFillTx/>
                <a:latin typeface="Arial" panose="02020603050405020304" pitchFamily="2"/>
              </a:rPr>
              <a:t>Expired UK passports can now be accepted for up to </a:t>
            </a:r>
            <a:r>
              <a:rPr kumimoji="0" lang="en-US" sz="1600" b="1" i="0" u="none" strike="noStrike" kern="0" cap="none" spc="10" normalizeH="0" baseline="0" noProof="0" dirty="0">
                <a:ln>
                  <a:noFill/>
                </a:ln>
                <a:solidFill>
                  <a:srgbClr val="000000"/>
                </a:solidFill>
                <a:effectLst/>
                <a:uLnTx/>
                <a:uFillTx/>
                <a:latin typeface="Arial" panose="02020603050405020304" pitchFamily="2"/>
              </a:rPr>
              <a:t>6 months </a:t>
            </a:r>
            <a:r>
              <a:rPr kumimoji="0" lang="en-US" sz="1600" b="0" i="0" u="none" strike="noStrike" kern="0" cap="none" spc="10" normalizeH="0" baseline="0" noProof="0" dirty="0">
                <a:ln>
                  <a:noFill/>
                </a:ln>
                <a:solidFill>
                  <a:srgbClr val="000000"/>
                </a:solidFill>
                <a:effectLst/>
                <a:uLnTx/>
                <a:uFillTx/>
                <a:latin typeface="Arial" panose="02020603050405020304" pitchFamily="2"/>
              </a:rPr>
              <a:t>after expiration. </a:t>
            </a:r>
          </a:p>
          <a:p>
            <a:pPr marL="365760" marR="0" lvl="0" indent="320040" algn="l" defTabSz="914400" eaLnBrk="1" fontAlgn="auto" latinLnBrk="0" hangingPunct="1">
              <a:lnSpc>
                <a:spcPts val="1900"/>
              </a:lnSpc>
              <a:spcBef>
                <a:spcPts val="290"/>
              </a:spcBef>
              <a:spcAft>
                <a:spcPts val="0"/>
              </a:spcAft>
              <a:buClrTx/>
              <a:buSzTx/>
              <a:buFont typeface="Symbol"/>
              <a:buChar char="·"/>
              <a:tabLst/>
              <a:defRPr/>
            </a:pPr>
            <a:r>
              <a:rPr kumimoji="0" lang="en-US" sz="1600" b="1" i="0" u="none" strike="noStrike" kern="0" cap="none" spc="0" normalizeH="0" baseline="0" noProof="0" dirty="0">
                <a:ln>
                  <a:noFill/>
                </a:ln>
                <a:solidFill>
                  <a:srgbClr val="000000"/>
                </a:solidFill>
                <a:effectLst/>
                <a:uLnTx/>
                <a:uFillTx/>
                <a:latin typeface="Arial" panose="02020603050405020304" pitchFamily="2"/>
              </a:rPr>
              <a:t>New Group 2b Documents</a:t>
            </a:r>
            <a:r>
              <a:rPr kumimoji="0" lang="en-US" sz="1600" b="0" i="0" u="none" strike="noStrike" kern="0" cap="none" spc="0" normalizeH="0" baseline="0" noProof="0" dirty="0">
                <a:ln>
                  <a:noFill/>
                </a:ln>
                <a:solidFill>
                  <a:srgbClr val="000000"/>
                </a:solidFill>
                <a:effectLst/>
                <a:uLnTx/>
                <a:uFillTx/>
                <a:latin typeface="Arial" panose="02020603050405020304" pitchFamily="2"/>
              </a:rPr>
              <a:t>: </a:t>
            </a:r>
          </a:p>
          <a:p>
            <a:pPr marL="685800" marR="0" lvl="0" indent="0" algn="l" defTabSz="914400" eaLnBrk="1" fontAlgn="auto" latinLnBrk="0" hangingPunct="1">
              <a:lnSpc>
                <a:spcPts val="19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Arial" panose="02020603050405020304" pitchFamily="2"/>
              </a:rPr>
              <a:t>Two additional documents are now accepted: </a:t>
            </a:r>
          </a:p>
          <a:p>
            <a:pPr marL="777240" marR="0" lvl="0" indent="0" algn="l" defTabSz="914400" eaLnBrk="1" fontAlgn="auto" latinLnBrk="0" hangingPunct="1">
              <a:lnSpc>
                <a:spcPts val="2000"/>
              </a:lnSpc>
              <a:spcBef>
                <a:spcPts val="480"/>
              </a:spcBef>
              <a:spcAft>
                <a:spcPts val="0"/>
              </a:spcAft>
              <a:buClrTx/>
              <a:buSzTx/>
              <a:buFontTx/>
              <a:buNone/>
              <a:tabLst/>
              <a:defRPr/>
            </a:pPr>
            <a:r>
              <a:rPr kumimoji="0" lang="en-US" sz="2050" b="0" i="0" u="none" strike="noStrike" kern="0" cap="none" spc="20" normalizeH="0" baseline="0" noProof="0" dirty="0">
                <a:ln>
                  <a:noFill/>
                </a:ln>
                <a:solidFill>
                  <a:srgbClr val="000000"/>
                </a:solidFill>
                <a:effectLst/>
                <a:uLnTx/>
                <a:uFillTx/>
                <a:latin typeface="Arial" panose="02020603050405020304" pitchFamily="2"/>
              </a:rPr>
              <a:t>– </a:t>
            </a:r>
            <a:r>
              <a:rPr kumimoji="0" lang="en-US" sz="1600" b="1" i="0" u="none" strike="noStrike" kern="0" cap="none" spc="20" normalizeH="0" baseline="0" noProof="0" dirty="0">
                <a:ln>
                  <a:noFill/>
                </a:ln>
                <a:solidFill>
                  <a:srgbClr val="000000"/>
                </a:solidFill>
                <a:effectLst/>
                <a:uLnTx/>
                <a:uFillTx/>
                <a:latin typeface="Arial" panose="02020603050405020304" pitchFamily="2"/>
              </a:rPr>
              <a:t>HMRC self-assessment or tax demand letters </a:t>
            </a:r>
          </a:p>
          <a:p>
            <a:pPr marL="777240" marR="0" lvl="0" indent="0" algn="l" defTabSz="914400" eaLnBrk="1" fontAlgn="auto" latinLnBrk="0" hangingPunct="1">
              <a:lnSpc>
                <a:spcPts val="1900"/>
              </a:lnSpc>
              <a:spcBef>
                <a:spcPts val="435"/>
              </a:spcBef>
              <a:spcAft>
                <a:spcPts val="0"/>
              </a:spcAft>
              <a:buClrTx/>
              <a:buSzTx/>
              <a:buFontTx/>
              <a:buNone/>
              <a:tabLst/>
              <a:defRPr/>
            </a:pPr>
            <a:r>
              <a:rPr kumimoji="0" lang="en-US" sz="2050" b="0" i="0" u="none" strike="noStrike" kern="0" cap="none" spc="10" normalizeH="0" baseline="0" noProof="0" dirty="0">
                <a:ln>
                  <a:noFill/>
                </a:ln>
                <a:solidFill>
                  <a:srgbClr val="000000"/>
                </a:solidFill>
                <a:effectLst/>
                <a:uLnTx/>
                <a:uFillTx/>
                <a:latin typeface="Arial" panose="02020603050405020304" pitchFamily="2"/>
              </a:rPr>
              <a:t>– </a:t>
            </a:r>
            <a:r>
              <a:rPr kumimoji="0" lang="en-US" sz="1600" b="1" i="0" u="none" strike="noStrike" kern="0" cap="none" spc="10" normalizeH="0" baseline="0" noProof="0" dirty="0">
                <a:ln>
                  <a:noFill/>
                </a:ln>
                <a:solidFill>
                  <a:srgbClr val="000000"/>
                </a:solidFill>
                <a:effectLst/>
                <a:uLnTx/>
                <a:uFillTx/>
                <a:latin typeface="Arial" panose="02020603050405020304" pitchFamily="2"/>
              </a:rPr>
              <a:t>European Health Insurance Card (EHIC) </a:t>
            </a:r>
            <a:r>
              <a:rPr kumimoji="0" lang="en-US" sz="1600" b="0" i="0" u="none" strike="noStrike" kern="0" cap="none" spc="10" normalizeH="0" baseline="0" noProof="0" dirty="0">
                <a:ln>
                  <a:noFill/>
                </a:ln>
                <a:solidFill>
                  <a:srgbClr val="000000"/>
                </a:solidFill>
                <a:effectLst/>
                <a:uLnTx/>
                <a:uFillTx/>
                <a:latin typeface="Arial" panose="02020603050405020304" pitchFamily="2"/>
              </a:rPr>
              <a:t>or </a:t>
            </a:r>
            <a:r>
              <a:rPr kumimoji="0" lang="en-US" sz="1600" b="1" i="0" u="none" strike="noStrike" kern="0" cap="none" spc="10" normalizeH="0" baseline="0" noProof="0" dirty="0">
                <a:ln>
                  <a:noFill/>
                </a:ln>
                <a:solidFill>
                  <a:srgbClr val="000000"/>
                </a:solidFill>
                <a:effectLst/>
                <a:uLnTx/>
                <a:uFillTx/>
                <a:latin typeface="Arial" panose="02020603050405020304" pitchFamily="2"/>
              </a:rPr>
              <a:t>Global Health Insurance Card (GHIC) </a:t>
            </a:r>
          </a:p>
          <a:p>
            <a:pPr marL="365760" marR="0" lvl="0" indent="320040" algn="l" defTabSz="914400" eaLnBrk="1" fontAlgn="auto" latinLnBrk="0" hangingPunct="1">
              <a:lnSpc>
                <a:spcPts val="1900"/>
              </a:lnSpc>
              <a:spcBef>
                <a:spcPts val="295"/>
              </a:spcBef>
              <a:spcAft>
                <a:spcPts val="0"/>
              </a:spcAft>
              <a:buClrTx/>
              <a:buSzTx/>
              <a:buFont typeface="Symbol"/>
              <a:buChar char="·"/>
              <a:tabLst/>
              <a:defRPr/>
            </a:pPr>
            <a:r>
              <a:rPr kumimoji="0" lang="en-US" sz="1600" b="1" i="0" u="none" strike="noStrike" kern="0" cap="none" spc="0" normalizeH="0" baseline="0" noProof="0" dirty="0">
                <a:ln>
                  <a:noFill/>
                </a:ln>
                <a:solidFill>
                  <a:srgbClr val="000000"/>
                </a:solidFill>
                <a:effectLst/>
                <a:uLnTx/>
                <a:uFillTx/>
                <a:latin typeface="Arial" panose="02020603050405020304" pitchFamily="2"/>
              </a:rPr>
              <a:t>Document Retention Requirement</a:t>
            </a:r>
            <a:r>
              <a:rPr kumimoji="0" lang="en-US" sz="1600" b="0" i="0" u="none" strike="noStrike" kern="0" cap="none" spc="0" normalizeH="0" baseline="0" noProof="0" dirty="0">
                <a:ln>
                  <a:noFill/>
                </a:ln>
                <a:solidFill>
                  <a:srgbClr val="000000"/>
                </a:solidFill>
                <a:effectLst/>
                <a:uLnTx/>
                <a:uFillTx/>
                <a:latin typeface="Arial" panose="02020603050405020304" pitchFamily="2"/>
              </a:rPr>
              <a:t>: </a:t>
            </a:r>
          </a:p>
          <a:p>
            <a:pPr marL="777240" marR="0" lvl="0" indent="0" algn="l" defTabSz="914400" eaLnBrk="1" fontAlgn="auto" latinLnBrk="0" hangingPunct="1">
              <a:lnSpc>
                <a:spcPts val="1900"/>
              </a:lnSpc>
              <a:spcBef>
                <a:spcPts val="500"/>
              </a:spcBef>
              <a:spcAft>
                <a:spcPts val="3960"/>
              </a:spcAft>
              <a:buClrTx/>
              <a:buSzTx/>
              <a:buFontTx/>
              <a:buNone/>
              <a:tabLst/>
              <a:defRPr/>
            </a:pPr>
            <a:r>
              <a:rPr kumimoji="0" lang="en-US" sz="2050" b="0" i="0" u="none" strike="noStrike" kern="0" cap="none" spc="10" normalizeH="0" baseline="0" noProof="0" dirty="0">
                <a:ln>
                  <a:noFill/>
                </a:ln>
                <a:solidFill>
                  <a:srgbClr val="000000"/>
                </a:solidFill>
                <a:effectLst/>
                <a:uLnTx/>
                <a:uFillTx/>
                <a:latin typeface="Arial" panose="02020603050405020304" pitchFamily="2"/>
              </a:rPr>
              <a:t>– </a:t>
            </a:r>
            <a:r>
              <a:rPr kumimoji="0" lang="en-US" sz="1600" b="0" i="0" u="none" strike="noStrike" kern="0" cap="none" spc="10" normalizeH="0" baseline="0" noProof="0" dirty="0" err="1">
                <a:ln>
                  <a:noFill/>
                </a:ln>
                <a:solidFill>
                  <a:srgbClr val="000000"/>
                </a:solidFill>
                <a:effectLst/>
                <a:uLnTx/>
                <a:uFillTx/>
                <a:latin typeface="Arial" panose="02020603050405020304" pitchFamily="2"/>
              </a:rPr>
              <a:t>Organisations</a:t>
            </a:r>
            <a:r>
              <a:rPr kumimoji="0" lang="en-US" sz="1600" b="0" i="0" u="none" strike="noStrike" kern="0" cap="none" spc="10" normalizeH="0" baseline="0" noProof="0" dirty="0">
                <a:ln>
                  <a:noFill/>
                </a:ln>
                <a:solidFill>
                  <a:srgbClr val="000000"/>
                </a:solidFill>
                <a:effectLst/>
                <a:uLnTx/>
                <a:uFillTx/>
                <a:latin typeface="Arial" panose="02020603050405020304" pitchFamily="2"/>
              </a:rPr>
              <a:t> must now </a:t>
            </a:r>
            <a:r>
              <a:rPr kumimoji="0" lang="en-US" sz="1600" b="1" i="0" u="none" strike="noStrike" kern="0" cap="none" spc="10" normalizeH="0" baseline="0" noProof="0" dirty="0">
                <a:ln>
                  <a:noFill/>
                </a:ln>
                <a:solidFill>
                  <a:srgbClr val="000000"/>
                </a:solidFill>
                <a:effectLst/>
                <a:uLnTx/>
                <a:uFillTx/>
                <a:latin typeface="Arial" panose="02020603050405020304" pitchFamily="2"/>
              </a:rPr>
              <a:t>store details of ID verification documents for 2 years</a:t>
            </a:r>
            <a:r>
              <a:rPr kumimoji="0" lang="en-US" sz="1600" b="0" i="0" u="none" strike="noStrike" kern="0" cap="none" spc="10" normalizeH="0" baseline="0" noProof="0" dirty="0">
                <a:ln>
                  <a:noFill/>
                </a:ln>
                <a:solidFill>
                  <a:srgbClr val="000000"/>
                </a:solidFill>
                <a:effectLst/>
                <a:uLnTx/>
                <a:uFillTx/>
                <a:latin typeface="Arial" panose="02020603050405020304" pitchFamily="2"/>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4" name="Picture 3">
            <a:extLst>
              <a:ext uri="{C183D7F6-B498-43B3-948B-1728B52AA6E4}">
                <adec:decorative xmlns:adec="http://schemas.microsoft.com/office/drawing/2017/decorative" val="1"/>
              </a:ext>
            </a:extLst>
          </p:cNvPr>
          <p:cNvPicPr/>
          <p:nvPr/>
        </p:nvPicPr>
        <p:blipFill>
          <a:blip r:embed="rId2"/>
          <a:stretch>
            <a:fillRect/>
          </a:stretch>
        </p:blipFill>
        <p:spPr>
          <a:xfrm>
            <a:off x="0" y="5934710"/>
            <a:ext cx="12188825" cy="923290"/>
          </a:xfrm>
          <a:prstGeom prst="rect">
            <a:avLst/>
          </a:prstGeom>
        </p:spPr>
      </p:pic>
      <p:sp>
        <p:nvSpPr>
          <p:cNvPr id="2" name="Text Placeholder 1"/>
          <p:cNvSpPr>
            <a:spLocks noGrp="1"/>
          </p:cNvSpPr>
          <p:nvPr>
            <p:ph type="title" idx="4294967295"/>
          </p:nvPr>
        </p:nvSpPr>
        <p:spPr>
          <a:xfrm>
            <a:off x="0" y="304800"/>
            <a:ext cx="12192000" cy="5629910"/>
          </a:xfrm>
          <a:prstGeom prst="rect">
            <a:avLst/>
          </a:prstGeom>
          <a:noFill/>
          <a:ln w="0" cmpd="sng">
            <a:noFill/>
            <a:prstDash val="solid"/>
          </a:ln>
          <a:effectLst/>
        </p:spPr>
        <p:txBody>
          <a:bodyPr rot="0" spcFirstLastPara="0" vertOverflow="overflow" horzOverflow="overflow" vert="horz" wrap="square" lIns="0" tIns="14605" rIns="0" bIns="0" numCol="1" spcCol="0" rtlCol="0" fromWordArt="0" anchor="t" anchorCtr="0" forceAA="0" compatLnSpc="1">
            <a:prstTxWarp prst="textNoShape">
              <a:avLst/>
            </a:prstTxWarp>
            <a:normAutofit fontScale="95000"/>
          </a:bodyPr>
          <a:lstStyle/>
          <a:p>
            <a:pPr marL="320040" marR="0" lvl="0" indent="0" algn="l" defTabSz="914400" eaLnBrk="1" fontAlgn="auto" latinLnBrk="0" hangingPunct="1">
              <a:lnSpc>
                <a:spcPts val="3000"/>
              </a:lnSpc>
              <a:spcBef>
                <a:spcPts val="0"/>
              </a:spcBef>
              <a:spcAft>
                <a:spcPts val="0"/>
              </a:spcAft>
              <a:buClrTx/>
              <a:buSzTx/>
              <a:buFontTx/>
              <a:buNone/>
              <a:tabLst/>
              <a:defRPr/>
            </a:pPr>
            <a:r>
              <a:rPr kumimoji="0" lang="en-US" sz="2600" b="1" i="0" u="none" strike="noStrike" kern="0" cap="none" spc="0" normalizeH="0" baseline="0" noProof="0" dirty="0">
                <a:ln>
                  <a:noFill/>
                </a:ln>
                <a:solidFill>
                  <a:srgbClr val="22305C"/>
                </a:solidFill>
                <a:effectLst/>
                <a:uLnTx/>
                <a:uFillTx/>
                <a:latin typeface="Arial" panose="02020603050405020304" pitchFamily="2"/>
              </a:rPr>
              <a:t>What this means for you </a:t>
            </a:r>
          </a:p>
          <a:p>
            <a:pPr marL="320040" marR="0" lvl="0" indent="0" algn="l" defTabSz="914400" eaLnBrk="1" fontAlgn="auto" latinLnBrk="0" hangingPunct="1">
              <a:lnSpc>
                <a:spcPts val="2000"/>
              </a:lnSpc>
              <a:spcBef>
                <a:spcPts val="4085"/>
              </a:spcBef>
              <a:spcAft>
                <a:spcPts val="0"/>
              </a:spcAft>
              <a:buClrTx/>
              <a:buSzTx/>
              <a:buFontTx/>
              <a:buNone/>
              <a:tabLst/>
              <a:defRPr/>
            </a:pPr>
            <a:r>
              <a:rPr kumimoji="0" lang="en-US" sz="1800" b="1" i="0" u="none" strike="noStrike" kern="0" cap="none" spc="40" normalizeH="0" baseline="0" noProof="0" dirty="0">
                <a:ln>
                  <a:noFill/>
                </a:ln>
                <a:solidFill>
                  <a:srgbClr val="000000"/>
                </a:solidFill>
                <a:effectLst/>
                <a:uLnTx/>
                <a:uFillTx/>
                <a:latin typeface="Arial" panose="02020603050405020304" pitchFamily="2"/>
              </a:rPr>
              <a:t>System and Guidance Updates for DBS Manual ID Verification </a:t>
            </a:r>
          </a:p>
          <a:p>
            <a:pPr marL="685800" marR="914400" lvl="0" indent="-365760" algn="l" defTabSz="914400" eaLnBrk="1" fontAlgn="auto" latinLnBrk="0" hangingPunct="1">
              <a:lnSpc>
                <a:spcPts val="2200"/>
              </a:lnSpc>
              <a:spcBef>
                <a:spcPts val="2975"/>
              </a:spcBef>
              <a:spcAft>
                <a:spcPts val="0"/>
              </a:spcAft>
              <a:buClrTx/>
              <a:buSzTx/>
              <a:buFontTx/>
              <a:buNone/>
              <a:tabLst/>
              <a:defRPr/>
            </a:pPr>
            <a:r>
              <a:rPr kumimoji="0" lang="en-US" sz="1800" b="0" i="0" u="none" strike="noStrike" kern="0" cap="none" spc="0" normalizeH="0" baseline="0" noProof="0" dirty="0">
                <a:ln>
                  <a:noFill/>
                </a:ln>
                <a:solidFill>
                  <a:srgbClr val="000000"/>
                </a:solidFill>
                <a:effectLst/>
                <a:uLnTx/>
                <a:uFillTx/>
                <a:latin typeface="Arial" panose="02020603050405020304" pitchFamily="2"/>
              </a:rPr>
              <a:t>To support the upcoming changes to DBS manual ID verification, </a:t>
            </a:r>
            <a:r>
              <a:rPr kumimoji="0" lang="en-US" sz="1800" b="1" i="0" u="none" strike="noStrike" kern="0" cap="none" spc="0" normalizeH="0" baseline="0" noProof="0" dirty="0">
                <a:ln>
                  <a:noFill/>
                </a:ln>
                <a:solidFill>
                  <a:srgbClr val="000000"/>
                </a:solidFill>
                <a:effectLst/>
                <a:uLnTx/>
                <a:uFillTx/>
                <a:latin typeface="Arial" panose="02020603050405020304" pitchFamily="2"/>
              </a:rPr>
              <a:t>online guidance will be updated </a:t>
            </a:r>
            <a:r>
              <a:rPr kumimoji="0" lang="en-US" sz="1800" b="0" i="0" u="none" strike="noStrike" kern="0" cap="none" spc="0" normalizeH="0" baseline="0" noProof="0" dirty="0">
                <a:ln>
                  <a:noFill/>
                </a:ln>
                <a:solidFill>
                  <a:srgbClr val="000000"/>
                </a:solidFill>
                <a:effectLst/>
                <a:uLnTx/>
                <a:uFillTx/>
                <a:latin typeface="Arial" panose="02020603050405020304" pitchFamily="2"/>
              </a:rPr>
              <a:t>to reflect the new requirements. This will include clear signposting to the full DBS ID verification guidance. It remains the </a:t>
            </a:r>
            <a:r>
              <a:rPr kumimoji="0" lang="en-US" sz="1800" b="1" i="0" u="none" strike="noStrike" kern="0" cap="none" spc="0" normalizeH="0" baseline="0" noProof="0" dirty="0">
                <a:ln>
                  <a:noFill/>
                </a:ln>
                <a:solidFill>
                  <a:srgbClr val="000000"/>
                </a:solidFill>
                <a:effectLst/>
                <a:uLnTx/>
                <a:uFillTx/>
                <a:latin typeface="Arial" panose="02020603050405020304" pitchFamily="2"/>
              </a:rPr>
              <a:t>responsibility of ID verifiers </a:t>
            </a:r>
            <a:r>
              <a:rPr kumimoji="0" lang="en-US" sz="1800" b="0" i="0" u="none" strike="noStrike" kern="0" cap="none" spc="0" normalizeH="0" baseline="0" noProof="0" dirty="0">
                <a:ln>
                  <a:noFill/>
                </a:ln>
                <a:solidFill>
                  <a:srgbClr val="000000"/>
                </a:solidFill>
                <a:effectLst/>
                <a:uLnTx/>
                <a:uFillTx/>
                <a:latin typeface="Arial" panose="02020603050405020304" pitchFamily="2"/>
              </a:rPr>
              <a:t>to ensure they are fully compliant with the updated guidance when conducting manual ID checks. </a:t>
            </a:r>
          </a:p>
          <a:p>
            <a:pPr marL="320040" marR="0" lvl="0" indent="0" algn="l" defTabSz="914400" eaLnBrk="1" fontAlgn="auto" latinLnBrk="0" hangingPunct="1">
              <a:lnSpc>
                <a:spcPts val="2200"/>
              </a:lnSpc>
              <a:spcBef>
                <a:spcPts val="3020"/>
              </a:spcBef>
              <a:spcAft>
                <a:spcPts val="0"/>
              </a:spcAft>
              <a:buClrTx/>
              <a:buSzTx/>
              <a:buFontTx/>
              <a:buNone/>
              <a:tabLst/>
              <a:defRPr/>
            </a:pPr>
            <a:r>
              <a:rPr kumimoji="0" lang="en-US" sz="1800" b="0" i="0" u="none" strike="noStrike" kern="0" cap="none" spc="5" normalizeH="0" baseline="0" noProof="0" dirty="0">
                <a:ln>
                  <a:noFill/>
                </a:ln>
                <a:solidFill>
                  <a:srgbClr val="000000"/>
                </a:solidFill>
                <a:effectLst/>
                <a:uLnTx/>
                <a:uFillTx/>
                <a:latin typeface="Arial" panose="02020603050405020304" pitchFamily="2"/>
              </a:rPr>
              <a:t>Our DBS processing system, </a:t>
            </a:r>
            <a:r>
              <a:rPr kumimoji="0" lang="en-US" sz="1800" b="1" i="0" u="none" strike="noStrike" kern="0" cap="none" spc="5" normalizeH="0" baseline="0" noProof="0" dirty="0" err="1">
                <a:ln>
                  <a:noFill/>
                </a:ln>
                <a:solidFill>
                  <a:srgbClr val="000000"/>
                </a:solidFill>
                <a:effectLst/>
                <a:uLnTx/>
                <a:uFillTx/>
                <a:latin typeface="Arial" panose="02020603050405020304" pitchFamily="2"/>
              </a:rPr>
              <a:t>EmploymentCheck</a:t>
            </a:r>
            <a:r>
              <a:rPr kumimoji="0" lang="en-US" sz="1800" b="0" i="0" u="none" strike="noStrike" kern="0" cap="none" spc="5" normalizeH="0" baseline="0" noProof="0" dirty="0">
                <a:ln>
                  <a:noFill/>
                </a:ln>
                <a:solidFill>
                  <a:srgbClr val="000000"/>
                </a:solidFill>
                <a:effectLst/>
                <a:uLnTx/>
                <a:uFillTx/>
                <a:latin typeface="Arial" panose="02020603050405020304" pitchFamily="2"/>
              </a:rPr>
              <a:t>, will also be updated to align with these changes. </a:t>
            </a:r>
          </a:p>
          <a:p>
            <a:pPr marL="685800" marR="0" lvl="0" indent="365760" algn="l" defTabSz="914400" eaLnBrk="1" fontAlgn="auto" latinLnBrk="0" hangingPunct="1">
              <a:lnSpc>
                <a:spcPts val="2200"/>
              </a:lnSpc>
              <a:spcBef>
                <a:spcPts val="460"/>
              </a:spcBef>
              <a:spcAft>
                <a:spcPts val="0"/>
              </a:spcAft>
              <a:buClrTx/>
              <a:buSzTx/>
              <a:buFont typeface="Symbol"/>
              <a:buChar char="·"/>
              <a:tabLst/>
              <a:defRPr/>
            </a:pPr>
            <a:r>
              <a:rPr kumimoji="0" lang="en-US" sz="1800" b="1" i="0" u="none" strike="noStrike" kern="0" cap="none" spc="15" normalizeH="0" baseline="0" noProof="0" dirty="0">
                <a:ln>
                  <a:noFill/>
                </a:ln>
                <a:solidFill>
                  <a:srgbClr val="000000"/>
                </a:solidFill>
                <a:effectLst/>
                <a:uLnTx/>
                <a:uFillTx/>
                <a:latin typeface="Arial" panose="02020603050405020304" pitchFamily="2"/>
              </a:rPr>
              <a:t>Removal of the non-UK national route</a:t>
            </a:r>
            <a:r>
              <a:rPr kumimoji="0" lang="en-US" sz="1800" b="0" i="0" u="none" strike="noStrike" kern="0" cap="none" spc="15" normalizeH="0" baseline="0" noProof="0" dirty="0">
                <a:ln>
                  <a:noFill/>
                </a:ln>
                <a:solidFill>
                  <a:srgbClr val="000000"/>
                </a:solidFill>
                <a:effectLst/>
                <a:uLnTx/>
                <a:uFillTx/>
                <a:latin typeface="Arial" panose="02020603050405020304" pitchFamily="2"/>
              </a:rPr>
              <a:t>, ensuring a unified verification process for all applicants. </a:t>
            </a:r>
          </a:p>
          <a:p>
            <a:pPr marL="685800" marR="1371600" lvl="0" indent="365760" algn="l" defTabSz="914400" eaLnBrk="1" fontAlgn="auto" latinLnBrk="0" hangingPunct="1">
              <a:lnSpc>
                <a:spcPts val="2200"/>
              </a:lnSpc>
              <a:spcBef>
                <a:spcPts val="355"/>
              </a:spcBef>
              <a:spcAft>
                <a:spcPts val="10860"/>
              </a:spcAft>
              <a:buClrTx/>
              <a:buSzTx/>
              <a:buFont typeface="Symbol"/>
              <a:buChar char="·"/>
              <a:tabLst/>
              <a:defRPr/>
            </a:pPr>
            <a:r>
              <a:rPr kumimoji="0" lang="en-US" sz="1800" b="1" i="0" u="none" strike="noStrike" kern="0" cap="none" spc="0" normalizeH="0" baseline="0" noProof="0" dirty="0">
                <a:ln>
                  <a:noFill/>
                </a:ln>
                <a:solidFill>
                  <a:srgbClr val="000000"/>
                </a:solidFill>
                <a:effectLst/>
                <a:uLnTx/>
                <a:uFillTx/>
                <a:latin typeface="Arial" panose="02020603050405020304" pitchFamily="2"/>
              </a:rPr>
              <a:t>Introduction of a method to record the ‘option’ used </a:t>
            </a:r>
            <a:r>
              <a:rPr kumimoji="0" lang="en-US" sz="1800" b="0" i="0" u="none" strike="noStrike" kern="0" cap="none" spc="0" normalizeH="0" baseline="0" noProof="0" dirty="0">
                <a:ln>
                  <a:noFill/>
                </a:ln>
                <a:solidFill>
                  <a:srgbClr val="000000"/>
                </a:solidFill>
                <a:effectLst/>
                <a:uLnTx/>
                <a:uFillTx/>
                <a:latin typeface="Arial" panose="02020603050405020304" pitchFamily="2"/>
              </a:rPr>
              <a:t>during ID verification, including the rationale behind the selected method (e.g., live video verification).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4" name="Picture 3">
            <a:extLst>
              <a:ext uri="{C183D7F6-B498-43B3-948B-1728B52AA6E4}">
                <adec:decorative xmlns:adec="http://schemas.microsoft.com/office/drawing/2017/decorative" val="1"/>
              </a:ext>
            </a:extLst>
          </p:cNvPr>
          <p:cNvPicPr/>
          <p:nvPr/>
        </p:nvPicPr>
        <p:blipFill>
          <a:blip r:embed="rId2"/>
          <a:stretch>
            <a:fillRect/>
          </a:stretch>
        </p:blipFill>
        <p:spPr>
          <a:xfrm>
            <a:off x="0" y="5934710"/>
            <a:ext cx="12188825" cy="923290"/>
          </a:xfrm>
          <a:prstGeom prst="rect">
            <a:avLst/>
          </a:prstGeom>
        </p:spPr>
      </p:pic>
      <p:sp>
        <p:nvSpPr>
          <p:cNvPr id="2" name="Text Placeholder 1"/>
          <p:cNvSpPr>
            <a:spLocks noGrp="1"/>
          </p:cNvSpPr>
          <p:nvPr>
            <p:ph type="title" idx="4294967295"/>
          </p:nvPr>
        </p:nvSpPr>
        <p:spPr>
          <a:xfrm>
            <a:off x="341630" y="304800"/>
            <a:ext cx="10972800" cy="5629910"/>
          </a:xfrm>
          <a:prstGeom prst="rect">
            <a:avLst/>
          </a:prstGeom>
          <a:noFill/>
          <a:ln w="0" cmpd="sng">
            <a:noFill/>
            <a:prstDash val="solid"/>
          </a:ln>
          <a:effectLst/>
        </p:spPr>
        <p:txBody>
          <a:bodyPr rot="0" spcFirstLastPara="0" vertOverflow="overflow" horzOverflow="overflow" vert="horz" wrap="square" lIns="0" tIns="14605" rIns="0" bIns="0" numCol="1" spcCol="0" rtlCol="0" fromWordArt="0" anchor="t" anchorCtr="0" forceAA="0" compatLnSpc="1">
            <a:prstTxWarp prst="textNoShape">
              <a:avLst/>
            </a:prstTxWarp>
            <a:noAutofit/>
          </a:bodyPr>
          <a:lstStyle/>
          <a:p>
            <a:pPr marL="0" marR="0" lvl="0" indent="0" algn="l" defTabSz="914400" eaLnBrk="1" fontAlgn="auto" latinLnBrk="0" hangingPunct="1">
              <a:lnSpc>
                <a:spcPts val="3000"/>
              </a:lnSpc>
              <a:spcBef>
                <a:spcPts val="0"/>
              </a:spcBef>
              <a:spcAft>
                <a:spcPts val="0"/>
              </a:spcAft>
              <a:buClrTx/>
              <a:buSzTx/>
              <a:buFontTx/>
              <a:buNone/>
              <a:tabLst>
                <a:tab pos="5257800" algn="l"/>
              </a:tabLst>
              <a:defRPr/>
            </a:pPr>
            <a:r>
              <a:rPr kumimoji="0" lang="en-US" sz="2600" b="1" i="0" u="none" strike="noStrike" kern="0" cap="none" spc="0" normalizeH="0" baseline="0" noProof="0" dirty="0">
                <a:ln>
                  <a:noFill/>
                </a:ln>
                <a:solidFill>
                  <a:srgbClr val="22305C"/>
                </a:solidFill>
                <a:effectLst/>
                <a:uLnTx/>
                <a:uFillTx/>
                <a:latin typeface="Arial" panose="02020603050405020304" pitchFamily="2"/>
              </a:rPr>
              <a:t>What this means for you </a:t>
            </a:r>
            <a:r>
              <a:rPr kumimoji="0" lang="en-US" sz="2600" b="1" i="0" u="none" strike="noStrike" kern="0" cap="none" spc="0" normalizeH="0" baseline="0" noProof="0" dirty="0" err="1">
                <a:ln>
                  <a:noFill/>
                </a:ln>
                <a:solidFill>
                  <a:srgbClr val="22305C"/>
                </a:solidFill>
                <a:effectLst/>
                <a:uLnTx/>
                <a:uFillTx/>
                <a:latin typeface="Arial" panose="02020603050405020304" pitchFamily="2"/>
              </a:rPr>
              <a:t>cont</a:t>
            </a:r>
            <a:r>
              <a:rPr kumimoji="0" lang="en-US" sz="2600" b="1" i="0" u="none" strike="noStrike" kern="0" cap="none" spc="0" normalizeH="0" baseline="0" noProof="0" dirty="0">
                <a:ln>
                  <a:noFill/>
                </a:ln>
                <a:solidFill>
                  <a:srgbClr val="000000"/>
                </a:solidFill>
                <a:effectLst/>
                <a:uLnTx/>
                <a:uFillTx/>
                <a:latin typeface="Arial" panose="02020603050405020304" pitchFamily="2"/>
              </a:rPr>
              <a:t>	</a:t>
            </a:r>
            <a:r>
              <a:rPr kumimoji="0" lang="en-US" sz="100" b="1" i="0" u="none" strike="noStrike" kern="0" cap="none" spc="0" normalizeH="0" baseline="0" noProof="0" dirty="0">
                <a:ln>
                  <a:noFill/>
                </a:ln>
                <a:solidFill>
                  <a:srgbClr val="000000"/>
                </a:solidFill>
                <a:effectLst/>
                <a:uLnTx/>
                <a:uFillTx/>
                <a:latin typeface="Arial" panose="02020603050405020304" pitchFamily="2"/>
              </a:rPr>
              <a:t> </a:t>
            </a:r>
          </a:p>
          <a:p>
            <a:pPr marL="365760" marR="1234440" lvl="0" indent="365760" algn="l" defTabSz="914400" eaLnBrk="1" fontAlgn="auto" latinLnBrk="0" hangingPunct="1">
              <a:lnSpc>
                <a:spcPts val="2400"/>
              </a:lnSpc>
              <a:spcBef>
                <a:spcPts val="6470"/>
              </a:spcBef>
              <a:spcAft>
                <a:spcPts val="0"/>
              </a:spcAft>
              <a:buClrTx/>
              <a:buSzTx/>
              <a:buFont typeface="Symbol"/>
              <a:buChar char="·"/>
              <a:tabLst/>
              <a:defRPr/>
            </a:pPr>
            <a:r>
              <a:rPr kumimoji="0" lang="en-US" sz="2050" b="1" i="0" u="none" strike="noStrike" kern="0" cap="none" spc="0" normalizeH="0" baseline="0" noProof="0" dirty="0">
                <a:ln>
                  <a:noFill/>
                </a:ln>
                <a:solidFill>
                  <a:srgbClr val="000000"/>
                </a:solidFill>
                <a:effectLst/>
                <a:uLnTx/>
                <a:uFillTx/>
                <a:latin typeface="Arial" panose="02020603050405020304" pitchFamily="2"/>
              </a:rPr>
              <a:t>Updates to Group 1, 2a, and 2b document lists</a:t>
            </a:r>
            <a:r>
              <a:rPr kumimoji="0" lang="en-US" sz="2050" b="0" i="0" u="none" strike="noStrike" kern="0" cap="none" spc="0" normalizeH="0" baseline="0" noProof="0" dirty="0">
                <a:ln>
                  <a:noFill/>
                </a:ln>
                <a:solidFill>
                  <a:srgbClr val="000000"/>
                </a:solidFill>
                <a:effectLst/>
                <a:uLnTx/>
                <a:uFillTx/>
                <a:latin typeface="Arial" panose="02020603050405020304" pitchFamily="2"/>
              </a:rPr>
              <a:t>, reflecting the expanded range of acceptable documents. </a:t>
            </a:r>
          </a:p>
          <a:p>
            <a:pPr marL="365760" marR="45720" lvl="0" indent="365760" algn="l" defTabSz="914400" eaLnBrk="1" fontAlgn="auto" latinLnBrk="0" hangingPunct="1">
              <a:lnSpc>
                <a:spcPts val="2400"/>
              </a:lnSpc>
              <a:spcBef>
                <a:spcPts val="455"/>
              </a:spcBef>
              <a:spcAft>
                <a:spcPts val="0"/>
              </a:spcAft>
              <a:buClrTx/>
              <a:buSzTx/>
              <a:buFont typeface="Symbol"/>
              <a:buChar char="·"/>
              <a:tabLst/>
              <a:defRPr/>
            </a:pPr>
            <a:r>
              <a:rPr kumimoji="0" lang="en-US" sz="2050" b="1" i="0" u="none" strike="noStrike" kern="0" cap="none" spc="0" normalizeH="0" baseline="0" noProof="0" dirty="0">
                <a:ln>
                  <a:noFill/>
                </a:ln>
                <a:solidFill>
                  <a:srgbClr val="000000"/>
                </a:solidFill>
                <a:effectLst/>
                <a:uLnTx/>
                <a:uFillTx/>
                <a:latin typeface="Arial" panose="02020603050405020304" pitchFamily="2"/>
              </a:rPr>
              <a:t>Additional fields for document details </a:t>
            </a:r>
            <a:r>
              <a:rPr kumimoji="0" lang="en-US" sz="2050" b="0" i="0" u="none" strike="noStrike" kern="0" cap="none" spc="0" normalizeH="0" baseline="0" noProof="0" dirty="0">
                <a:ln>
                  <a:noFill/>
                </a:ln>
                <a:solidFill>
                  <a:srgbClr val="000000"/>
                </a:solidFill>
                <a:effectLst/>
                <a:uLnTx/>
                <a:uFillTx/>
                <a:latin typeface="Arial" panose="02020603050405020304" pitchFamily="2"/>
              </a:rPr>
              <a:t>within Group 1, 2a, and 2b categories, supporting the new requirement to retain verification data for two years. </a:t>
            </a:r>
          </a:p>
          <a:p>
            <a:pPr marL="365760" marR="0" lvl="0" indent="365760" algn="l" defTabSz="914400" eaLnBrk="1" fontAlgn="auto" latinLnBrk="0" hangingPunct="1">
              <a:lnSpc>
                <a:spcPts val="2400"/>
              </a:lnSpc>
              <a:spcBef>
                <a:spcPts val="500"/>
              </a:spcBef>
              <a:spcAft>
                <a:spcPts val="0"/>
              </a:spcAft>
              <a:buClrTx/>
              <a:buSzTx/>
              <a:buFont typeface="Symbol"/>
              <a:buChar char="·"/>
              <a:tabLst/>
              <a:defRPr/>
            </a:pPr>
            <a:r>
              <a:rPr kumimoji="0" lang="en-US" sz="2050" b="1" i="0" u="none" strike="noStrike" kern="0" cap="none" spc="-25" normalizeH="0" baseline="0" noProof="0" dirty="0">
                <a:ln>
                  <a:noFill/>
                </a:ln>
                <a:solidFill>
                  <a:srgbClr val="000000"/>
                </a:solidFill>
                <a:effectLst/>
                <a:uLnTx/>
                <a:uFillTx/>
                <a:latin typeface="Arial" panose="02020603050405020304" pitchFamily="2"/>
              </a:rPr>
              <a:t>Default selection for National Insurance Number </a:t>
            </a:r>
            <a:r>
              <a:rPr kumimoji="0" lang="en-US" sz="2050" b="0" i="0" u="none" strike="noStrike" kern="0" cap="none" spc="-25" normalizeH="0" baseline="0" noProof="0" dirty="0">
                <a:ln>
                  <a:noFill/>
                </a:ln>
                <a:solidFill>
                  <a:srgbClr val="000000"/>
                </a:solidFill>
                <a:effectLst/>
                <a:uLnTx/>
                <a:uFillTx/>
                <a:latin typeface="Arial" panose="02020603050405020304" pitchFamily="2"/>
              </a:rPr>
              <a:t>will be set to ‘Yes’ for DBS Basic checks. </a:t>
            </a:r>
          </a:p>
          <a:p>
            <a:pPr marL="365760" marR="228600" lvl="0" indent="365760" algn="l" defTabSz="914400" eaLnBrk="1" fontAlgn="auto" latinLnBrk="0" hangingPunct="1">
              <a:lnSpc>
                <a:spcPts val="2400"/>
              </a:lnSpc>
              <a:spcBef>
                <a:spcPts val="485"/>
              </a:spcBef>
              <a:spcAft>
                <a:spcPts val="16530"/>
              </a:spcAft>
              <a:buClrTx/>
              <a:buSzTx/>
              <a:buFont typeface="Symbol"/>
              <a:buChar char="·"/>
              <a:tabLst/>
              <a:defRPr/>
            </a:pPr>
            <a:r>
              <a:rPr kumimoji="0" lang="en-US" sz="2050" b="1" i="0" u="none" strike="noStrike" kern="0" cap="none" spc="0" normalizeH="0" baseline="0" noProof="0" dirty="0">
                <a:ln>
                  <a:noFill/>
                </a:ln>
                <a:solidFill>
                  <a:srgbClr val="000000"/>
                </a:solidFill>
                <a:effectLst/>
                <a:uLnTx/>
                <a:uFillTx/>
                <a:latin typeface="Arial" panose="02020603050405020304" pitchFamily="2"/>
              </a:rPr>
              <a:t>Applicants will be able to input Passport and Driving </a:t>
            </a:r>
            <a:r>
              <a:rPr kumimoji="0" lang="en-US" sz="2050" b="1" i="0" u="none" strike="noStrike" kern="0" cap="none" spc="0" normalizeH="0" baseline="0" noProof="0" dirty="0" err="1">
                <a:ln>
                  <a:noFill/>
                </a:ln>
                <a:solidFill>
                  <a:srgbClr val="000000"/>
                </a:solidFill>
                <a:effectLst/>
                <a:uLnTx/>
                <a:uFillTx/>
                <a:latin typeface="Arial" panose="02020603050405020304" pitchFamily="2"/>
              </a:rPr>
              <a:t>Licence</a:t>
            </a:r>
            <a:r>
              <a:rPr kumimoji="0" lang="en-US" sz="2050" b="1" i="0" u="none" strike="noStrike" kern="0" cap="none" spc="0" normalizeH="0" baseline="0" noProof="0" dirty="0">
                <a:ln>
                  <a:noFill/>
                </a:ln>
                <a:solidFill>
                  <a:srgbClr val="000000"/>
                </a:solidFill>
                <a:effectLst/>
                <a:uLnTx/>
                <a:uFillTx/>
                <a:latin typeface="Arial" panose="02020603050405020304" pitchFamily="2"/>
              </a:rPr>
              <a:t> details</a:t>
            </a:r>
            <a:r>
              <a:rPr kumimoji="0" lang="en-US" sz="2050" b="0" i="0" u="none" strike="noStrike" kern="0" cap="none" spc="0" normalizeH="0" baseline="0" noProof="0" dirty="0">
                <a:ln>
                  <a:noFill/>
                </a:ln>
                <a:solidFill>
                  <a:srgbClr val="000000"/>
                </a:solidFill>
                <a:effectLst/>
                <a:uLnTx/>
                <a:uFillTx/>
                <a:latin typeface="Arial" panose="02020603050405020304" pitchFamily="2"/>
              </a:rPr>
              <a:t>, which will then be presented to the ID Verifier for confirmation.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4" name="Picture 3">
            <a:extLst>
              <a:ext uri="{C183D7F6-B498-43B3-948B-1728B52AA6E4}">
                <adec:decorative xmlns:adec="http://schemas.microsoft.com/office/drawing/2017/decorative" val="1"/>
              </a:ext>
            </a:extLst>
          </p:cNvPr>
          <p:cNvPicPr/>
          <p:nvPr/>
        </p:nvPicPr>
        <p:blipFill>
          <a:blip r:embed="rId2"/>
          <a:stretch>
            <a:fillRect/>
          </a:stretch>
        </p:blipFill>
        <p:spPr>
          <a:xfrm>
            <a:off x="0" y="5934710"/>
            <a:ext cx="12188825" cy="923290"/>
          </a:xfrm>
          <a:prstGeom prst="rect">
            <a:avLst/>
          </a:prstGeom>
        </p:spPr>
      </p:pic>
      <p:sp>
        <p:nvSpPr>
          <p:cNvPr id="2" name="Text Placeholder 1"/>
          <p:cNvSpPr>
            <a:spLocks noGrp="1"/>
          </p:cNvSpPr>
          <p:nvPr>
            <p:ph type="title" idx="4294967295"/>
          </p:nvPr>
        </p:nvSpPr>
        <p:spPr>
          <a:xfrm>
            <a:off x="0" y="304800"/>
            <a:ext cx="12192000" cy="5629910"/>
          </a:xfrm>
          <a:prstGeom prst="rect">
            <a:avLst/>
          </a:prstGeom>
          <a:noFill/>
          <a:ln w="0" cmpd="sng">
            <a:noFill/>
            <a:prstDash val="solid"/>
          </a:ln>
          <a:effectLst/>
        </p:spPr>
        <p:txBody>
          <a:bodyPr rot="0" spcFirstLastPara="0" vertOverflow="overflow" horzOverflow="overflow" vert="horz" wrap="square" lIns="0" tIns="14605" rIns="0" bIns="0" numCol="1" spcCol="0" rtlCol="0" fromWordArt="0" anchor="t" anchorCtr="0" forceAA="0" compatLnSpc="1">
            <a:prstTxWarp prst="textNoShape">
              <a:avLst/>
            </a:prstTxWarp>
            <a:normAutofit fontScale="95000"/>
          </a:bodyPr>
          <a:lstStyle/>
          <a:p>
            <a:pPr marL="365760" marR="0" lvl="0" indent="0" algn="l" defTabSz="914400" eaLnBrk="1" fontAlgn="auto" latinLnBrk="0" hangingPunct="1">
              <a:lnSpc>
                <a:spcPts val="3000"/>
              </a:lnSpc>
              <a:spcBef>
                <a:spcPts val="0"/>
              </a:spcBef>
              <a:spcAft>
                <a:spcPts val="0"/>
              </a:spcAft>
              <a:buClrTx/>
              <a:buSzTx/>
              <a:buFontTx/>
              <a:buNone/>
              <a:tabLst/>
              <a:defRPr/>
            </a:pPr>
            <a:r>
              <a:rPr kumimoji="0" lang="en-US" sz="2600" b="1" i="0" u="none" strike="noStrike" kern="0" cap="none" spc="-5" normalizeH="0" baseline="0" noProof="0" dirty="0">
                <a:ln>
                  <a:noFill/>
                </a:ln>
                <a:solidFill>
                  <a:srgbClr val="22305C"/>
                </a:solidFill>
                <a:effectLst/>
                <a:uLnTx/>
                <a:uFillTx/>
                <a:latin typeface="Arial" panose="02020603050405020304" pitchFamily="2"/>
              </a:rPr>
              <a:t>Update to Identity Verification Document Retention Requirements </a:t>
            </a:r>
          </a:p>
          <a:p>
            <a:pPr marL="640080" marR="685800" lvl="0" indent="0" algn="l" defTabSz="914400" eaLnBrk="1" fontAlgn="auto" latinLnBrk="0" hangingPunct="1">
              <a:lnSpc>
                <a:spcPts val="2400"/>
              </a:lnSpc>
              <a:spcBef>
                <a:spcPts val="2825"/>
              </a:spcBef>
              <a:spcAft>
                <a:spcPts val="0"/>
              </a:spcAft>
              <a:buClrTx/>
              <a:buSzTx/>
              <a:buFontTx/>
              <a:buNone/>
              <a:tabLst/>
              <a:defRPr/>
            </a:pPr>
            <a:r>
              <a:rPr kumimoji="0" lang="en-US" sz="2050" b="0" i="0" u="none" strike="noStrike" kern="0" cap="none" spc="0" normalizeH="0" baseline="0" noProof="0" dirty="0">
                <a:ln>
                  <a:noFill/>
                </a:ln>
                <a:solidFill>
                  <a:srgbClr val="404040"/>
                </a:solidFill>
                <a:effectLst/>
                <a:uLnTx/>
                <a:uFillTx/>
                <a:latin typeface="Arial" panose="02020603050405020304" pitchFamily="2"/>
              </a:rPr>
              <a:t>A new compliance requirement has been introduced: identity verification documents must now be retained for a minimum of </a:t>
            </a:r>
            <a:r>
              <a:rPr kumimoji="0" lang="en-US" sz="2050" b="1" i="0" u="none" strike="noStrike" kern="0" cap="none" spc="0" normalizeH="0" baseline="0" noProof="0" dirty="0">
                <a:ln>
                  <a:noFill/>
                </a:ln>
                <a:solidFill>
                  <a:srgbClr val="404040"/>
                </a:solidFill>
                <a:effectLst/>
                <a:uLnTx/>
                <a:uFillTx/>
                <a:latin typeface="Arial" panose="02020603050405020304" pitchFamily="2"/>
              </a:rPr>
              <a:t>2 years</a:t>
            </a:r>
            <a:r>
              <a:rPr kumimoji="0" lang="en-US" sz="2050" b="0" i="0" u="none" strike="noStrike" kern="0" cap="none" spc="0" normalizeH="0" baseline="0" noProof="0" dirty="0">
                <a:ln>
                  <a:noFill/>
                </a:ln>
                <a:solidFill>
                  <a:srgbClr val="404040"/>
                </a:solidFill>
                <a:effectLst/>
                <a:uLnTx/>
                <a:uFillTx/>
                <a:latin typeface="Arial" panose="02020603050405020304" pitchFamily="2"/>
              </a:rPr>
              <a:t>. This marks a significant change from the current retention period of </a:t>
            </a:r>
            <a:r>
              <a:rPr kumimoji="0" lang="en-US" sz="2050" b="1" i="0" u="none" strike="noStrike" kern="0" cap="none" spc="0" normalizeH="0" baseline="0" noProof="0" dirty="0">
                <a:ln>
                  <a:noFill/>
                </a:ln>
                <a:solidFill>
                  <a:srgbClr val="404040"/>
                </a:solidFill>
                <a:effectLst/>
                <a:uLnTx/>
                <a:uFillTx/>
                <a:latin typeface="Arial" panose="02020603050405020304" pitchFamily="2"/>
              </a:rPr>
              <a:t>6 months </a:t>
            </a:r>
            <a:r>
              <a:rPr kumimoji="0" lang="en-US" sz="2050" b="0" i="0" u="none" strike="noStrike" kern="0" cap="none" spc="0" normalizeH="0" baseline="0" noProof="0" dirty="0">
                <a:ln>
                  <a:noFill/>
                </a:ln>
                <a:solidFill>
                  <a:srgbClr val="404040"/>
                </a:solidFill>
                <a:effectLst/>
                <a:uLnTx/>
                <a:uFillTx/>
                <a:latin typeface="Arial" panose="02020603050405020304" pitchFamily="2"/>
              </a:rPr>
              <a:t>and will require updates to handling processes. </a:t>
            </a:r>
          </a:p>
          <a:p>
            <a:pPr marL="640080" marR="685800" lvl="0" indent="0" algn="l" defTabSz="914400" eaLnBrk="1" fontAlgn="auto" latinLnBrk="0" hangingPunct="1">
              <a:lnSpc>
                <a:spcPts val="2400"/>
              </a:lnSpc>
              <a:spcBef>
                <a:spcPts val="460"/>
              </a:spcBef>
              <a:spcAft>
                <a:spcPts val="0"/>
              </a:spcAft>
              <a:buClrTx/>
              <a:buSzTx/>
              <a:buFontTx/>
              <a:buNone/>
              <a:tabLst/>
              <a:defRPr/>
            </a:pPr>
            <a:r>
              <a:rPr kumimoji="0" lang="en-US" sz="2050" b="0" i="0" u="none" strike="noStrike" kern="0" cap="none" spc="0" normalizeH="0" baseline="0" noProof="0" dirty="0">
                <a:ln>
                  <a:noFill/>
                </a:ln>
                <a:solidFill>
                  <a:srgbClr val="404040"/>
                </a:solidFill>
                <a:effectLst/>
                <a:uLnTx/>
                <a:uFillTx/>
                <a:latin typeface="Arial" panose="02020603050405020304" pitchFamily="2"/>
              </a:rPr>
              <a:t>To support this change, our DBS system – </a:t>
            </a:r>
            <a:r>
              <a:rPr kumimoji="0" lang="en-US" sz="2050" b="1" i="0" u="none" strike="noStrike" kern="0" cap="none" spc="0" normalizeH="0" baseline="0" noProof="0" dirty="0" err="1">
                <a:ln>
                  <a:noFill/>
                </a:ln>
                <a:solidFill>
                  <a:srgbClr val="404040"/>
                </a:solidFill>
                <a:effectLst/>
                <a:uLnTx/>
                <a:uFillTx/>
                <a:latin typeface="Arial" panose="02020603050405020304" pitchFamily="2"/>
              </a:rPr>
              <a:t>EmploymentCheck</a:t>
            </a:r>
            <a:r>
              <a:rPr kumimoji="0" lang="en-US" sz="2050" b="1" i="0" u="none" strike="noStrike" kern="0" cap="none" spc="0" normalizeH="0" baseline="0" noProof="0" dirty="0">
                <a:ln>
                  <a:noFill/>
                </a:ln>
                <a:solidFill>
                  <a:srgbClr val="404040"/>
                </a:solidFill>
                <a:effectLst/>
                <a:uLnTx/>
                <a:uFillTx/>
                <a:latin typeface="Arial" panose="02020603050405020304" pitchFamily="2"/>
              </a:rPr>
              <a:t> </a:t>
            </a:r>
            <a:r>
              <a:rPr kumimoji="0" lang="en-US" sz="2050" b="0" i="0" u="none" strike="noStrike" kern="0" cap="none" spc="0" normalizeH="0" baseline="0" noProof="0" dirty="0">
                <a:ln>
                  <a:noFill/>
                </a:ln>
                <a:solidFill>
                  <a:srgbClr val="404040"/>
                </a:solidFill>
                <a:effectLst/>
                <a:uLnTx/>
                <a:uFillTx/>
                <a:latin typeface="Arial" panose="02020603050405020304" pitchFamily="2"/>
              </a:rPr>
              <a:t>– is being enhanced. The update will include: </a:t>
            </a:r>
          </a:p>
          <a:p>
            <a:pPr marL="960120" marR="1371600" lvl="0" indent="320040" algn="l" defTabSz="914400" eaLnBrk="1" fontAlgn="auto" latinLnBrk="0" hangingPunct="1">
              <a:lnSpc>
                <a:spcPts val="2400"/>
              </a:lnSpc>
              <a:spcBef>
                <a:spcPts val="3375"/>
              </a:spcBef>
              <a:spcAft>
                <a:spcPts val="0"/>
              </a:spcAft>
              <a:buClrTx/>
              <a:buSzTx/>
              <a:buFont typeface="Symbol"/>
              <a:buChar char="·"/>
              <a:tabLst/>
              <a:defRPr/>
            </a:pPr>
            <a:r>
              <a:rPr kumimoji="0" lang="en-US" sz="2050" b="1" i="0" u="none" strike="noStrike" kern="0" cap="none" spc="0" normalizeH="0" baseline="0" noProof="0" dirty="0">
                <a:ln>
                  <a:noFill/>
                </a:ln>
                <a:solidFill>
                  <a:srgbClr val="404040"/>
                </a:solidFill>
                <a:effectLst/>
                <a:uLnTx/>
                <a:uFillTx/>
                <a:latin typeface="Arial" panose="02020603050405020304" pitchFamily="2"/>
              </a:rPr>
              <a:t>New document detail fields </a:t>
            </a:r>
            <a:r>
              <a:rPr kumimoji="0" lang="en-US" sz="2050" b="0" i="0" u="none" strike="noStrike" kern="0" cap="none" spc="0" normalizeH="0" baseline="0" noProof="0" dirty="0">
                <a:ln>
                  <a:noFill/>
                </a:ln>
                <a:solidFill>
                  <a:srgbClr val="404040"/>
                </a:solidFill>
                <a:effectLst/>
                <a:uLnTx/>
                <a:uFillTx/>
                <a:latin typeface="Arial" panose="02020603050405020304" pitchFamily="2"/>
              </a:rPr>
              <a:t>for Group 1, 2a, and 2b documents, aligned with the latest guidance. </a:t>
            </a:r>
          </a:p>
          <a:p>
            <a:pPr marL="960120" marR="1508760" lvl="0" indent="320040" algn="l" defTabSz="914400" eaLnBrk="1" fontAlgn="auto" latinLnBrk="0" hangingPunct="1">
              <a:lnSpc>
                <a:spcPts val="2400"/>
              </a:lnSpc>
              <a:spcBef>
                <a:spcPts val="515"/>
              </a:spcBef>
              <a:spcAft>
                <a:spcPts val="0"/>
              </a:spcAft>
              <a:buClrTx/>
              <a:buSzTx/>
              <a:buFont typeface="Symbol"/>
              <a:buChar char="·"/>
              <a:tabLst/>
              <a:defRPr/>
            </a:pPr>
            <a:r>
              <a:rPr kumimoji="0" lang="en-US" sz="2050" b="0" i="0" u="none" strike="noStrike" kern="0" cap="none" spc="0" normalizeH="0" baseline="0" noProof="0" dirty="0">
                <a:ln>
                  <a:noFill/>
                </a:ln>
                <a:solidFill>
                  <a:srgbClr val="404040"/>
                </a:solidFill>
                <a:effectLst/>
                <a:uLnTx/>
                <a:uFillTx/>
                <a:latin typeface="Arial" panose="02020603050405020304" pitchFamily="2"/>
              </a:rPr>
              <a:t>These fields will be </a:t>
            </a:r>
            <a:r>
              <a:rPr kumimoji="0" lang="en-US" sz="2050" b="1" i="0" u="none" strike="noStrike" kern="0" cap="none" spc="0" normalizeH="0" baseline="0" noProof="0" dirty="0">
                <a:ln>
                  <a:noFill/>
                </a:ln>
                <a:solidFill>
                  <a:srgbClr val="404040"/>
                </a:solidFill>
                <a:effectLst/>
                <a:uLnTx/>
                <a:uFillTx/>
                <a:latin typeface="Arial" panose="02020603050405020304" pitchFamily="2"/>
              </a:rPr>
              <a:t>embedded within </a:t>
            </a:r>
            <a:r>
              <a:rPr kumimoji="0" lang="en-US" sz="2050" b="1" i="0" u="none" strike="noStrike" kern="0" cap="none" spc="0" normalizeH="0" baseline="0" noProof="0" dirty="0" err="1">
                <a:ln>
                  <a:noFill/>
                </a:ln>
                <a:solidFill>
                  <a:srgbClr val="404040"/>
                </a:solidFill>
                <a:effectLst/>
                <a:uLnTx/>
                <a:uFillTx/>
                <a:latin typeface="Arial" panose="02020603050405020304" pitchFamily="2"/>
              </a:rPr>
              <a:t>EmploymentCheck</a:t>
            </a:r>
            <a:r>
              <a:rPr kumimoji="0" lang="en-US" sz="2050" b="1" i="0" u="none" strike="noStrike" kern="0" cap="none" spc="0" normalizeH="0" baseline="0" noProof="0" dirty="0">
                <a:ln>
                  <a:noFill/>
                </a:ln>
                <a:solidFill>
                  <a:srgbClr val="404040"/>
                </a:solidFill>
                <a:effectLst/>
                <a:uLnTx/>
                <a:uFillTx/>
                <a:latin typeface="Arial" panose="02020603050405020304" pitchFamily="2"/>
              </a:rPr>
              <a:t> </a:t>
            </a:r>
            <a:r>
              <a:rPr kumimoji="0" lang="en-US" sz="2050" b="0" i="0" u="none" strike="noStrike" kern="0" cap="none" spc="0" normalizeH="0" baseline="0" noProof="0" dirty="0">
                <a:ln>
                  <a:noFill/>
                </a:ln>
                <a:solidFill>
                  <a:srgbClr val="404040"/>
                </a:solidFill>
                <a:effectLst/>
                <a:uLnTx/>
                <a:uFillTx/>
                <a:latin typeface="Arial" panose="02020603050405020304" pitchFamily="2"/>
              </a:rPr>
              <a:t>and securely stored for the required 2-year period. </a:t>
            </a:r>
          </a:p>
          <a:p>
            <a:pPr marL="960120" marR="1051560" lvl="0" indent="320040" algn="l" defTabSz="914400" eaLnBrk="1" fontAlgn="auto" latinLnBrk="0" hangingPunct="1">
              <a:lnSpc>
                <a:spcPts val="2400"/>
              </a:lnSpc>
              <a:spcBef>
                <a:spcPts val="440"/>
              </a:spcBef>
              <a:spcAft>
                <a:spcPts val="4780"/>
              </a:spcAft>
              <a:buClrTx/>
              <a:buSzTx/>
              <a:buFont typeface="Symbol"/>
              <a:buChar char="·"/>
              <a:tabLst/>
              <a:defRPr/>
            </a:pPr>
            <a:r>
              <a:rPr kumimoji="0" lang="en-US" sz="2050" b="0" i="0" u="none" strike="noStrike" kern="0" cap="none" spc="0" normalizeH="0" baseline="0" noProof="0" dirty="0">
                <a:ln>
                  <a:noFill/>
                </a:ln>
                <a:solidFill>
                  <a:srgbClr val="404040"/>
                </a:solidFill>
                <a:effectLst/>
                <a:uLnTx/>
                <a:uFillTx/>
                <a:latin typeface="Arial" panose="02020603050405020304" pitchFamily="2"/>
              </a:rPr>
              <a:t>Importantly, </a:t>
            </a:r>
            <a:r>
              <a:rPr kumimoji="0" lang="en-US" sz="2050" b="1" i="0" u="none" strike="noStrike" kern="0" cap="none" spc="0" normalizeH="0" baseline="0" noProof="0" dirty="0" err="1">
                <a:ln>
                  <a:noFill/>
                </a:ln>
                <a:solidFill>
                  <a:srgbClr val="404040"/>
                </a:solidFill>
                <a:effectLst/>
                <a:uLnTx/>
                <a:uFillTx/>
                <a:latin typeface="Arial" panose="02020603050405020304" pitchFamily="2"/>
              </a:rPr>
              <a:t>EmploymentCheck</a:t>
            </a:r>
            <a:r>
              <a:rPr kumimoji="0" lang="en-US" sz="2050" b="1" i="0" u="none" strike="noStrike" kern="0" cap="none" spc="0" normalizeH="0" baseline="0" noProof="0" dirty="0">
                <a:ln>
                  <a:noFill/>
                </a:ln>
                <a:solidFill>
                  <a:srgbClr val="404040"/>
                </a:solidFill>
                <a:effectLst/>
                <a:uLnTx/>
                <a:uFillTx/>
                <a:latin typeface="Arial" panose="02020603050405020304" pitchFamily="2"/>
              </a:rPr>
              <a:t> will manage all data storage </a:t>
            </a:r>
            <a:r>
              <a:rPr kumimoji="0" lang="en-US" sz="2050" b="0" i="0" u="none" strike="noStrike" kern="0" cap="none" spc="0" normalizeH="0" baseline="0" noProof="0" dirty="0">
                <a:ln>
                  <a:noFill/>
                </a:ln>
                <a:solidFill>
                  <a:srgbClr val="404040"/>
                </a:solidFill>
                <a:effectLst/>
                <a:uLnTx/>
                <a:uFillTx/>
                <a:latin typeface="Arial" panose="02020603050405020304" pitchFamily="2"/>
              </a:rPr>
              <a:t>related to this requirement. This means there is </a:t>
            </a:r>
            <a:r>
              <a:rPr kumimoji="0" lang="en-US" sz="2050" b="1" i="0" u="none" strike="noStrike" kern="0" cap="none" spc="0" normalizeH="0" baseline="0" noProof="0" dirty="0">
                <a:ln>
                  <a:noFill/>
                </a:ln>
                <a:solidFill>
                  <a:srgbClr val="404040"/>
                </a:solidFill>
                <a:effectLst/>
                <a:uLnTx/>
                <a:uFillTx/>
                <a:latin typeface="Arial" panose="02020603050405020304" pitchFamily="2"/>
              </a:rPr>
              <a:t>no need to retain local copies </a:t>
            </a:r>
            <a:r>
              <a:rPr kumimoji="0" lang="en-US" sz="2050" b="0" i="0" u="none" strike="noStrike" kern="0" cap="none" spc="0" normalizeH="0" baseline="0" noProof="0" dirty="0">
                <a:ln>
                  <a:noFill/>
                </a:ln>
                <a:solidFill>
                  <a:srgbClr val="404040"/>
                </a:solidFill>
                <a:effectLst/>
                <a:uLnTx/>
                <a:uFillTx/>
                <a:latin typeface="Arial" panose="02020603050405020304" pitchFamily="2"/>
              </a:rPr>
              <a:t>of ID documents for compliance purposes.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54F0821-0B87-23F5-29C0-3816FDAA73F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0" y="5954301"/>
            <a:ext cx="12192000" cy="903699"/>
          </a:xfrm>
          <a:prstGeom prst="rect">
            <a:avLst/>
          </a:prstGeom>
        </p:spPr>
      </p:pic>
      <p:pic>
        <p:nvPicPr>
          <p:cNvPr id="10" name="Picture 9">
            <a:extLst>
              <a:ext uri="{FF2B5EF4-FFF2-40B4-BE49-F238E27FC236}">
                <a16:creationId xmlns:a16="http://schemas.microsoft.com/office/drawing/2014/main" id="{316E69F2-B656-E835-E813-581B8DA8AE2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4394005"/>
            <a:ext cx="4151376" cy="1560296"/>
          </a:xfrm>
          <a:prstGeom prst="rect">
            <a:avLst/>
          </a:prstGeom>
        </p:spPr>
      </p:pic>
      <p:sp>
        <p:nvSpPr>
          <p:cNvPr id="3" name="Title 2">
            <a:extLst>
              <a:ext uri="{FF2B5EF4-FFF2-40B4-BE49-F238E27FC236}">
                <a16:creationId xmlns:a16="http://schemas.microsoft.com/office/drawing/2014/main" id="{430A87FC-82B0-0FA7-8BB2-C23738976E87}"/>
              </a:ext>
            </a:extLst>
          </p:cNvPr>
          <p:cNvSpPr>
            <a:spLocks noGrp="1"/>
          </p:cNvSpPr>
          <p:nvPr>
            <p:ph type="title" idx="4294967295"/>
          </p:nvPr>
        </p:nvSpPr>
        <p:spPr>
          <a:xfrm>
            <a:off x="412315" y="240917"/>
            <a:ext cx="10515600" cy="1325563"/>
          </a:xfrm>
          <a:prstGeom prst="rect">
            <a:avLst/>
          </a:prstGeom>
        </p:spPr>
        <p:txBody>
          <a:bodyPr anchor="b"/>
          <a:lstStyle/>
          <a:p>
            <a:r>
              <a:rPr lang="en-GB" dirty="0"/>
              <a:t>DBS update </a:t>
            </a:r>
          </a:p>
        </p:txBody>
      </p:sp>
    </p:spTree>
  </p:cSld>
  <p:clrMapOvr>
    <a:masterClrMapping/>
  </p:clrMapOvr>
</p:sld>
</file>

<file path=ppt/theme/theme1.xml><?xml version="1.0" encoding="utf-8"?>
<a:theme xmlns:a="http://schemas.openxmlformats.org/drawingml/2006/main" name="default 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704</Words>
  <Application>Microsoft Office PowerPoint</Application>
  <PresentationFormat>Widescreen</PresentationFormat>
  <Paragraphs>46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Symbol</vt:lpstr>
      <vt:lpstr>Tahoma</vt:lpstr>
      <vt:lpstr>default layout</vt:lpstr>
      <vt:lpstr>New Manual ID Guidance for DBS Checks  Implementation 29 September 2025 </vt:lpstr>
      <vt:lpstr>What’s changing?  DBS Manual ID Guidance Update – Transition Period and Key Changes  The Disclosure and Barring Service (DBS) has introduced updates to its manual ID verification guidance for Basic, Standard, and Enhanced DBS checks. These changes were announced in April 2025 and will come into full effect from 1 November 2025, following a six-month transition period.  To ensure compliance with the updated requirements, our service provider, Cantium, has been actively preparing system adjustments to accommodate the changes.  Summary of Key changes include:  A unified ID verification process for all applicants, regardless of nationality.  New documentation requirements and retention policies.  Updates to accepted ID documents and passport validity.  Employers have until 1 November 2025 to implement these changes, we will be adopting them earlier, with implementation scheduled for 29 September 2025. </vt:lpstr>
      <vt:lpstr>Changes continued   Unified ID Verification Process:  All applicants, including non-UK nationals, now follow the same 3-route process for Standard/Enhanced DBS checks  and 2-route process for Basic checks.  Live Video ID Verification:  If ID verification is done via live video or without physical possession of documents, the ID Verifier must record the  reasons—this is referred to as the ‘Option’ used.  New Group 1 Documents:  – e-Visa and Application Registration Card (ARC) have been added to the Group 1 document list.  Updated Passport Validity:  – Expired UK passports can now be accepted for up to 6 months after expiration.  New Group 2b Documents:  Two additional documents are now accepted:  – HMRC self-assessment or tax demand letters  – European Health Insurance Card (EHIC) or Global Health Insurance Card (GHIC)  Document Retention Requirement:  – Organisations must now store details of ID verification documents for 2 years. </vt:lpstr>
      <vt:lpstr>What this means for you  System and Guidance Updates for DBS Manual ID Verification  To support the upcoming changes to DBS manual ID verification, online guidance will be updated to reflect the new requirements. This will include clear signposting to the full DBS ID verification guidance. It remains the responsibility of ID verifiers to ensure they are fully compliant with the updated guidance when conducting manual ID checks.  Our DBS processing system, EmploymentCheck, will also be updated to align with these changes.  Removal of the non-UK national route, ensuring a unified verification process for all applicants.  Introduction of a method to record the ‘option’ used during ID verification, including the rationale behind the selected method (e.g., live video verification). </vt:lpstr>
      <vt:lpstr>What this means for you cont   Updates to Group 1, 2a, and 2b document lists, reflecting the expanded range of acceptable documents.  Additional fields for document details within Group 1, 2a, and 2b categories, supporting the new requirement to retain verification data for two years.  Default selection for National Insurance Number will be set to ‘Yes’ for DBS Basic checks.  Applicants will be able to input Passport and Driving Licence details, which will then be presented to the ID Verifier for confirmation. </vt:lpstr>
      <vt:lpstr>Update to Identity Verification Document Retention Requirements  A new compliance requirement has been introduced: identity verification documents must now be retained for a minimum of 2 years. This marks a significant change from the current retention period of 6 months and will require updates to handling processes.  To support this change, our DBS system – EmploymentCheck – is being enhanced. The update will include:  New document detail fields for Group 1, 2a, and 2b documents, aligned with the latest guidance.  These fields will be embedded within EmploymentCheck and securely stored for the required 2-year period.  Importantly, EmploymentCheck will manage all data storage related to this requirement. This means there is no need to retain local copies of ID documents for compliance purposes. </vt:lpstr>
      <vt:lpstr>DBS update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Taylor, Anne-Marie - Oxfordshire County Council</dc:creator>
  <cp:lastModifiedBy>Taylor, Anne-Marie - Oxfordshire County Council</cp:lastModifiedBy>
  <cp:revision>2</cp:revision>
  <dcterms:created xsi:type="dcterms:W3CDTF">2025-09-24T07:45:08Z</dcterms:created>
  <dcterms:modified xsi:type="dcterms:W3CDTF">2025-09-24T08:36:23Z</dcterms:modified>
</cp:coreProperties>
</file>