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68" r:id="rId5"/>
    <p:sldMasterId id="2147483671" r:id="rId6"/>
    <p:sldMasterId id="2147483680" r:id="rId7"/>
    <p:sldMasterId id="2147483682" r:id="rId8"/>
    <p:sldMasterId id="2147483684" r:id="rId9"/>
  </p:sldMasterIdLst>
  <p:notesMasterIdLst>
    <p:notesMasterId r:id="rId17"/>
  </p:notesMasterIdLst>
  <p:sldIdLst>
    <p:sldId id="366" r:id="rId10"/>
    <p:sldId id="420" r:id="rId11"/>
    <p:sldId id="367" r:id="rId12"/>
    <p:sldId id="410" r:id="rId13"/>
    <p:sldId id="412" r:id="rId14"/>
    <p:sldId id="418" r:id="rId15"/>
    <p:sldId id="4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F7CD04-A1D2-8CE4-FBDA-A972C70169D6}" name="Jones, Claire" initials="CJ" userId="S::ctcfch@hants.gov.uk::32ed89d0-7aa7-47c8-9a5b-978278414375" providerId="AD"/>
  <p188:author id="{3AF2E527-CBCB-5284-BF2B-283AD56D4094}" name="Cleghorn, Robyn" initials="RC" userId="S::hribcrc@hants.gov.uk::173c5597-9567-44e5-a930-e1f4b1060351" providerId="AD"/>
  <p188:author id="{E5DAAE92-C0D6-E2ED-C74E-C911B2EA16F3}" name="Foulkes, Andy" initials="AF" userId="S::enteaf@hants.gov.uk::c683d79d-f6ad-4d9b-95de-d00ed68a8d81" providerId="AD"/>
  <p188:author id="{D3F252DD-B261-9F86-B848-536DBA9489C7}" name="Jackson, Chris" initials="JC" userId="S::itcsjn@hants.gov.uk::8266c7d7-c446-4c99-8d8d-a75fcb733c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7B6D3"/>
    <a:srgbClr val="AABA0C"/>
    <a:srgbClr val="C7D530"/>
    <a:srgbClr val="22305C"/>
    <a:srgbClr val="F2B800"/>
    <a:srgbClr val="D4E8ED"/>
    <a:srgbClr val="2A5477"/>
    <a:srgbClr val="0E757A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C4E0D-631B-4F1D-8F0A-7BFDED564B72}" type="datetimeFigureOut">
              <a:rPr lang="en-GB" smtClean="0"/>
              <a:t>25/06/2025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9CF4E-D077-40AD-8C5D-CB460D05F7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07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1487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77" y="883594"/>
            <a:ext cx="4011084" cy="13985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904" y="883594"/>
            <a:ext cx="6815667" cy="45945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77" y="2045644"/>
            <a:ext cx="4011084" cy="3432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F4087-D1DD-4C0E-B962-DC3B0B7191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5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42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2282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5F8F15-21ED-479D-9B4D-2484290AA09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6761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6746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848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A0E-D9DB-4671-BDCC-45810B06E8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62378" y="1883193"/>
            <a:ext cx="8058901" cy="2368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5527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E3FB1-437B-434B-94CD-7E6BC2765EA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414" y="575854"/>
            <a:ext cx="5178977" cy="1601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9227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5F8F15-21ED-479D-9B4D-2484290AA09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417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6613E-78AB-461F-84BA-CAB8CAE7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6" y="1422203"/>
            <a:ext cx="11137237" cy="416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1FD040-C637-442B-8F0F-79CD0DA1835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6426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83672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39446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DB4857-39BF-4BA2-96F1-53A7E4B5DE7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82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55" y="1412777"/>
            <a:ext cx="11137237" cy="4163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5A4E44-B5F9-4CDC-B1C7-8E16BBB5B03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0818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3189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31707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625167-CE94-47A1-B1DD-EC6C7517774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0011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270192"/>
            <a:ext cx="5384800" cy="4312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19" y="1270192"/>
            <a:ext cx="5384800" cy="4312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C7DA19-0007-4CD6-B38F-A6832760CC2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457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162175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7705" y="1162175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CE7496-1A3B-45C1-ADF5-C1DCCF5635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7381" y="1801937"/>
            <a:ext cx="5384800" cy="35544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533350-2DC3-4C41-A13E-804DE580C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819" y="1801937"/>
            <a:ext cx="5384800" cy="35544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69DCB-2133-4A07-A6E4-28016745AAB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0857" y="245916"/>
            <a:ext cx="11740039" cy="5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7357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3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0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22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31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33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improvementteam@oxfordshire.gov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CB06708-CCC5-5E9A-CAEA-0044975EB8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378" y="1883193"/>
            <a:ext cx="8772657" cy="23682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IBC changes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 and impacts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Oxfordshire County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5937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74021-F6CC-B4B8-19D3-E8FB6DD20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C55BAE-E748-35E7-A7FB-232F38D895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27" y="198818"/>
            <a:ext cx="8116996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to IBC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Integrated eCommerce for SAP S/4HANA ...">
            <a:extLst>
              <a:ext uri="{FF2B5EF4-FFF2-40B4-BE49-F238E27FC236}">
                <a16:creationId xmlns:a16="http://schemas.microsoft.com/office/drawing/2014/main" id="{D820F8A8-2789-2ED7-6EF4-840EF9882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4722" r="5772" b="34337"/>
          <a:stretch/>
        </p:blipFill>
        <p:spPr bwMode="auto">
          <a:xfrm>
            <a:off x="9090753" y="0"/>
            <a:ext cx="3101247" cy="6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0EE230B5-25C8-1E76-1A80-4F0B956D81C9}"/>
              </a:ext>
            </a:extLst>
          </p:cNvPr>
          <p:cNvSpPr txBox="1">
            <a:spLocks/>
          </p:cNvSpPr>
          <p:nvPr/>
        </p:nvSpPr>
        <p:spPr>
          <a:xfrm>
            <a:off x="303210" y="807990"/>
            <a:ext cx="11577363" cy="50494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system behind the Integrated Business Center (IBC) is SAP and the Shared Services Partnership is upgrading this to SAP S/4HANA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Information and data will be ‘lifted and shifted’ from the existing SAP system to the updated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IBC is working as usual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/>
            <a:r>
              <a:rPr lang="en-GB" sz="14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Testing plans have been shared </a:t>
            </a:r>
          </a:p>
          <a:p>
            <a:pPr marL="285750" indent="-285750"/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/>
            <a:r>
              <a:rPr lang="en-GB" sz="1600" b="1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There will be a period of time when all IBC systems (including SAP) won’t be available, as the existing system switches over to the new one </a:t>
            </a:r>
          </a:p>
          <a:p>
            <a:pPr marL="285750" indent="-285750"/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b="1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Future opportunities </a:t>
            </a:r>
          </a:p>
          <a:p>
            <a:pPr marL="0" indent="0">
              <a:buNone/>
            </a:pPr>
            <a:endParaRPr lang="en-GB" sz="1400" b="1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There will be opportunities for improvements once SAP S4/HANA is in place and this is being managed through the Shared Services governance process, though engagement with all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342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254B3D-8FB3-4A14-887A-CEBD5DFCB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27" y="198818"/>
            <a:ext cx="8116996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switchover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41252-E40E-948E-AAD1-FAA98A6C9D86}"/>
              </a:ext>
            </a:extLst>
          </p:cNvPr>
          <p:cNvSpPr txBox="1"/>
          <p:nvPr/>
        </p:nvSpPr>
        <p:spPr>
          <a:xfrm>
            <a:off x="275726" y="987997"/>
            <a:ext cx="11728114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The final move to S/4HANA requires system downtime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The teams in Hampshire will be working 24 hours a day, on a rota basis, during the outage period to minimise the period of downtime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Outage begins at </a:t>
            </a:r>
            <a:r>
              <a:rPr lang="en-GB" sz="1400" b="1" dirty="0">
                <a:latin typeface="Arial"/>
                <a:cs typeface="Arial"/>
              </a:rPr>
              <a:t>6pm Wednesday 24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Aim is for all users to be able to access the system from </a:t>
            </a:r>
            <a:r>
              <a:rPr lang="en-GB" sz="1400" b="1" dirty="0">
                <a:latin typeface="Arial"/>
                <a:cs typeface="Arial"/>
              </a:rPr>
              <a:t>8am on Thursday 2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endParaRPr lang="en-GB" sz="1400" dirty="0">
              <a:highlight>
                <a:srgbClr val="FFFF00"/>
              </a:highlight>
              <a:cs typeface="Helvetica"/>
            </a:endParaRPr>
          </a:p>
          <a:p>
            <a:endParaRPr lang="en-GB" sz="1400" dirty="0">
              <a:highlight>
                <a:srgbClr val="FFFF00"/>
              </a:highlight>
            </a:endParaRPr>
          </a:p>
          <a:p>
            <a:endParaRPr lang="en-GB" sz="1400" dirty="0">
              <a:highlight>
                <a:srgbClr val="FFFF00"/>
              </a:highlight>
            </a:endParaRPr>
          </a:p>
          <a:p>
            <a:endParaRPr lang="en-GB" sz="1400" dirty="0">
              <a:highlight>
                <a:srgbClr val="FFFF00"/>
              </a:highlight>
            </a:endParaRPr>
          </a:p>
          <a:p>
            <a:endParaRPr lang="en-GB" sz="1400" dirty="0">
              <a:highlight>
                <a:srgbClr val="FFFF00"/>
              </a:highlight>
            </a:endParaRPr>
          </a:p>
          <a:p>
            <a:endParaRPr lang="en-GB" sz="1400" dirty="0">
              <a:highlight>
                <a:srgbClr val="FFFF00"/>
              </a:highlight>
            </a:endParaRPr>
          </a:p>
          <a:p>
            <a:endParaRPr lang="en-GB" sz="1400" dirty="0"/>
          </a:p>
          <a:p>
            <a:endParaRPr lang="en-GB" sz="1400" dirty="0">
              <a:latin typeface="Arial"/>
              <a:cs typeface="Arial"/>
            </a:endParaRPr>
          </a:p>
          <a:p>
            <a:endParaRPr lang="en-GB" sz="1400" dirty="0">
              <a:latin typeface="Arial"/>
              <a:cs typeface="Arial"/>
            </a:endParaRPr>
          </a:p>
          <a:p>
            <a:r>
              <a:rPr lang="en-GB" sz="1400" dirty="0">
                <a:latin typeface="Arial"/>
                <a:cs typeface="Arial"/>
              </a:rPr>
              <a:t>Once the system is released back to users, there will be </a:t>
            </a:r>
            <a:r>
              <a:rPr lang="en-GB" sz="1400" b="1" dirty="0">
                <a:latin typeface="Arial"/>
                <a:cs typeface="Arial"/>
              </a:rPr>
              <a:t>a two-month period of hypercare (followed by stabilisation)</a:t>
            </a:r>
            <a:endParaRPr lang="en-GB" sz="1400" b="1" dirty="0">
              <a:solidFill>
                <a:schemeClr val="tx1"/>
              </a:solidFill>
              <a:effectLst/>
              <a:latin typeface="Arial"/>
              <a:ea typeface="Aptos" panose="020B0004020202020204" pitchFamily="34" charset="0"/>
              <a:cs typeface="Arial"/>
            </a:endParaRPr>
          </a:p>
        </p:txBody>
      </p:sp>
      <p:pic>
        <p:nvPicPr>
          <p:cNvPr id="15" name="Picture 2" descr="Integrated eCommerce for SAP S/4HANA ...">
            <a:extLst>
              <a:ext uri="{FF2B5EF4-FFF2-40B4-BE49-F238E27FC236}">
                <a16:creationId xmlns:a16="http://schemas.microsoft.com/office/drawing/2014/main" id="{7829CA3D-2133-2A96-7800-204D3CF62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4722" r="5772" b="34337"/>
          <a:stretch/>
        </p:blipFill>
        <p:spPr bwMode="auto">
          <a:xfrm>
            <a:off x="9090753" y="0"/>
            <a:ext cx="3101247" cy="6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B0E0A-4688-6408-17C2-903D28EFA19A}"/>
              </a:ext>
            </a:extLst>
          </p:cNvPr>
          <p:cNvSpPr txBox="1"/>
          <p:nvPr/>
        </p:nvSpPr>
        <p:spPr>
          <a:xfrm>
            <a:off x="308913" y="4237772"/>
            <a:ext cx="10829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plan includes a contingency window from Thursday 2 October to Sunday 5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This would be used in the following scenarios: A critical issue (e.g. serious system instability, inability to run payroll) which needs more time to resolve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Reporting and data extracts may not be fully available when systems are initially released back to users. This is subject to detailed planning and will be confirmed by Shared Services </a:t>
            </a:r>
          </a:p>
          <a:p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507414-D7C2-F44F-8EA9-5A4F799E4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8160" y="2269252"/>
            <a:ext cx="11690294" cy="1745474"/>
            <a:chOff x="250857" y="739634"/>
            <a:chExt cx="11690294" cy="1745474"/>
          </a:xfrm>
        </p:grpSpPr>
        <p:graphicFrame>
          <p:nvGraphicFramePr>
            <p:cNvPr id="16" name="Content Placeholder 3">
              <a:extLst>
                <a:ext uri="{FF2B5EF4-FFF2-40B4-BE49-F238E27FC236}">
                  <a16:creationId xmlns:a16="http://schemas.microsoft.com/office/drawing/2014/main" id="{C8A72ED7-E086-855A-9068-0EE3248E763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6903335"/>
                </p:ext>
              </p:extLst>
            </p:nvPr>
          </p:nvGraphicFramePr>
          <p:xfrm>
            <a:off x="250857" y="739634"/>
            <a:ext cx="11690294" cy="1745473"/>
          </p:xfrm>
          <a:graphic>
            <a:graphicData uri="http://schemas.openxmlformats.org/drawingml/2006/table">
              <a:tbl>
                <a:tblPr firstRow="1" bandRow="1">
                  <a:tableStyleId>{00A15C55-8517-42AA-B614-E9B94910E393}</a:tableStyleId>
                </a:tblPr>
                <a:tblGrid>
                  <a:gridCol w="531377">
                    <a:extLst>
                      <a:ext uri="{9D8B030D-6E8A-4147-A177-3AD203B41FA5}">
                        <a16:colId xmlns:a16="http://schemas.microsoft.com/office/drawing/2014/main" val="1185928881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2184791445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4129167459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2109348087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2384200013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2856745507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3235597723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2067907475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227961111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3688381637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719264604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971760849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3576993086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2119844508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731501690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3081196374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15919791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3566847370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243232322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1386771460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1877358860"/>
                      </a:ext>
                    </a:extLst>
                  </a:gridCol>
                  <a:gridCol w="531377">
                    <a:extLst>
                      <a:ext uri="{9D8B030D-6E8A-4147-A177-3AD203B41FA5}">
                        <a16:colId xmlns:a16="http://schemas.microsoft.com/office/drawing/2014/main" val="3580659095"/>
                      </a:ext>
                    </a:extLst>
                  </a:gridCol>
                </a:tblGrid>
                <a:tr h="653215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Mon </a:t>
                        </a:r>
                      </a:p>
                      <a:p>
                        <a:pPr algn="ctr"/>
                        <a:r>
                          <a:rPr lang="en-GB" sz="1100" dirty="0"/>
                          <a:t>15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Tue </a:t>
                        </a:r>
                      </a:p>
                      <a:p>
                        <a:pPr algn="ctr"/>
                        <a:r>
                          <a:rPr lang="en-GB" sz="1100" dirty="0"/>
                          <a:t>16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Wed </a:t>
                        </a:r>
                      </a:p>
                      <a:p>
                        <a:pPr algn="ctr"/>
                        <a:r>
                          <a:rPr lang="en-GB" sz="1100" dirty="0"/>
                          <a:t>17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Thu  </a:t>
                        </a:r>
                      </a:p>
                      <a:p>
                        <a:pPr algn="ctr"/>
                        <a:r>
                          <a:rPr lang="en-GB" sz="1100" dirty="0"/>
                          <a:t>18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Fri </a:t>
                        </a:r>
                      </a:p>
                      <a:p>
                        <a:pPr algn="ctr"/>
                        <a:r>
                          <a:rPr lang="en-GB" sz="1100" dirty="0"/>
                          <a:t>19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Sat</a:t>
                        </a:r>
                      </a:p>
                      <a:p>
                        <a:pPr algn="ctr"/>
                        <a:r>
                          <a:rPr lang="en-GB" sz="1100" dirty="0"/>
                          <a:t>20 Sep</a:t>
                        </a:r>
                      </a:p>
                    </a:txBody>
                    <a:tcPr>
                      <a:solidFill>
                        <a:schemeClr val="accent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Sun</a:t>
                        </a:r>
                      </a:p>
                      <a:p>
                        <a:pPr algn="ctr"/>
                        <a:r>
                          <a:rPr lang="en-GB" sz="1100" dirty="0"/>
                          <a:t>21 Sep</a:t>
                        </a:r>
                      </a:p>
                    </a:txBody>
                    <a:tcPr>
                      <a:solidFill>
                        <a:schemeClr val="accent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Mon </a:t>
                        </a:r>
                      </a:p>
                      <a:p>
                        <a:pPr algn="ctr"/>
                        <a:r>
                          <a:rPr lang="en-GB" sz="1100" dirty="0"/>
                          <a:t>22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Tue </a:t>
                        </a:r>
                      </a:p>
                      <a:p>
                        <a:pPr algn="ctr"/>
                        <a:r>
                          <a:rPr lang="en-GB" sz="1100" dirty="0"/>
                          <a:t>23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Wed </a:t>
                        </a:r>
                      </a:p>
                      <a:p>
                        <a:pPr algn="ctr"/>
                        <a:r>
                          <a:rPr lang="en-GB" sz="1100" dirty="0"/>
                          <a:t>24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Thu  </a:t>
                        </a:r>
                      </a:p>
                      <a:p>
                        <a:pPr algn="ctr"/>
                        <a:r>
                          <a:rPr lang="en-GB" sz="1100" dirty="0"/>
                          <a:t>25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Fri </a:t>
                        </a:r>
                      </a:p>
                      <a:p>
                        <a:pPr algn="ctr"/>
                        <a:r>
                          <a:rPr lang="en-GB" sz="1100" dirty="0"/>
                          <a:t>26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Sat</a:t>
                        </a:r>
                      </a:p>
                      <a:p>
                        <a:pPr algn="ctr"/>
                        <a:r>
                          <a:rPr lang="en-GB" sz="1100" dirty="0"/>
                          <a:t>27 Sep</a:t>
                        </a:r>
                      </a:p>
                    </a:txBody>
                    <a:tcPr>
                      <a:solidFill>
                        <a:schemeClr val="accent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Sun</a:t>
                        </a:r>
                      </a:p>
                      <a:p>
                        <a:pPr algn="ctr"/>
                        <a:r>
                          <a:rPr lang="en-GB" sz="1100" dirty="0"/>
                          <a:t>28 Sep</a:t>
                        </a:r>
                      </a:p>
                    </a:txBody>
                    <a:tcPr>
                      <a:solidFill>
                        <a:schemeClr val="accent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Mon</a:t>
                        </a:r>
                      </a:p>
                      <a:p>
                        <a:pPr algn="ctr"/>
                        <a:r>
                          <a:rPr lang="en-GB" sz="1100" dirty="0"/>
                          <a:t>29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Tue</a:t>
                        </a:r>
                      </a:p>
                      <a:p>
                        <a:pPr algn="ctr"/>
                        <a:r>
                          <a:rPr lang="en-GB" sz="1100" dirty="0"/>
                          <a:t>30 Sep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Wed</a:t>
                        </a:r>
                      </a:p>
                      <a:p>
                        <a:pPr algn="ctr"/>
                        <a:r>
                          <a:rPr lang="en-GB" sz="1100" dirty="0"/>
                          <a:t>1 </a:t>
                        </a:r>
                      </a:p>
                      <a:p>
                        <a:pPr algn="ctr"/>
                        <a:r>
                          <a:rPr lang="en-GB" sz="1100" dirty="0"/>
                          <a:t>Oct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Thu </a:t>
                        </a:r>
                      </a:p>
                      <a:p>
                        <a:pPr algn="ctr"/>
                        <a:r>
                          <a:rPr lang="en-GB" sz="1100" dirty="0"/>
                          <a:t>2 </a:t>
                        </a:r>
                      </a:p>
                      <a:p>
                        <a:pPr algn="ctr"/>
                        <a:r>
                          <a:rPr lang="en-GB" sz="1100" dirty="0"/>
                          <a:t>Oct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Fri</a:t>
                        </a:r>
                      </a:p>
                      <a:p>
                        <a:pPr algn="ctr"/>
                        <a:r>
                          <a:rPr lang="en-GB" sz="1100" dirty="0"/>
                          <a:t>3 </a:t>
                        </a:r>
                      </a:p>
                      <a:p>
                        <a:pPr algn="ctr"/>
                        <a:r>
                          <a:rPr lang="en-GB" sz="1100" dirty="0"/>
                          <a:t>Oct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Sat</a:t>
                        </a:r>
                      </a:p>
                      <a:p>
                        <a:pPr algn="ctr"/>
                        <a:r>
                          <a:rPr lang="en-GB" sz="1100" dirty="0"/>
                          <a:t>4 </a:t>
                        </a:r>
                      </a:p>
                      <a:p>
                        <a:pPr algn="ctr"/>
                        <a:r>
                          <a:rPr lang="en-GB" sz="1100" dirty="0"/>
                          <a:t>Oct</a:t>
                        </a:r>
                      </a:p>
                    </a:txBody>
                    <a:tcPr>
                      <a:solidFill>
                        <a:schemeClr val="accent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Sun</a:t>
                        </a:r>
                      </a:p>
                      <a:p>
                        <a:pPr algn="ctr"/>
                        <a:r>
                          <a:rPr lang="en-GB" sz="1100" dirty="0"/>
                          <a:t>5 </a:t>
                        </a:r>
                      </a:p>
                      <a:p>
                        <a:pPr algn="ctr"/>
                        <a:r>
                          <a:rPr lang="en-GB" sz="1100" dirty="0"/>
                          <a:t>Oct</a:t>
                        </a:r>
                      </a:p>
                    </a:txBody>
                    <a:tcPr>
                      <a:solidFill>
                        <a:schemeClr val="accent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/>
                          <a:t>Mon</a:t>
                        </a:r>
                      </a:p>
                      <a:p>
                        <a:pPr algn="ctr"/>
                        <a:r>
                          <a:rPr lang="en-GB" sz="1100" dirty="0"/>
                          <a:t>6 </a:t>
                        </a:r>
                      </a:p>
                      <a:p>
                        <a:pPr algn="ctr"/>
                        <a:r>
                          <a:rPr lang="en-GB" sz="1100" dirty="0"/>
                          <a:t>Oct</a:t>
                        </a:r>
                      </a:p>
                    </a:txBody>
                    <a:tcPr>
                      <a:solidFill>
                        <a:schemeClr val="tx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25981555"/>
                    </a:ext>
                  </a:extLst>
                </a:tr>
                <a:tr h="1092258"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1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676247098"/>
                    </a:ext>
                  </a:extLst>
                </a:tr>
              </a:tbl>
            </a:graphicData>
          </a:graphic>
        </p:graphicFrame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284C36-11B3-2BAF-8502-DF692E3362C7}"/>
                </a:ext>
              </a:extLst>
            </p:cNvPr>
            <p:cNvSpPr/>
            <p:nvPr/>
          </p:nvSpPr>
          <p:spPr>
            <a:xfrm>
              <a:off x="5486770" y="1392501"/>
              <a:ext cx="3854454" cy="43181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Planned outage for S/4HANA conversion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1414B8-FCFB-94C9-E371-F1AE8A4F54AC}"/>
                </a:ext>
              </a:extLst>
            </p:cNvPr>
            <p:cNvSpPr/>
            <p:nvPr/>
          </p:nvSpPr>
          <p:spPr>
            <a:xfrm>
              <a:off x="9390973" y="1389404"/>
              <a:ext cx="2092815" cy="4318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dirty="0">
                  <a:highlight>
                    <a:srgbClr val="800000"/>
                  </a:highlight>
                </a:rPr>
                <a:t>Contingency </a:t>
              </a:r>
            </a:p>
            <a:p>
              <a:pPr algn="ctr"/>
              <a:r>
                <a:rPr lang="en-GB" sz="1400" dirty="0">
                  <a:highlight>
                    <a:srgbClr val="800000"/>
                  </a:highlight>
                </a:rPr>
                <a:t>Reports data refresh TBC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85A31E-08C1-9DA8-0288-259EF9A32E8B}"/>
                </a:ext>
              </a:extLst>
            </p:cNvPr>
            <p:cNvSpPr txBox="1"/>
            <p:nvPr/>
          </p:nvSpPr>
          <p:spPr>
            <a:xfrm>
              <a:off x="5334669" y="1825716"/>
              <a:ext cx="1522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Outage starts </a:t>
              </a:r>
            </a:p>
            <a:p>
              <a:r>
                <a:rPr lang="en-GB" sz="1200" dirty="0"/>
                <a:t>(6pm Wed 24 Sept)</a:t>
              </a:r>
            </a:p>
          </p:txBody>
        </p:sp>
        <p:sp>
          <p:nvSpPr>
            <p:cNvPr id="20" name="Flowchart: Decision 19">
              <a:extLst>
                <a:ext uri="{FF2B5EF4-FFF2-40B4-BE49-F238E27FC236}">
                  <a16:creationId xmlns:a16="http://schemas.microsoft.com/office/drawing/2014/main" id="{17771982-7FB7-EDD2-D38C-E16DB2015416}"/>
                </a:ext>
              </a:extLst>
            </p:cNvPr>
            <p:cNvSpPr/>
            <p:nvPr/>
          </p:nvSpPr>
          <p:spPr>
            <a:xfrm>
              <a:off x="934697" y="1362467"/>
              <a:ext cx="176096" cy="313765"/>
            </a:xfrm>
            <a:prstGeom prst="flowChartDecisi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6029AC-DE97-5346-8B24-A75F82E88545}"/>
                </a:ext>
              </a:extLst>
            </p:cNvPr>
            <p:cNvSpPr txBox="1"/>
            <p:nvPr/>
          </p:nvSpPr>
          <p:spPr>
            <a:xfrm>
              <a:off x="782651" y="1634589"/>
              <a:ext cx="2616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Final readiness assessment and recommendation to SDB to authorise cutover start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258036-D200-AA80-DFE0-7D139C2C0E29}"/>
                </a:ext>
              </a:extLst>
            </p:cNvPr>
            <p:cNvSpPr/>
            <p:nvPr/>
          </p:nvSpPr>
          <p:spPr>
            <a:xfrm>
              <a:off x="3980742" y="1389404"/>
              <a:ext cx="1456279" cy="4363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highlight>
                    <a:srgbClr val="800080"/>
                  </a:highlight>
                </a:rPr>
                <a:t>Technical tasks (pre-outage)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B76B75-FC9B-7886-259B-079ECA8412C1}"/>
                </a:ext>
              </a:extLst>
            </p:cNvPr>
            <p:cNvSpPr txBox="1"/>
            <p:nvPr/>
          </p:nvSpPr>
          <p:spPr>
            <a:xfrm>
              <a:off x="9228656" y="1838777"/>
              <a:ext cx="197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Systems should be released back to all users (8am Thu 2 Oct)</a:t>
              </a:r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197C6A77-C5B4-7750-E86F-167A5349A3F3}"/>
                </a:ext>
              </a:extLst>
            </p:cNvPr>
            <p:cNvSpPr/>
            <p:nvPr/>
          </p:nvSpPr>
          <p:spPr>
            <a:xfrm>
              <a:off x="5377466" y="1452583"/>
              <a:ext cx="176096" cy="313765"/>
            </a:xfrm>
            <a:prstGeom prst="flowChartDecisi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Flowchart: Decision 24">
              <a:extLst>
                <a:ext uri="{FF2B5EF4-FFF2-40B4-BE49-F238E27FC236}">
                  <a16:creationId xmlns:a16="http://schemas.microsoft.com/office/drawing/2014/main" id="{B1D4CD93-8004-2AA2-8DF5-36A86582B158}"/>
                </a:ext>
              </a:extLst>
            </p:cNvPr>
            <p:cNvSpPr/>
            <p:nvPr/>
          </p:nvSpPr>
          <p:spPr>
            <a:xfrm>
              <a:off x="9279658" y="1451184"/>
              <a:ext cx="176096" cy="313765"/>
            </a:xfrm>
            <a:prstGeom prst="flowChartDecisi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7568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0EBFA-A5CE-131E-8594-83567AED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C484A5-13FE-9550-5F49-58209A495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27" y="198818"/>
            <a:ext cx="8116996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services will be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23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unavailable?</a:t>
            </a:r>
          </a:p>
        </p:txBody>
      </p:sp>
      <p:pic>
        <p:nvPicPr>
          <p:cNvPr id="15" name="Picture 2" descr="Integrated eCommerce for SAP S/4HANA ...">
            <a:extLst>
              <a:ext uri="{FF2B5EF4-FFF2-40B4-BE49-F238E27FC236}">
                <a16:creationId xmlns:a16="http://schemas.microsoft.com/office/drawing/2014/main" id="{57B45BC6-3EAE-66DC-8E59-BB55DAECD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4722" r="5772" b="34337"/>
          <a:stretch/>
        </p:blipFill>
        <p:spPr bwMode="auto">
          <a:xfrm>
            <a:off x="9090753" y="0"/>
            <a:ext cx="3101247" cy="6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8B28900-4BCF-86B8-F4E8-21B0E15F40F3}"/>
              </a:ext>
            </a:extLst>
          </p:cNvPr>
          <p:cNvSpPr txBox="1">
            <a:spLocks/>
          </p:cNvSpPr>
          <p:nvPr/>
        </p:nvSpPr>
        <p:spPr>
          <a:xfrm>
            <a:off x="303211" y="807990"/>
            <a:ext cx="6990218" cy="50109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services will be unavailable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switchover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Zone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Self Service (ESS Lite)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IBC portal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GUI (access directly into the SAP system, limited number of users)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Self-Service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Self-Service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Councillor Self-Service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Self-Service  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Outbound interfaces and data extract files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242A5F-847E-D48F-16D0-B51E9561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9629" y="2041612"/>
            <a:ext cx="4705874" cy="3429540"/>
            <a:chOff x="7348177" y="760892"/>
            <a:chExt cx="4705874" cy="34295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E0852F-A923-93CF-7EEA-7C4DC97BA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8177" y="760892"/>
              <a:ext cx="4705874" cy="34295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640057-6189-901B-722D-79244F4A0975}"/>
                </a:ext>
              </a:extLst>
            </p:cNvPr>
            <p:cNvSpPr/>
            <p:nvPr/>
          </p:nvSpPr>
          <p:spPr>
            <a:xfrm>
              <a:off x="7370619" y="3445514"/>
              <a:ext cx="4594952" cy="7449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9C0D96-0BB4-153B-CC60-529156E96F37}"/>
              </a:ext>
            </a:extLst>
          </p:cNvPr>
          <p:cNvSpPr txBox="1"/>
          <p:nvPr/>
        </p:nvSpPr>
        <p:spPr>
          <a:xfrm>
            <a:off x="315133" y="3429000"/>
            <a:ext cx="5780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services will 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 </a:t>
            </a:r>
            <a:r>
              <a:rPr lang="en-GB" sz="2400" b="1" dirty="0">
                <a:solidFill>
                  <a:srgbClr val="2230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23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endParaRPr lang="en-GB" b="1" dirty="0">
              <a:solidFill>
                <a:srgbClr val="22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DFF1F-88E8-AEB6-D035-375DE62E165E}"/>
              </a:ext>
            </a:extLst>
          </p:cNvPr>
          <p:cNvSpPr txBox="1"/>
          <p:nvPr/>
        </p:nvSpPr>
        <p:spPr>
          <a:xfrm>
            <a:off x="315133" y="3936831"/>
            <a:ext cx="59581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services will remain available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Webchat, with agents providing generic guidance/advice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ePayments and telephone payments can still be made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pages will remain available, this is where users can access webchat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01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0ACB-140E-A603-1B9D-FE58CD365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1C3BD1-CF36-1930-8D4A-A1F978EB8D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27" y="198818"/>
            <a:ext cx="8116996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Impacts – payroll and payments 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Integrated eCommerce for SAP S/4HANA ...">
            <a:extLst>
              <a:ext uri="{FF2B5EF4-FFF2-40B4-BE49-F238E27FC236}">
                <a16:creationId xmlns:a16="http://schemas.microsoft.com/office/drawing/2014/main" id="{23D5FC03-C43A-D915-EF7C-4FB09A788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4722" r="5772" b="34337"/>
          <a:stretch/>
        </p:blipFill>
        <p:spPr bwMode="auto">
          <a:xfrm>
            <a:off x="9090753" y="0"/>
            <a:ext cx="3101247" cy="6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FC5631AC-CC4C-10D1-D922-5E223A2DF183}"/>
              </a:ext>
            </a:extLst>
          </p:cNvPr>
          <p:cNvSpPr txBox="1">
            <a:spLocks/>
          </p:cNvSpPr>
          <p:nvPr/>
        </p:nvSpPr>
        <p:spPr>
          <a:xfrm>
            <a:off x="303210" y="822432"/>
            <a:ext cx="11577363" cy="4500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payrolls will be completed before the period of downtime begins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change to the date that employees will receive their pay in either September or October</a:t>
            </a: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payment run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before the outage, will be completed at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2pm on 24 September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the contingency period is not required we expect to complete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payment run after the outage at 2pm on 2 October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cards, petty cash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still be used during the outage period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requests to increase limits must be completed well in advance of 24 September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44E56B-DB20-E1D2-68DB-9A6A1F592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727" y="974329"/>
            <a:ext cx="10120131" cy="9851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66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69D4B-D7BC-26E7-49C6-3F9FD16B6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267033-1C0A-2ABC-4AF8-0BF9FE19AD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26" y="198818"/>
            <a:ext cx="8682743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Impacts – interfaces and reporting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Integrated eCommerce for SAP S/4HANA ...">
            <a:extLst>
              <a:ext uri="{FF2B5EF4-FFF2-40B4-BE49-F238E27FC236}">
                <a16:creationId xmlns:a16="http://schemas.microsoft.com/office/drawing/2014/main" id="{2B4D107C-AC1A-FB25-8EFB-C5A49BDCA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4722" r="5772" b="34337"/>
          <a:stretch/>
        </p:blipFill>
        <p:spPr bwMode="auto">
          <a:xfrm>
            <a:off x="9090753" y="0"/>
            <a:ext cx="3101247" cy="6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EFC172C0-16CE-F3D6-3805-19C2BCC24825}"/>
              </a:ext>
            </a:extLst>
          </p:cNvPr>
          <p:cNvSpPr txBox="1">
            <a:spLocks/>
          </p:cNvSpPr>
          <p:nvPr/>
        </p:nvSpPr>
        <p:spPr>
          <a:xfrm>
            <a:off x="303210" y="807991"/>
            <a:ext cx="11577363" cy="4945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chemeClr val="tx1"/>
                </a:solidFill>
                <a:latin typeface="Arial"/>
                <a:cs typeface="Arial"/>
              </a:rPr>
              <a:t>Reporting</a:t>
            </a:r>
          </a:p>
          <a:p>
            <a:pPr marL="0" indent="0">
              <a:buNone/>
            </a:pPr>
            <a:endParaRPr lang="en-GB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cs typeface="Arial"/>
              </a:rPr>
              <a:t>Portal reporting will be unavailable during the outage period</a:t>
            </a:r>
          </a:p>
          <a:p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cs typeface="Arial"/>
              </a:rPr>
              <a:t>Reporting may not be immediately available when the system is back up and running. More details to follow from Shared Services</a:t>
            </a:r>
          </a:p>
          <a:p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/>
                <a:cs typeface="Arial"/>
              </a:rPr>
              <a:t>As part of the OCC transformation programmes, we now have finance and HR data which can be used while IBC reporting is unavailable, but this will be a data cut from 23 September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3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D6622-E157-6A5D-5D8F-52C340B1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1A4272-E0B6-C519-8320-2C431B01F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26" y="198818"/>
            <a:ext cx="8682743" cy="562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Planning in Oxfordshire </a:t>
            </a:r>
          </a:p>
        </p:txBody>
      </p:sp>
      <p:pic>
        <p:nvPicPr>
          <p:cNvPr id="15" name="Picture 2" descr="Integrated eCommerce for SAP S/4HANA ...">
            <a:extLst>
              <a:ext uri="{FF2B5EF4-FFF2-40B4-BE49-F238E27FC236}">
                <a16:creationId xmlns:a16="http://schemas.microsoft.com/office/drawing/2014/main" id="{AB67A2C4-0B07-44E9-C707-07302C9E3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4722" r="5772" b="34337"/>
          <a:stretch/>
        </p:blipFill>
        <p:spPr bwMode="auto">
          <a:xfrm>
            <a:off x="9090753" y="0"/>
            <a:ext cx="3101247" cy="6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8E45CE5A-FE91-CF87-FE5E-D80D2695DAB2}"/>
              </a:ext>
            </a:extLst>
          </p:cNvPr>
          <p:cNvSpPr txBox="1">
            <a:spLocks/>
          </p:cNvSpPr>
          <p:nvPr/>
        </p:nvSpPr>
        <p:spPr>
          <a:xfrm>
            <a:off x="381000" y="1305229"/>
            <a:ext cx="11577363" cy="488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Oxfordshire County Council Shared Services’ leads and subject matter experts are in the process of developing an engagement and business readiness plan.</a:t>
            </a: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plans will ensure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are communicated to schools</a:t>
            </a:r>
            <a:endParaRPr lang="en-GB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prepared for the downtime and understand all changes to processes during the downtime</a:t>
            </a:r>
          </a:p>
          <a:p>
            <a:pPr marL="457200" lvl="1" indent="0">
              <a:buNone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 at this stage, contact the School Improvement team: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schoolimprovementteam@oxfordshire.gov.uk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587B78-BED9-928E-AA66-9E5F49FC9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1427629"/>
            <a:ext cx="11419114" cy="10460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891617"/>
      </p:ext>
    </p:extLst>
  </p:cSld>
  <p:clrMapOvr>
    <a:masterClrMapping/>
  </p:clrMapOvr>
</p:sld>
</file>

<file path=ppt/theme/theme1.xml><?xml version="1.0" encoding="utf-8"?>
<a:theme xmlns:a="http://schemas.openxmlformats.org/drawingml/2006/main" name="Shared Services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ivery Plan v6.4.pptx" id="{A1DD8E74-3901-4F7C-9EB2-F3701D1E3F33}" vid="{52240D5D-46D2-4145-B33A-FFC71F410125}"/>
    </a:ext>
  </a:extLst>
</a:theme>
</file>

<file path=ppt/theme/theme2.xml><?xml version="1.0" encoding="utf-8"?>
<a:theme xmlns:a="http://schemas.openxmlformats.org/drawingml/2006/main" name="Shared Services Back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ivery Plan v6.4.pptx" id="{A1DD8E74-3901-4F7C-9EB2-F3701D1E3F33}" vid="{68B30CCC-A1B9-4D40-99E3-AA75612AAED4}"/>
    </a:ext>
  </a:extLst>
</a:theme>
</file>

<file path=ppt/theme/theme3.xml><?xml version="1.0" encoding="utf-8"?>
<a:theme xmlns:a="http://schemas.openxmlformats.org/drawingml/2006/main" name="1_Shared Services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ivery Plan v6.4.pptx" id="{A1DD8E74-3901-4F7C-9EB2-F3701D1E3F33}" vid="{A9E6BFB0-F0E3-44FD-8A56-DC680ADF5313}"/>
    </a:ext>
  </a:extLst>
</a:theme>
</file>

<file path=ppt/theme/theme4.xml><?xml version="1.0" encoding="utf-8"?>
<a:theme xmlns:a="http://schemas.openxmlformats.org/drawingml/2006/main" name="1_Shared Services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ivery Plan v6.4.pptx" id="{A1DD8E74-3901-4F7C-9EB2-F3701D1E3F33}" vid="{B60811C7-E220-40E5-8746-0C8C10F0BA4C}"/>
    </a:ext>
  </a:extLst>
</a:theme>
</file>

<file path=ppt/theme/theme5.xml><?xml version="1.0" encoding="utf-8"?>
<a:theme xmlns:a="http://schemas.openxmlformats.org/drawingml/2006/main" name="4_Shared Services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hared Services Cover">
  <a:themeElements>
    <a:clrScheme name="Shared Services">
      <a:dk1>
        <a:srgbClr val="000000"/>
      </a:dk1>
      <a:lt1>
        <a:sysClr val="window" lastClr="FFFFFF"/>
      </a:lt1>
      <a:dk2>
        <a:srgbClr val="22305C"/>
      </a:dk2>
      <a:lt2>
        <a:srgbClr val="CAE7EA"/>
      </a:lt2>
      <a:accent1>
        <a:srgbClr val="88CDD3"/>
      </a:accent1>
      <a:accent2>
        <a:srgbClr val="C7D530"/>
      </a:accent2>
      <a:accent3>
        <a:srgbClr val="941B80"/>
      </a:accent3>
      <a:accent4>
        <a:srgbClr val="00838A"/>
      </a:accent4>
      <a:accent5>
        <a:srgbClr val="79AC2B"/>
      </a:accent5>
      <a:accent6>
        <a:srgbClr val="4F2872"/>
      </a:accent6>
      <a:hlink>
        <a:srgbClr val="0080FF"/>
      </a:hlink>
      <a:folHlink>
        <a:srgbClr val="5EAEFF"/>
      </a:folHlink>
    </a:clrScheme>
    <a:fontScheme name="Shared Servic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EF31C080A604DB64FBE73D25D6F09" ma:contentTypeVersion="12" ma:contentTypeDescription="Create a new document." ma:contentTypeScope="" ma:versionID="a5f18a03f16803b9f0ef3c320fcc8c20">
  <xsd:schema xmlns:xsd="http://www.w3.org/2001/XMLSchema" xmlns:xs="http://www.w3.org/2001/XMLSchema" xmlns:p="http://schemas.microsoft.com/office/2006/metadata/properties" xmlns:ns2="9143031b-dd1d-4abc-9721-dd112b6dda08" xmlns:ns3="ef7256f0-06b4-4ce3-a50b-a376f0635b58" targetNamespace="http://schemas.microsoft.com/office/2006/metadata/properties" ma:root="true" ma:fieldsID="bc005fa2b6594c65339e76bd14bfc235" ns2:_="" ns3:_="">
    <xsd:import namespace="9143031b-dd1d-4abc-9721-dd112b6dda08"/>
    <xsd:import namespace="ef7256f0-06b4-4ce3-a50b-a376f0635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3031b-dd1d-4abc-9721-dd112b6dd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256f0-06b4-4ce3-a50b-a376f0635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7256f0-06b4-4ce3-a50b-a376f0635b58">
      <UserInfo>
        <DisplayName>Cornish, Rebecca</DisplayName>
        <AccountId>4655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4E5D09A-C4E6-4EE3-A71D-1D4BCB3E1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71C1F-9A5E-4083-8A68-FF81CA356A8C}">
  <ds:schemaRefs>
    <ds:schemaRef ds:uri="9143031b-dd1d-4abc-9721-dd112b6dda08"/>
    <ds:schemaRef ds:uri="ef7256f0-06b4-4ce3-a50b-a376f0635b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F1AE13-16F8-4D57-840B-8B0B6171F6A8}">
  <ds:schemaRefs>
    <ds:schemaRef ds:uri="451bcd69-184c-4e04-975b-3015d95b2f0e"/>
    <ds:schemaRef ds:uri="8460a688-9fd1-4273-8542-09e6438de478"/>
    <ds:schemaRef ds:uri="ef7256f0-06b4-4ce3-a50b-a376f0635b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Delivery Plan v6.5</Template>
  <TotalTime>38</TotalTime>
  <Words>750</Words>
  <Application>Microsoft Office PowerPoint</Application>
  <PresentationFormat>Widescreen</PresentationFormat>
  <Paragraphs>159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Helvetica</vt:lpstr>
      <vt:lpstr>Shared Services Cover</vt:lpstr>
      <vt:lpstr>Shared Services Back Cover</vt:lpstr>
      <vt:lpstr>1_Shared Services</vt:lpstr>
      <vt:lpstr>1_Shared Services Cover</vt:lpstr>
      <vt:lpstr>4_Shared Services Cover</vt:lpstr>
      <vt:lpstr>5_Shared Services Cover</vt:lpstr>
      <vt:lpstr>IBC changes Approach and impacts  Oxfordshire County Council  2025</vt:lpstr>
      <vt:lpstr>Changes to IBC</vt:lpstr>
      <vt:lpstr>System switchover</vt:lpstr>
      <vt:lpstr>Which services will be unavailable?</vt:lpstr>
      <vt:lpstr>Impacts – payroll and payments </vt:lpstr>
      <vt:lpstr>Impacts – interfaces and reporting</vt:lpstr>
      <vt:lpstr>Planning in Oxfordshire 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Cleghorn, Robyn</dc:creator>
  <cp:lastModifiedBy>Tuvey, Alfie - Oxfordshire County Council</cp:lastModifiedBy>
  <cp:revision>13</cp:revision>
  <dcterms:created xsi:type="dcterms:W3CDTF">2024-07-15T16:09:14Z</dcterms:created>
  <dcterms:modified xsi:type="dcterms:W3CDTF">2025-06-25T14:11:47Z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/>
  </property>
  <property fmtid="{D5CDD505-2E9C-101B-9397-08002B2CF9AE}" pid="3" name="ItemRetentionFormula">
    <vt:lpwstr/>
  </property>
  <property fmtid="{D5CDD505-2E9C-101B-9397-08002B2CF9AE}" pid="4" name="Payroll_x0020_Maintenance">
    <vt:lpwstr/>
  </property>
  <property fmtid="{D5CDD505-2E9C-101B-9397-08002B2CF9AE}" pid="5" name="HR_x0020_Groups_x0020_and_x0020_Meetings">
    <vt:lpwstr/>
  </property>
  <property fmtid="{D5CDD505-2E9C-101B-9397-08002B2CF9AE}" pid="6" name="IBC Business Processes">
    <vt:lpwstr>30;#Process Calculators and Templates|54ad5fcd-e436-4bf1-ad2a-34eebbd2041c</vt:lpwstr>
  </property>
  <property fmtid="{D5CDD505-2E9C-101B-9397-08002B2CF9AE}" pid="7" name="h320e64feae3465a949dbc05398103bd">
    <vt:lpwstr/>
  </property>
  <property fmtid="{D5CDD505-2E9C-101B-9397-08002B2CF9AE}" pid="8" name="eeadced8a35a499eaa6ae428604d987c">
    <vt:lpwstr/>
  </property>
  <property fmtid="{D5CDD505-2E9C-101B-9397-08002B2CF9AE}" pid="9" name="o1bbfc766c1041c1b857109c5d8dc5aa">
    <vt:lpwstr/>
  </property>
  <property fmtid="{D5CDD505-2E9C-101B-9397-08002B2CF9AE}" pid="10" name="h1738b728e5941478b5b9c20d8c05f92">
    <vt:lpwstr/>
  </property>
  <property fmtid="{D5CDD505-2E9C-101B-9397-08002B2CF9AE}" pid="11" name="fa69721d75c640c7ae66c408827ec736">
    <vt:lpwstr/>
  </property>
  <property fmtid="{D5CDD505-2E9C-101B-9397-08002B2CF9AE}" pid="12" name="HR_x0020_Business_x0020_Management">
    <vt:lpwstr/>
  </property>
  <property fmtid="{D5CDD505-2E9C-101B-9397-08002B2CF9AE}" pid="13" name="Payroll_x0020_External_x0020_Partners">
    <vt:lpwstr/>
  </property>
  <property fmtid="{D5CDD505-2E9C-101B-9397-08002B2CF9AE}" pid="14" name="Financial_x0020_Year">
    <vt:lpwstr/>
  </property>
  <property fmtid="{D5CDD505-2E9C-101B-9397-08002B2CF9AE}" pid="15" name="HR Business Management">
    <vt:lpwstr/>
  </property>
  <property fmtid="{D5CDD505-2E9C-101B-9397-08002B2CF9AE}" pid="16" name="HR Groups and Meetings">
    <vt:lpwstr/>
  </property>
  <property fmtid="{D5CDD505-2E9C-101B-9397-08002B2CF9AE}" pid="17" name="Payroll External Partners">
    <vt:lpwstr/>
  </property>
  <property fmtid="{D5CDD505-2E9C-101B-9397-08002B2CF9AE}" pid="18" name="Payroll Maintenance">
    <vt:lpwstr/>
  </property>
  <property fmtid="{D5CDD505-2E9C-101B-9397-08002B2CF9AE}" pid="19" name="Financial Year">
    <vt:lpwstr/>
  </property>
  <property fmtid="{D5CDD505-2E9C-101B-9397-08002B2CF9AE}" pid="20" name="lcf76f155ced4ddcb4097134ff3c332f">
    <vt:lpwstr/>
  </property>
  <property fmtid="{D5CDD505-2E9C-101B-9397-08002B2CF9AE}" pid="21" name="MediaServiceImageTags">
    <vt:lpwstr/>
  </property>
  <property fmtid="{D5CDD505-2E9C-101B-9397-08002B2CF9AE}" pid="22" name="SharedWithUsers">
    <vt:lpwstr>4655;#Cornish, Rebecca</vt:lpwstr>
  </property>
  <property fmtid="{D5CDD505-2E9C-101B-9397-08002B2CF9AE}" pid="23" name="Document Type">
    <vt:lpwstr>12;#Presentation|a89adb46-b5bc-4d96-a42f-f5f263f05310</vt:lpwstr>
  </property>
  <property fmtid="{D5CDD505-2E9C-101B-9397-08002B2CF9AE}" pid="24" name="DR Document">
    <vt:lpwstr>125;#Delivery Plan|ae3c2fe1-d323-44d1-9252-1248d5d4ce7a</vt:lpwstr>
  </property>
  <property fmtid="{D5CDD505-2E9C-101B-9397-08002B2CF9AE}" pid="25" name="Work Package">
    <vt:lpwstr/>
  </property>
  <property fmtid="{D5CDD505-2E9C-101B-9397-08002B2CF9AE}" pid="26" name="bb3aa47ebf1a448dac0ecc5996e92adc">
    <vt:lpwstr/>
  </property>
  <property fmtid="{D5CDD505-2E9C-101B-9397-08002B2CF9AE}" pid="27" name="ad1865768e4544f0aa34fd7887bc0267">
    <vt:lpwstr/>
  </property>
  <property fmtid="{D5CDD505-2E9C-101B-9397-08002B2CF9AE}" pid="28" name="CR_x0020_Transformation_x0020_Document">
    <vt:lpwstr/>
  </property>
  <property fmtid="{D5CDD505-2E9C-101B-9397-08002B2CF9AE}" pid="29" name="RSR_x0020_Document">
    <vt:lpwstr/>
  </property>
  <property fmtid="{D5CDD505-2E9C-101B-9397-08002B2CF9AE}" pid="30" name="b92ad6d73514416fa07c5a363c38f68e">
    <vt:lpwstr/>
  </property>
  <property fmtid="{D5CDD505-2E9C-101B-9397-08002B2CF9AE}" pid="31" name="CR_x0020_Transformation">
    <vt:lpwstr/>
  </property>
  <property fmtid="{D5CDD505-2E9C-101B-9397-08002B2CF9AE}" pid="32" name="Calendar_x0020_Year">
    <vt:lpwstr/>
  </property>
  <property fmtid="{D5CDD505-2E9C-101B-9397-08002B2CF9AE}" pid="33" name="dd61bbd079fd48b98f76cf9e5e2a5759">
    <vt:lpwstr/>
  </property>
  <property fmtid="{D5CDD505-2E9C-101B-9397-08002B2CF9AE}" pid="34" name="RSR Document">
    <vt:lpwstr/>
  </property>
  <property fmtid="{D5CDD505-2E9C-101B-9397-08002B2CF9AE}" pid="35" name="CR Transformation">
    <vt:lpwstr/>
  </property>
  <property fmtid="{D5CDD505-2E9C-101B-9397-08002B2CF9AE}" pid="36" name="CR Transformation Document">
    <vt:lpwstr/>
  </property>
  <property fmtid="{D5CDD505-2E9C-101B-9397-08002B2CF9AE}" pid="37" name="Calendar Year">
    <vt:lpwstr/>
  </property>
  <property fmtid="{D5CDD505-2E9C-101B-9397-08002B2CF9AE}" pid="38" name="Document_x0020_Type">
    <vt:lpwstr>12;#Presentation|a89adb46-b5bc-4d96-a42f-f5f263f05310</vt:lpwstr>
  </property>
  <property fmtid="{D5CDD505-2E9C-101B-9397-08002B2CF9AE}" pid="39" name="_dlc_DocIdItemGuid">
    <vt:lpwstr>6e878da9-3113-4b93-856f-08d0e64bb3a7</vt:lpwstr>
  </property>
  <property fmtid="{D5CDD505-2E9C-101B-9397-08002B2CF9AE}" pid="40" name="Work_x0020_Package">
    <vt:lpwstr/>
  </property>
  <property fmtid="{D5CDD505-2E9C-101B-9397-08002B2CF9AE}" pid="41" name="p0d8195855fa43a683a636204937a661">
    <vt:lpwstr/>
  </property>
  <property fmtid="{D5CDD505-2E9C-101B-9397-08002B2CF9AE}" pid="42" name="Corporate_x0020_Groups_x0020_and_x0020_Meetings">
    <vt:lpwstr/>
  </property>
  <property fmtid="{D5CDD505-2E9C-101B-9397-08002B2CF9AE}" pid="43" name="Project">
    <vt:lpwstr/>
  </property>
  <property fmtid="{D5CDD505-2E9C-101B-9397-08002B2CF9AE}" pid="44" name="l0e9b72b49284238a06b26ce104845ab">
    <vt:lpwstr/>
  </property>
  <property fmtid="{D5CDD505-2E9C-101B-9397-08002B2CF9AE}" pid="45" name="ContentTypeId">
    <vt:lpwstr>0x010100257EF31C080A604DB64FBE73D25D6F09</vt:lpwstr>
  </property>
  <property fmtid="{D5CDD505-2E9C-101B-9397-08002B2CF9AE}" pid="46" name="Corporate Groups and Meetings">
    <vt:lpwstr/>
  </property>
  <property fmtid="{D5CDD505-2E9C-101B-9397-08002B2CF9AE}" pid="47" name="DR_x0020_Document">
    <vt:lpwstr>125;#Delivery Plan|ae3c2fe1-d323-44d1-9252-1248d5d4ce7a</vt:lpwstr>
  </property>
  <property fmtid="{D5CDD505-2E9C-101B-9397-08002B2CF9AE}" pid="48" name="SSB Category">
    <vt:lpwstr>Not applicable</vt:lpwstr>
  </property>
  <property fmtid="{D5CDD505-2E9C-101B-9397-08002B2CF9AE}" pid="49" name="ef2fb007663643e8a4f43e0a2434f1d4">
    <vt:lpwstr>Delivery Plan|ae3c2fe1-d323-44d1-9252-1248d5d4ce7a</vt:lpwstr>
  </property>
  <property fmtid="{D5CDD505-2E9C-101B-9397-08002B2CF9AE}" pid="50" name="DR Number">
    <vt:r8>0</vt:r8>
  </property>
  <property fmtid="{D5CDD505-2E9C-101B-9397-08002B2CF9AE}" pid="51" name="o9ccbacb4b6b4dc78f30f7dc4a50a253">
    <vt:lpwstr/>
  </property>
</Properties>
</file>