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7" r:id="rId5"/>
    <p:sldId id="258" r:id="rId6"/>
    <p:sldId id="259" r:id="rId7"/>
    <p:sldId id="265" r:id="rId8"/>
    <p:sldId id="264" r:id="rId9"/>
    <p:sldId id="261" r:id="rId10"/>
    <p:sldId id="263" r:id="rId11"/>
    <p:sldId id="262" r:id="rId12"/>
    <p:sldId id="260" r:id="rId13"/>
  </p:sldIdLst>
  <p:sldSz cx="9144000" cy="6858000" type="screen4x3"/>
  <p:notesSz cx="6875463" cy="93202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EED2F7-BEC9-4DF5-A29D-F0D623E93502}" v="13" dt="2025-05-20T08:07:55.1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0" d="100"/>
          <a:sy n="60" d="100"/>
        </p:scale>
        <p:origin x="146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ringer, Margaret - Oxfordshire County Council" userId="28ff5eeb-7ffb-4313-8539-4748e1571a08" providerId="ADAL" clId="{71EED2F7-BEC9-4DF5-A29D-F0D623E93502}"/>
    <pc:docChg chg="undo custSel addSld delSld modSld sldOrd modNotesMaster">
      <pc:chgData name="Springer, Margaret - Oxfordshire County Council" userId="28ff5eeb-7ffb-4313-8539-4748e1571a08" providerId="ADAL" clId="{71EED2F7-BEC9-4DF5-A29D-F0D623E93502}" dt="2025-05-20T08:08:31.336" v="1464" actId="2711"/>
      <pc:docMkLst>
        <pc:docMk/>
      </pc:docMkLst>
      <pc:sldChg chg="modSp mod">
        <pc:chgData name="Springer, Margaret - Oxfordshire County Council" userId="28ff5eeb-7ffb-4313-8539-4748e1571a08" providerId="ADAL" clId="{71EED2F7-BEC9-4DF5-A29D-F0D623E93502}" dt="2025-05-19T14:32:58.580" v="1452" actId="255"/>
        <pc:sldMkLst>
          <pc:docMk/>
          <pc:sldMk cId="1772091999" sldId="257"/>
        </pc:sldMkLst>
        <pc:spChg chg="mod">
          <ac:chgData name="Springer, Margaret - Oxfordshire County Council" userId="28ff5eeb-7ffb-4313-8539-4748e1571a08" providerId="ADAL" clId="{71EED2F7-BEC9-4DF5-A29D-F0D623E93502}" dt="2025-05-19T14:32:58.580" v="1452" actId="255"/>
          <ac:spMkLst>
            <pc:docMk/>
            <pc:sldMk cId="1772091999" sldId="257"/>
            <ac:spMk id="2" creationId="{00000000-0000-0000-0000-000000000000}"/>
          </ac:spMkLst>
        </pc:spChg>
      </pc:sldChg>
      <pc:sldChg chg="modSp mod ord">
        <pc:chgData name="Springer, Margaret - Oxfordshire County Council" userId="28ff5eeb-7ffb-4313-8539-4748e1571a08" providerId="ADAL" clId="{71EED2F7-BEC9-4DF5-A29D-F0D623E93502}" dt="2025-05-20T08:08:03.089" v="1462" actId="122"/>
        <pc:sldMkLst>
          <pc:docMk/>
          <pc:sldMk cId="900568945" sldId="258"/>
        </pc:sldMkLst>
        <pc:spChg chg="mod">
          <ac:chgData name="Springer, Margaret - Oxfordshire County Council" userId="28ff5eeb-7ffb-4313-8539-4748e1571a08" providerId="ADAL" clId="{71EED2F7-BEC9-4DF5-A29D-F0D623E93502}" dt="2025-05-19T14:32:44.609" v="1451" actId="255"/>
          <ac:spMkLst>
            <pc:docMk/>
            <pc:sldMk cId="900568945" sldId="258"/>
            <ac:spMk id="2" creationId="{00000000-0000-0000-0000-000000000000}"/>
          </ac:spMkLst>
        </pc:spChg>
        <pc:spChg chg="mod">
          <ac:chgData name="Springer, Margaret - Oxfordshire County Council" userId="28ff5eeb-7ffb-4313-8539-4748e1571a08" providerId="ADAL" clId="{71EED2F7-BEC9-4DF5-A29D-F0D623E93502}" dt="2025-05-20T08:08:03.089" v="1462" actId="122"/>
          <ac:spMkLst>
            <pc:docMk/>
            <pc:sldMk cId="900568945" sldId="258"/>
            <ac:spMk id="3" creationId="{00000000-0000-0000-0000-000000000000}"/>
          </ac:spMkLst>
        </pc:spChg>
      </pc:sldChg>
      <pc:sldChg chg="modSp mod">
        <pc:chgData name="Springer, Margaret - Oxfordshire County Council" userId="28ff5eeb-7ffb-4313-8539-4748e1571a08" providerId="ADAL" clId="{71EED2F7-BEC9-4DF5-A29D-F0D623E93502}" dt="2025-05-19T14:33:17.262" v="1454" actId="113"/>
        <pc:sldMkLst>
          <pc:docMk/>
          <pc:sldMk cId="828517101" sldId="259"/>
        </pc:sldMkLst>
        <pc:spChg chg="mod">
          <ac:chgData name="Springer, Margaret - Oxfordshire County Council" userId="28ff5eeb-7ffb-4313-8539-4748e1571a08" providerId="ADAL" clId="{71EED2F7-BEC9-4DF5-A29D-F0D623E93502}" dt="2025-05-19T14:33:17.262" v="1454" actId="113"/>
          <ac:spMkLst>
            <pc:docMk/>
            <pc:sldMk cId="828517101" sldId="259"/>
            <ac:spMk id="2" creationId="{4A427D19-E3A9-FB94-76B7-68E50207CF23}"/>
          </ac:spMkLst>
        </pc:spChg>
        <pc:spChg chg="mod">
          <ac:chgData name="Springer, Margaret - Oxfordshire County Council" userId="28ff5eeb-7ffb-4313-8539-4748e1571a08" providerId="ADAL" clId="{71EED2F7-BEC9-4DF5-A29D-F0D623E93502}" dt="2025-05-19T09:29:19.300" v="903" actId="20577"/>
          <ac:spMkLst>
            <pc:docMk/>
            <pc:sldMk cId="828517101" sldId="259"/>
            <ac:spMk id="3" creationId="{3F374406-8944-625F-062D-D32CE7243534}"/>
          </ac:spMkLst>
        </pc:spChg>
      </pc:sldChg>
      <pc:sldChg chg="modSp mod">
        <pc:chgData name="Springer, Margaret - Oxfordshire County Council" userId="28ff5eeb-7ffb-4313-8539-4748e1571a08" providerId="ADAL" clId="{71EED2F7-BEC9-4DF5-A29D-F0D623E93502}" dt="2025-05-06T09:01:05.052" v="174" actId="20577"/>
        <pc:sldMkLst>
          <pc:docMk/>
          <pc:sldMk cId="3107117329" sldId="260"/>
        </pc:sldMkLst>
        <pc:spChg chg="mod">
          <ac:chgData name="Springer, Margaret - Oxfordshire County Council" userId="28ff5eeb-7ffb-4313-8539-4748e1571a08" providerId="ADAL" clId="{71EED2F7-BEC9-4DF5-A29D-F0D623E93502}" dt="2025-05-06T09:01:05.052" v="174" actId="20577"/>
          <ac:spMkLst>
            <pc:docMk/>
            <pc:sldMk cId="3107117329" sldId="260"/>
            <ac:spMk id="3" creationId="{A5CC0D2E-6BDC-B01B-4051-E2950118CFA2}"/>
          </ac:spMkLst>
        </pc:spChg>
        <pc:picChg chg="mod">
          <ac:chgData name="Springer, Margaret - Oxfordshire County Council" userId="28ff5eeb-7ffb-4313-8539-4748e1571a08" providerId="ADAL" clId="{71EED2F7-BEC9-4DF5-A29D-F0D623E93502}" dt="2025-05-06T08:59:23.843" v="170" actId="1076"/>
          <ac:picMkLst>
            <pc:docMk/>
            <pc:sldMk cId="3107117329" sldId="260"/>
            <ac:picMk id="5" creationId="{F60E7FC1-A81D-DAD9-8D7D-87F046118DB2}"/>
          </ac:picMkLst>
        </pc:picChg>
        <pc:picChg chg="mod">
          <ac:chgData name="Springer, Margaret - Oxfordshire County Council" userId="28ff5eeb-7ffb-4313-8539-4748e1571a08" providerId="ADAL" clId="{71EED2F7-BEC9-4DF5-A29D-F0D623E93502}" dt="2025-05-06T08:59:29.070" v="171" actId="1076"/>
          <ac:picMkLst>
            <pc:docMk/>
            <pc:sldMk cId="3107117329" sldId="260"/>
            <ac:picMk id="7" creationId="{388DA9D9-6448-FC68-FDA3-FB54601229ED}"/>
          </ac:picMkLst>
        </pc:picChg>
      </pc:sldChg>
      <pc:sldChg chg="addSp delSp modSp new mod ord">
        <pc:chgData name="Springer, Margaret - Oxfordshire County Council" userId="28ff5eeb-7ffb-4313-8539-4748e1571a08" providerId="ADAL" clId="{71EED2F7-BEC9-4DF5-A29D-F0D623E93502}" dt="2025-05-19T09:53:36.864" v="1298" actId="14100"/>
        <pc:sldMkLst>
          <pc:docMk/>
          <pc:sldMk cId="2379110565" sldId="261"/>
        </pc:sldMkLst>
        <pc:spChg chg="add mod">
          <ac:chgData name="Springer, Margaret - Oxfordshire County Council" userId="28ff5eeb-7ffb-4313-8539-4748e1571a08" providerId="ADAL" clId="{71EED2F7-BEC9-4DF5-A29D-F0D623E93502}" dt="2025-05-19T09:50:56.476" v="1200" actId="2711"/>
          <ac:spMkLst>
            <pc:docMk/>
            <pc:sldMk cId="2379110565" sldId="261"/>
            <ac:spMk id="3" creationId="{57146D93-72FD-8924-BA00-86FF97EBD053}"/>
          </ac:spMkLst>
        </pc:spChg>
        <pc:spChg chg="add mod">
          <ac:chgData name="Springer, Margaret - Oxfordshire County Council" userId="28ff5eeb-7ffb-4313-8539-4748e1571a08" providerId="ADAL" clId="{71EED2F7-BEC9-4DF5-A29D-F0D623E93502}" dt="2025-05-19T09:53:36.864" v="1298" actId="14100"/>
          <ac:spMkLst>
            <pc:docMk/>
            <pc:sldMk cId="2379110565" sldId="261"/>
            <ac:spMk id="5" creationId="{B9B760EC-26C6-EDB9-7302-0B8A2319351A}"/>
          </ac:spMkLst>
        </pc:spChg>
      </pc:sldChg>
      <pc:sldChg chg="addSp delSp modSp new mod">
        <pc:chgData name="Springer, Margaret - Oxfordshire County Council" userId="28ff5eeb-7ffb-4313-8539-4748e1571a08" providerId="ADAL" clId="{71EED2F7-BEC9-4DF5-A29D-F0D623E93502}" dt="2025-05-19T09:59:32.234" v="1384" actId="20577"/>
        <pc:sldMkLst>
          <pc:docMk/>
          <pc:sldMk cId="961316848" sldId="262"/>
        </pc:sldMkLst>
        <pc:spChg chg="del">
          <ac:chgData name="Springer, Margaret - Oxfordshire County Council" userId="28ff5eeb-7ffb-4313-8539-4748e1571a08" providerId="ADAL" clId="{71EED2F7-BEC9-4DF5-A29D-F0D623E93502}" dt="2025-05-19T08:45:47.807" v="243" actId="478"/>
          <ac:spMkLst>
            <pc:docMk/>
            <pc:sldMk cId="961316848" sldId="262"/>
            <ac:spMk id="2" creationId="{6E2F2251-6828-F8BB-A571-BF002E943018}"/>
          </ac:spMkLst>
        </pc:spChg>
        <pc:spChg chg="mod">
          <ac:chgData name="Springer, Margaret - Oxfordshire County Council" userId="28ff5eeb-7ffb-4313-8539-4748e1571a08" providerId="ADAL" clId="{71EED2F7-BEC9-4DF5-A29D-F0D623E93502}" dt="2025-05-19T08:45:56.139" v="244" actId="1076"/>
          <ac:spMkLst>
            <pc:docMk/>
            <pc:sldMk cId="961316848" sldId="262"/>
            <ac:spMk id="3" creationId="{C9396737-95C0-06E6-3FF9-0FC191B77517}"/>
          </ac:spMkLst>
        </pc:spChg>
        <pc:spChg chg="add mod">
          <ac:chgData name="Springer, Margaret - Oxfordshire County Council" userId="28ff5eeb-7ffb-4313-8539-4748e1571a08" providerId="ADAL" clId="{71EED2F7-BEC9-4DF5-A29D-F0D623E93502}" dt="2025-05-19T09:59:32.234" v="1384" actId="20577"/>
          <ac:spMkLst>
            <pc:docMk/>
            <pc:sldMk cId="961316848" sldId="262"/>
            <ac:spMk id="5" creationId="{33041DAE-6C5E-C747-119A-19BBA7E9BA1F}"/>
          </ac:spMkLst>
        </pc:spChg>
      </pc:sldChg>
      <pc:sldChg chg="delSp modSp new mod ord">
        <pc:chgData name="Springer, Margaret - Oxfordshire County Council" userId="28ff5eeb-7ffb-4313-8539-4748e1571a08" providerId="ADAL" clId="{71EED2F7-BEC9-4DF5-A29D-F0D623E93502}" dt="2025-05-19T09:58:07.542" v="1380" actId="20577"/>
        <pc:sldMkLst>
          <pc:docMk/>
          <pc:sldMk cId="2011599255" sldId="263"/>
        </pc:sldMkLst>
        <pc:spChg chg="del">
          <ac:chgData name="Springer, Margaret - Oxfordshire County Council" userId="28ff5eeb-7ffb-4313-8539-4748e1571a08" providerId="ADAL" clId="{71EED2F7-BEC9-4DF5-A29D-F0D623E93502}" dt="2025-05-19T08:47:18.650" v="262" actId="478"/>
          <ac:spMkLst>
            <pc:docMk/>
            <pc:sldMk cId="2011599255" sldId="263"/>
            <ac:spMk id="2" creationId="{70A40E00-3B39-DAD5-443F-4A4719DF1B9C}"/>
          </ac:spMkLst>
        </pc:spChg>
        <pc:spChg chg="mod">
          <ac:chgData name="Springer, Margaret - Oxfordshire County Council" userId="28ff5eeb-7ffb-4313-8539-4748e1571a08" providerId="ADAL" clId="{71EED2F7-BEC9-4DF5-A29D-F0D623E93502}" dt="2025-05-19T09:58:07.542" v="1380" actId="20577"/>
          <ac:spMkLst>
            <pc:docMk/>
            <pc:sldMk cId="2011599255" sldId="263"/>
            <ac:spMk id="3" creationId="{830E23D3-9E5C-0F20-2B4D-DDB7082B5199}"/>
          </ac:spMkLst>
        </pc:spChg>
      </pc:sldChg>
      <pc:sldChg chg="modSp new del mod">
        <pc:chgData name="Springer, Margaret - Oxfordshire County Council" userId="28ff5eeb-7ffb-4313-8539-4748e1571a08" providerId="ADAL" clId="{71EED2F7-BEC9-4DF5-A29D-F0D623E93502}" dt="2025-05-19T08:47:06.082" v="261" actId="2696"/>
        <pc:sldMkLst>
          <pc:docMk/>
          <pc:sldMk cId="1290085833" sldId="264"/>
        </pc:sldMkLst>
        <pc:spChg chg="mod">
          <ac:chgData name="Springer, Margaret - Oxfordshire County Council" userId="28ff5eeb-7ffb-4313-8539-4748e1571a08" providerId="ADAL" clId="{71EED2F7-BEC9-4DF5-A29D-F0D623E93502}" dt="2025-05-19T08:46:29.852" v="248" actId="21"/>
          <ac:spMkLst>
            <pc:docMk/>
            <pc:sldMk cId="1290085833" sldId="264"/>
            <ac:spMk id="3" creationId="{A39235FB-E542-5658-4C89-53F2E091A93B}"/>
          </ac:spMkLst>
        </pc:spChg>
      </pc:sldChg>
      <pc:sldChg chg="modSp new mod">
        <pc:chgData name="Springer, Margaret - Oxfordshire County Council" userId="28ff5eeb-7ffb-4313-8539-4748e1571a08" providerId="ADAL" clId="{71EED2F7-BEC9-4DF5-A29D-F0D623E93502}" dt="2025-05-19T09:49:17.144" v="1195" actId="20577"/>
        <pc:sldMkLst>
          <pc:docMk/>
          <pc:sldMk cId="2306938870" sldId="264"/>
        </pc:sldMkLst>
        <pc:spChg chg="mod">
          <ac:chgData name="Springer, Margaret - Oxfordshire County Council" userId="28ff5eeb-7ffb-4313-8539-4748e1571a08" providerId="ADAL" clId="{71EED2F7-BEC9-4DF5-A29D-F0D623E93502}" dt="2025-05-19T08:53:32.052" v="335" actId="27636"/>
          <ac:spMkLst>
            <pc:docMk/>
            <pc:sldMk cId="2306938870" sldId="264"/>
            <ac:spMk id="2" creationId="{B2F4D37E-0EC0-1840-2A13-D88C5060FDE6}"/>
          </ac:spMkLst>
        </pc:spChg>
        <pc:spChg chg="mod">
          <ac:chgData name="Springer, Margaret - Oxfordshire County Council" userId="28ff5eeb-7ffb-4313-8539-4748e1571a08" providerId="ADAL" clId="{71EED2F7-BEC9-4DF5-A29D-F0D623E93502}" dt="2025-05-19T09:49:17.144" v="1195" actId="20577"/>
          <ac:spMkLst>
            <pc:docMk/>
            <pc:sldMk cId="2306938870" sldId="264"/>
            <ac:spMk id="3" creationId="{5D0EF8AD-06C6-FBA4-F449-0B8116EBC995}"/>
          </ac:spMkLst>
        </pc:spChg>
      </pc:sldChg>
      <pc:sldChg chg="modSp new mod">
        <pc:chgData name="Springer, Margaret - Oxfordshire County Council" userId="28ff5eeb-7ffb-4313-8539-4748e1571a08" providerId="ADAL" clId="{71EED2F7-BEC9-4DF5-A29D-F0D623E93502}" dt="2025-05-20T08:08:31.336" v="1464" actId="2711"/>
        <pc:sldMkLst>
          <pc:docMk/>
          <pc:sldMk cId="844576605" sldId="265"/>
        </pc:sldMkLst>
        <pc:spChg chg="mod">
          <ac:chgData name="Springer, Margaret - Oxfordshire County Council" userId="28ff5eeb-7ffb-4313-8539-4748e1571a08" providerId="ADAL" clId="{71EED2F7-BEC9-4DF5-A29D-F0D623E93502}" dt="2025-05-19T08:54:07.292" v="339" actId="27636"/>
          <ac:spMkLst>
            <pc:docMk/>
            <pc:sldMk cId="844576605" sldId="265"/>
            <ac:spMk id="2" creationId="{269B2335-9683-D042-A4B6-AF07A8AACB79}"/>
          </ac:spMkLst>
        </pc:spChg>
        <pc:spChg chg="mod">
          <ac:chgData name="Springer, Margaret - Oxfordshire County Council" userId="28ff5eeb-7ffb-4313-8539-4748e1571a08" providerId="ADAL" clId="{71EED2F7-BEC9-4DF5-A29D-F0D623E93502}" dt="2025-05-20T08:08:31.336" v="1464" actId="2711"/>
          <ac:spMkLst>
            <pc:docMk/>
            <pc:sldMk cId="844576605" sldId="265"/>
            <ac:spMk id="3" creationId="{D8C91386-4121-CA18-6699-57483C8EB8C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367" cy="467629"/>
          </a:xfrm>
          <a:prstGeom prst="rect">
            <a:avLst/>
          </a:prstGeom>
        </p:spPr>
        <p:txBody>
          <a:bodyPr vert="horz" lIns="92546" tIns="46273" rIns="92546" bIns="46273" rtlCol="0"/>
          <a:lstStyle>
            <a:lvl1pPr algn="l">
              <a:defRPr sz="1200"/>
            </a:lvl1pPr>
          </a:lstStyle>
          <a:p>
            <a:endParaRPr lang="en-GB"/>
          </a:p>
        </p:txBody>
      </p:sp>
      <p:sp>
        <p:nvSpPr>
          <p:cNvPr id="3" name="Date Placeholder 2"/>
          <p:cNvSpPr>
            <a:spLocks noGrp="1"/>
          </p:cNvSpPr>
          <p:nvPr>
            <p:ph type="dt" idx="1"/>
          </p:nvPr>
        </p:nvSpPr>
        <p:spPr>
          <a:xfrm>
            <a:off x="3894505" y="0"/>
            <a:ext cx="2979367" cy="467629"/>
          </a:xfrm>
          <a:prstGeom prst="rect">
            <a:avLst/>
          </a:prstGeom>
        </p:spPr>
        <p:txBody>
          <a:bodyPr vert="horz" lIns="92546" tIns="46273" rIns="92546" bIns="46273" rtlCol="0"/>
          <a:lstStyle>
            <a:lvl1pPr algn="r">
              <a:defRPr sz="1200"/>
            </a:lvl1pPr>
          </a:lstStyle>
          <a:p>
            <a:fld id="{E26C0460-D322-4989-97B3-B6AD4F582228}" type="datetimeFigureOut">
              <a:rPr lang="en-GB" smtClean="0"/>
              <a:t>19/05/2025</a:t>
            </a:fld>
            <a:endParaRPr lang="en-GB"/>
          </a:p>
        </p:txBody>
      </p:sp>
      <p:sp>
        <p:nvSpPr>
          <p:cNvPr id="4" name="Slide Image Placeholder 3"/>
          <p:cNvSpPr>
            <a:spLocks noGrp="1" noRot="1" noChangeAspect="1"/>
          </p:cNvSpPr>
          <p:nvPr>
            <p:ph type="sldImg" idx="2"/>
          </p:nvPr>
        </p:nvSpPr>
        <p:spPr>
          <a:xfrm>
            <a:off x="1341438" y="1165225"/>
            <a:ext cx="4192587" cy="3144838"/>
          </a:xfrm>
          <a:prstGeom prst="rect">
            <a:avLst/>
          </a:prstGeom>
          <a:noFill/>
          <a:ln w="12700">
            <a:solidFill>
              <a:prstClr val="black"/>
            </a:solidFill>
          </a:ln>
        </p:spPr>
        <p:txBody>
          <a:bodyPr vert="horz" lIns="92546" tIns="46273" rIns="92546" bIns="46273" rtlCol="0" anchor="ctr"/>
          <a:lstStyle/>
          <a:p>
            <a:endParaRPr lang="en-GB"/>
          </a:p>
        </p:txBody>
      </p:sp>
      <p:sp>
        <p:nvSpPr>
          <p:cNvPr id="5" name="Notes Placeholder 4"/>
          <p:cNvSpPr>
            <a:spLocks noGrp="1"/>
          </p:cNvSpPr>
          <p:nvPr>
            <p:ph type="body" sz="quarter" idx="3"/>
          </p:nvPr>
        </p:nvSpPr>
        <p:spPr>
          <a:xfrm>
            <a:off x="687547" y="4485352"/>
            <a:ext cx="5500370" cy="3669834"/>
          </a:xfrm>
          <a:prstGeom prst="rect">
            <a:avLst/>
          </a:prstGeom>
        </p:spPr>
        <p:txBody>
          <a:bodyPr vert="horz" lIns="92546" tIns="46273" rIns="92546" bIns="4627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52585"/>
            <a:ext cx="2979367" cy="467628"/>
          </a:xfrm>
          <a:prstGeom prst="rect">
            <a:avLst/>
          </a:prstGeom>
        </p:spPr>
        <p:txBody>
          <a:bodyPr vert="horz" lIns="92546" tIns="46273" rIns="92546" bIns="46273" rtlCol="0" anchor="b"/>
          <a:lstStyle>
            <a:lvl1pPr algn="l">
              <a:defRPr sz="1200"/>
            </a:lvl1pPr>
          </a:lstStyle>
          <a:p>
            <a:endParaRPr lang="en-GB"/>
          </a:p>
        </p:txBody>
      </p:sp>
      <p:sp>
        <p:nvSpPr>
          <p:cNvPr id="7" name="Slide Number Placeholder 6"/>
          <p:cNvSpPr>
            <a:spLocks noGrp="1"/>
          </p:cNvSpPr>
          <p:nvPr>
            <p:ph type="sldNum" sz="quarter" idx="5"/>
          </p:nvPr>
        </p:nvSpPr>
        <p:spPr>
          <a:xfrm>
            <a:off x="3894505" y="8852585"/>
            <a:ext cx="2979367" cy="467628"/>
          </a:xfrm>
          <a:prstGeom prst="rect">
            <a:avLst/>
          </a:prstGeom>
        </p:spPr>
        <p:txBody>
          <a:bodyPr vert="horz" lIns="92546" tIns="46273" rIns="92546" bIns="46273" rtlCol="0" anchor="b"/>
          <a:lstStyle>
            <a:lvl1pPr algn="r">
              <a:defRPr sz="1200"/>
            </a:lvl1pPr>
          </a:lstStyle>
          <a:p>
            <a:fld id="{1DF137B4-BD7C-41D7-A0EC-93C612B954A9}" type="slidenum">
              <a:rPr lang="en-GB" smtClean="0"/>
              <a:t>‹#›</a:t>
            </a:fld>
            <a:endParaRPr lang="en-GB"/>
          </a:p>
        </p:txBody>
      </p:sp>
    </p:spTree>
    <p:extLst>
      <p:ext uri="{BB962C8B-B14F-4D97-AF65-F5344CB8AC3E}">
        <p14:creationId xmlns:p14="http://schemas.microsoft.com/office/powerpoint/2010/main" val="1070154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F137B4-BD7C-41D7-A0EC-93C612B954A9}" type="slidenum">
              <a:rPr lang="en-GB" smtClean="0"/>
              <a:t>1</a:t>
            </a:fld>
            <a:endParaRPr lang="en-GB"/>
          </a:p>
        </p:txBody>
      </p:sp>
    </p:spTree>
    <p:extLst>
      <p:ext uri="{BB962C8B-B14F-4D97-AF65-F5344CB8AC3E}">
        <p14:creationId xmlns:p14="http://schemas.microsoft.com/office/powerpoint/2010/main" val="1217710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GB"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C9F1BC94-A343-B44B-B2B2-5B238D626B8E}"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399465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GB" dirty="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9F1BC94-A343-B44B-B2B2-5B238D626B8E}"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17660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C9F1BC94-A343-B44B-B2B2-5B238D626B8E}"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155132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lgn="l">
              <a:defRPr/>
            </a:lvl1p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9F1BC94-A343-B44B-B2B2-5B238D626B8E}"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1473204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p:txBody>
          <a:bodyPr/>
          <a:lstStyle/>
          <a:p>
            <a:fld id="{C9F1BC94-A343-B44B-B2B2-5B238D626B8E}"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4034130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C9F1BC94-A343-B44B-B2B2-5B238D626B8E}"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788488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GB" dirty="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C9F1BC94-A343-B44B-B2B2-5B238D626B8E}" type="datetimeFigureOut">
              <a:rPr lang="en-US" smtClean="0"/>
              <a:t>5/19/2025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1849574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GB" dirty="0"/>
              <a:t>Click to edit Master title style</a:t>
            </a:r>
            <a:endParaRPr lang="en-US" dirty="0"/>
          </a:p>
        </p:txBody>
      </p:sp>
      <p:sp>
        <p:nvSpPr>
          <p:cNvPr id="3" name="Date Placeholder 2"/>
          <p:cNvSpPr>
            <a:spLocks noGrp="1"/>
          </p:cNvSpPr>
          <p:nvPr>
            <p:ph type="dt" sz="half" idx="10"/>
          </p:nvPr>
        </p:nvSpPr>
        <p:spPr/>
        <p:txBody>
          <a:bodyPr/>
          <a:lstStyle/>
          <a:p>
            <a:fld id="{C9F1BC94-A343-B44B-B2B2-5B238D626B8E}" type="datetimeFigureOut">
              <a:rPr lang="en-US" smtClean="0"/>
              <a:t>5/19/2025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124170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1BC94-A343-B44B-B2B2-5B238D626B8E}" type="datetimeFigureOut">
              <a:rPr lang="en-US" smtClean="0"/>
              <a:t>5/19/2025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1506829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9F1BC94-A343-B44B-B2B2-5B238D626B8E}"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342173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9F1BC94-A343-B44B-B2B2-5B238D626B8E}"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A8593-0BBA-7F48-8F32-2E8CD1832156}" type="slidenum">
              <a:rPr lang="en-US" smtClean="0"/>
              <a:t>‹#›</a:t>
            </a:fld>
            <a:endParaRPr lang="en-US"/>
          </a:p>
        </p:txBody>
      </p:sp>
    </p:spTree>
    <p:extLst>
      <p:ext uri="{BB962C8B-B14F-4D97-AF65-F5344CB8AC3E}">
        <p14:creationId xmlns:p14="http://schemas.microsoft.com/office/powerpoint/2010/main" val="1969540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U:\My User Profile\tim.guest\Desktop\Ppt background.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599"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F1BC94-A343-B44B-B2B2-5B238D626B8E}" type="datetimeFigureOut">
              <a:rPr lang="en-US" smtClean="0"/>
              <a:t>5/19/2025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A8593-0BBA-7F48-8F32-2E8CD1832156}" type="slidenum">
              <a:rPr lang="en-US" smtClean="0"/>
              <a:t>‹#›</a:t>
            </a:fld>
            <a:endParaRPr lang="en-US"/>
          </a:p>
        </p:txBody>
      </p:sp>
    </p:spTree>
    <p:extLst>
      <p:ext uri="{BB962C8B-B14F-4D97-AF65-F5344CB8AC3E}">
        <p14:creationId xmlns:p14="http://schemas.microsoft.com/office/powerpoint/2010/main" val="3766943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ohs.oxon.sch.uk/about-us/where-we-teach/outreach-teach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hyperlink" Target="mailto:Margaret.Springer@oxfordshire.gov.uk" TargetMode="External"/><Relationship Id="rId7" Type="http://schemas.openxmlformats.org/officeDocument/2006/relationships/image" Target="../media/image6.png"/><Relationship Id="rId2" Type="http://schemas.openxmlformats.org/officeDocument/2006/relationships/hyperlink" Target="mailto:educationsection19@oxfordshire.gov.uk" TargetMode="Externa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hyperlink" Target="mailto:Margaret.springer@oxfordshire.gov.uk" TargetMode="External"/><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422400"/>
            <a:ext cx="8229600" cy="3798186"/>
          </a:xfrm>
        </p:spPr>
        <p:txBody>
          <a:bodyPr>
            <a:normAutofit/>
          </a:bodyPr>
          <a:lstStyle/>
          <a:p>
            <a:pPr algn="ctr"/>
            <a:r>
              <a:rPr lang="en-US" sz="1800" b="1" dirty="0"/>
              <a:t>S19 Duty</a:t>
            </a:r>
            <a:br>
              <a:rPr lang="en-US" dirty="0"/>
            </a:br>
            <a:br>
              <a:rPr lang="en-US" sz="1600" dirty="0"/>
            </a:br>
            <a:r>
              <a:rPr lang="en-GB" sz="1600" dirty="0"/>
              <a:t>Each local authority in England shall make arrangements for the provision of suitable education at school or otherwise than at school for those children of compulsory school age who, by reason of illness, exclusion from school or otherwise, may not for any period receive suitable education unless such arrangements are made for them.</a:t>
            </a:r>
            <a:br>
              <a:rPr lang="en-GB" sz="1600" dirty="0"/>
            </a:br>
            <a:r>
              <a:rPr lang="en-GB" sz="1200" dirty="0"/>
              <a:t>The Education Act 1996</a:t>
            </a:r>
            <a:endParaRPr lang="en-US" sz="1600" dirty="0"/>
          </a:p>
        </p:txBody>
      </p:sp>
    </p:spTree>
    <p:extLst>
      <p:ext uri="{BB962C8B-B14F-4D97-AF65-F5344CB8AC3E}">
        <p14:creationId xmlns:p14="http://schemas.microsoft.com/office/powerpoint/2010/main" val="177209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5184" y="274638"/>
            <a:ext cx="8229600" cy="1143000"/>
          </a:xfrm>
        </p:spPr>
        <p:txBody>
          <a:bodyPr>
            <a:normAutofit/>
          </a:bodyPr>
          <a:lstStyle/>
          <a:p>
            <a:pPr algn="ctr"/>
            <a:r>
              <a:rPr lang="en-GB" sz="1800" b="1" dirty="0"/>
              <a:t>Responsibility: Schools and LA</a:t>
            </a:r>
          </a:p>
        </p:txBody>
      </p:sp>
      <p:sp>
        <p:nvSpPr>
          <p:cNvPr id="3" name="Content Placeholder 2"/>
          <p:cNvSpPr>
            <a:spLocks noGrp="1"/>
          </p:cNvSpPr>
          <p:nvPr>
            <p:ph idx="1"/>
          </p:nvPr>
        </p:nvSpPr>
        <p:spPr/>
        <p:txBody>
          <a:bodyPr>
            <a:normAutofit/>
          </a:bodyPr>
          <a:lstStyle/>
          <a:p>
            <a:r>
              <a:rPr lang="en-GB" sz="1600" dirty="0">
                <a:latin typeface="+mj-lt"/>
              </a:rPr>
              <a:t>Where possible, schools should continue to provide education to children with health needs who can attend school. When a child is already attending school, there is a range of circumstances where their health needs can and should be managed by the school so that they can continue to be educated there without the need for the intervention of the local authority. </a:t>
            </a:r>
          </a:p>
          <a:p>
            <a:pPr marL="0" indent="0">
              <a:buNone/>
            </a:pPr>
            <a:r>
              <a:rPr lang="en-GB" sz="1600" i="1" dirty="0">
                <a:latin typeface="+mj-lt"/>
              </a:rPr>
              <a:t>	</a:t>
            </a:r>
          </a:p>
          <a:p>
            <a:r>
              <a:rPr lang="en-GB" sz="1600" dirty="0">
                <a:latin typeface="+mj-lt"/>
              </a:rPr>
              <a:t>Alternative Education Provision for children with medical needs is funded from local authorities’ high needs budgets. However, where a child remains on the roll of their home school but requires a period of time in AEP due to their health needs, the local authority and home school may wish to consider the transfer of a portion of the school’s funding associated with that child to the AEP. This would ensure that the funding follows the child.</a:t>
            </a:r>
          </a:p>
          <a:p>
            <a:pPr marL="0" indent="0">
              <a:buNone/>
            </a:pPr>
            <a:endParaRPr lang="en-GB" sz="1200" i="1" dirty="0">
              <a:latin typeface="+mj-lt"/>
            </a:endParaRPr>
          </a:p>
          <a:p>
            <a:pPr marL="0" indent="0">
              <a:buNone/>
            </a:pPr>
            <a:endParaRPr lang="en-GB" sz="1200" i="1" dirty="0">
              <a:latin typeface="+mj-lt"/>
            </a:endParaRPr>
          </a:p>
          <a:p>
            <a:pPr marL="0" indent="0">
              <a:buNone/>
            </a:pPr>
            <a:endParaRPr lang="en-GB" sz="1200" i="1" dirty="0">
              <a:latin typeface="+mj-lt"/>
            </a:endParaRPr>
          </a:p>
          <a:p>
            <a:pPr marL="0" indent="0" algn="ctr">
              <a:buNone/>
            </a:pPr>
            <a:r>
              <a:rPr lang="en-GB" sz="1200" i="1" dirty="0">
                <a:latin typeface="+mj-lt"/>
              </a:rPr>
              <a:t>Arranging education for children who cannot attend school because of health needs. December 2023</a:t>
            </a:r>
          </a:p>
          <a:p>
            <a:endParaRPr lang="en-GB" sz="1200" i="1" dirty="0">
              <a:latin typeface="+mj-lt"/>
            </a:endParaRPr>
          </a:p>
          <a:p>
            <a:endParaRPr lang="en-GB" sz="1200" dirty="0"/>
          </a:p>
        </p:txBody>
      </p:sp>
    </p:spTree>
    <p:extLst>
      <p:ext uri="{BB962C8B-B14F-4D97-AF65-F5344CB8AC3E}">
        <p14:creationId xmlns:p14="http://schemas.microsoft.com/office/powerpoint/2010/main" val="900568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27D19-E3A9-FB94-76B7-68E50207CF23}"/>
              </a:ext>
            </a:extLst>
          </p:cNvPr>
          <p:cNvSpPr>
            <a:spLocks noGrp="1"/>
          </p:cNvSpPr>
          <p:nvPr>
            <p:ph type="title"/>
          </p:nvPr>
        </p:nvSpPr>
        <p:spPr>
          <a:xfrm>
            <a:off x="457200" y="274638"/>
            <a:ext cx="8229600" cy="831148"/>
          </a:xfrm>
        </p:spPr>
        <p:txBody>
          <a:bodyPr>
            <a:normAutofit fontScale="90000"/>
          </a:bodyPr>
          <a:lstStyle/>
          <a:p>
            <a:pPr algn="ctr"/>
            <a:br>
              <a:rPr lang="en-GB" dirty="0"/>
            </a:br>
            <a:r>
              <a:rPr lang="en-GB" sz="2000" b="1" dirty="0"/>
              <a:t>S19 Panel - Robust &amp; Fair </a:t>
            </a:r>
            <a:br>
              <a:rPr lang="en-GB" dirty="0"/>
            </a:br>
            <a:endParaRPr lang="en-GB" dirty="0"/>
          </a:p>
        </p:txBody>
      </p:sp>
      <p:sp>
        <p:nvSpPr>
          <p:cNvPr id="3" name="Content Placeholder 2">
            <a:extLst>
              <a:ext uri="{FF2B5EF4-FFF2-40B4-BE49-F238E27FC236}">
                <a16:creationId xmlns:a16="http://schemas.microsoft.com/office/drawing/2014/main" id="{3F374406-8944-625F-062D-D32CE7243534}"/>
              </a:ext>
            </a:extLst>
          </p:cNvPr>
          <p:cNvSpPr>
            <a:spLocks noGrp="1"/>
          </p:cNvSpPr>
          <p:nvPr>
            <p:ph idx="1"/>
          </p:nvPr>
        </p:nvSpPr>
        <p:spPr>
          <a:xfrm>
            <a:off x="457200" y="1105786"/>
            <a:ext cx="8229600" cy="5477575"/>
          </a:xfrm>
        </p:spPr>
        <p:txBody>
          <a:bodyPr>
            <a:normAutofit/>
          </a:bodyPr>
          <a:lstStyle/>
          <a:p>
            <a:pPr marL="0" indent="0">
              <a:buNone/>
            </a:pPr>
            <a:r>
              <a:rPr lang="en-GB" sz="1600" b="1" dirty="0">
                <a:latin typeface="+mj-lt"/>
              </a:rPr>
              <a:t>Members:</a:t>
            </a:r>
          </a:p>
          <a:p>
            <a:pPr marL="0" indent="0">
              <a:buNone/>
            </a:pPr>
            <a:r>
              <a:rPr lang="en-GB" sz="1600" dirty="0">
                <a:latin typeface="+mj-lt"/>
              </a:rPr>
              <a:t>S19 Officer, Education Inclusion Manager, CAT Officer, EHCP Representative, School Improvement Team Representative, </a:t>
            </a:r>
            <a:r>
              <a:rPr lang="en-GB" sz="1600" b="1" dirty="0">
                <a:latin typeface="+mj-lt"/>
              </a:rPr>
              <a:t>School Representative (HT, Dep HT, </a:t>
            </a:r>
            <a:r>
              <a:rPr lang="en-GB" sz="1600" b="1" dirty="0" err="1">
                <a:latin typeface="+mj-lt"/>
              </a:rPr>
              <a:t>HoY</a:t>
            </a:r>
            <a:r>
              <a:rPr lang="en-GB" sz="1600" b="1" dirty="0">
                <a:latin typeface="+mj-lt"/>
              </a:rPr>
              <a:t>, Inclusion, SENCo).</a:t>
            </a:r>
          </a:p>
          <a:p>
            <a:pPr marL="0" indent="0">
              <a:buNone/>
            </a:pPr>
            <a:endParaRPr lang="en-GB" sz="1600" dirty="0">
              <a:latin typeface="+mj-lt"/>
            </a:endParaRPr>
          </a:p>
          <a:p>
            <a:pPr marL="0" indent="0">
              <a:buNone/>
            </a:pPr>
            <a:r>
              <a:rPr lang="en-GB" sz="1600" b="1" dirty="0">
                <a:latin typeface="+mj-lt"/>
              </a:rPr>
              <a:t>Schedule:</a:t>
            </a:r>
          </a:p>
          <a:p>
            <a:pPr marL="0" indent="0">
              <a:buNone/>
            </a:pPr>
            <a:r>
              <a:rPr lang="en-GB" sz="1600" dirty="0">
                <a:latin typeface="+mj-lt"/>
              </a:rPr>
              <a:t>Weekly – at a regular pre-agreed time / date (to suit the majority)</a:t>
            </a:r>
          </a:p>
          <a:p>
            <a:pPr marL="0" indent="0">
              <a:buNone/>
            </a:pPr>
            <a:r>
              <a:rPr lang="en-GB" sz="1600" dirty="0">
                <a:latin typeface="+mj-lt"/>
              </a:rPr>
              <a:t>i.e. every Friday AM</a:t>
            </a:r>
          </a:p>
          <a:p>
            <a:pPr marL="0" indent="0">
              <a:buNone/>
            </a:pPr>
            <a:endParaRPr lang="en-GB" sz="1600" dirty="0">
              <a:latin typeface="+mj-lt"/>
            </a:endParaRPr>
          </a:p>
          <a:p>
            <a:pPr marL="0" indent="0">
              <a:buNone/>
            </a:pPr>
            <a:r>
              <a:rPr lang="en-GB" sz="1600" b="1" dirty="0">
                <a:latin typeface="+mj-lt"/>
              </a:rPr>
              <a:t>Purpose: </a:t>
            </a:r>
          </a:p>
          <a:p>
            <a:pPr marL="0" indent="0">
              <a:buNone/>
            </a:pPr>
            <a:r>
              <a:rPr lang="en-GB" sz="1600" dirty="0">
                <a:latin typeface="+mj-lt"/>
              </a:rPr>
              <a:t>To discuss new and old cases.</a:t>
            </a:r>
          </a:p>
          <a:p>
            <a:pPr marL="0" indent="0">
              <a:buNone/>
            </a:pPr>
            <a:r>
              <a:rPr lang="en-GB" sz="1600" i="1" u="sng" dirty="0">
                <a:latin typeface="+mj-lt"/>
              </a:rPr>
              <a:t>New cases: </a:t>
            </a:r>
          </a:p>
          <a:p>
            <a:pPr marL="0" indent="0">
              <a:buNone/>
            </a:pPr>
            <a:r>
              <a:rPr lang="en-GB" sz="1600" dirty="0">
                <a:latin typeface="+mj-lt"/>
              </a:rPr>
              <a:t>current interventions reasonable adjustments (if any), medical information/evidence (if any), attendance involvement. </a:t>
            </a:r>
          </a:p>
          <a:p>
            <a:pPr marL="0" indent="0">
              <a:buNone/>
            </a:pPr>
            <a:r>
              <a:rPr lang="en-GB" sz="1600" dirty="0">
                <a:latin typeface="+mj-lt"/>
              </a:rPr>
              <a:t>	S19 approved – AEP type, Length, review schedule</a:t>
            </a:r>
          </a:p>
          <a:p>
            <a:pPr marL="0" indent="0">
              <a:buNone/>
            </a:pPr>
            <a:r>
              <a:rPr lang="en-GB" sz="1600" i="1" u="sng" dirty="0">
                <a:latin typeface="+mj-lt"/>
              </a:rPr>
              <a:t>Old cases: </a:t>
            </a:r>
            <a:r>
              <a:rPr lang="en-GB" sz="1600" dirty="0">
                <a:latin typeface="+mj-lt"/>
              </a:rPr>
              <a:t>engagement concerns, escalation!</a:t>
            </a:r>
          </a:p>
          <a:p>
            <a:pPr marL="0" indent="0">
              <a:buNone/>
            </a:pPr>
            <a:r>
              <a:rPr lang="en-GB" sz="1600" dirty="0">
                <a:latin typeface="+mj-lt"/>
              </a:rPr>
              <a:t>Next steps – review reasonable adjustments, AEP Type, Length, review attendance </a:t>
            </a:r>
          </a:p>
          <a:p>
            <a:pPr marL="0" indent="0">
              <a:buNone/>
            </a:pPr>
            <a:endParaRPr lang="en-GB" sz="1800" dirty="0">
              <a:latin typeface="+mj-lt"/>
            </a:endParaRPr>
          </a:p>
        </p:txBody>
      </p:sp>
    </p:spTree>
    <p:extLst>
      <p:ext uri="{BB962C8B-B14F-4D97-AF65-F5344CB8AC3E}">
        <p14:creationId xmlns:p14="http://schemas.microsoft.com/office/powerpoint/2010/main" val="828517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B2335-9683-D042-A4B6-AF07A8AACB79}"/>
              </a:ext>
            </a:extLst>
          </p:cNvPr>
          <p:cNvSpPr>
            <a:spLocks noGrp="1"/>
          </p:cNvSpPr>
          <p:nvPr>
            <p:ph type="title"/>
          </p:nvPr>
        </p:nvSpPr>
        <p:spPr>
          <a:xfrm>
            <a:off x="457200" y="1131682"/>
            <a:ext cx="8229600" cy="285955"/>
          </a:xfrm>
        </p:spPr>
        <p:txBody>
          <a:bodyPr>
            <a:normAutofit fontScale="90000"/>
          </a:bodyPr>
          <a:lstStyle/>
          <a:p>
            <a:r>
              <a:rPr lang="en-GB" sz="1800" b="1" u="sng" dirty="0">
                <a:solidFill>
                  <a:srgbClr val="424242"/>
                </a:solidFill>
                <a:effectLst/>
                <a:latin typeface="Arial" panose="020B0604020202020204" pitchFamily="34" charset="0"/>
                <a:ea typeface="Aptos" panose="020B0004020202020204" pitchFamily="34" charset="0"/>
                <a:cs typeface="Aptos" panose="020B0004020202020204" pitchFamily="34" charset="0"/>
              </a:rPr>
              <a:t>Medically Diagnosed Illness</a:t>
            </a:r>
            <a:br>
              <a:rPr lang="en-GB" sz="1800" dirty="0">
                <a:effectLst/>
                <a:latin typeface="Aptos" panose="020B0004020202020204" pitchFamily="34" charset="0"/>
                <a:ea typeface="Aptos" panose="020B0004020202020204" pitchFamily="34" charset="0"/>
                <a:cs typeface="Aptos" panose="020B0004020202020204" pitchFamily="34" charset="0"/>
              </a:rPr>
            </a:br>
            <a:endParaRPr lang="en-GB" dirty="0"/>
          </a:p>
        </p:txBody>
      </p:sp>
      <p:sp>
        <p:nvSpPr>
          <p:cNvPr id="3" name="Content Placeholder 2">
            <a:extLst>
              <a:ext uri="{FF2B5EF4-FFF2-40B4-BE49-F238E27FC236}">
                <a16:creationId xmlns:a16="http://schemas.microsoft.com/office/drawing/2014/main" id="{D8C91386-4121-CA18-6699-57483C8EB8CC}"/>
              </a:ext>
            </a:extLst>
          </p:cNvPr>
          <p:cNvSpPr>
            <a:spLocks noGrp="1"/>
          </p:cNvSpPr>
          <p:nvPr>
            <p:ph idx="1"/>
          </p:nvPr>
        </p:nvSpPr>
        <p:spPr>
          <a:xfrm>
            <a:off x="457200" y="1290503"/>
            <a:ext cx="8229600" cy="4525963"/>
          </a:xfrm>
        </p:spPr>
        <p:txBody>
          <a:bodyPr/>
          <a:lstStyle/>
          <a:p>
            <a:pPr>
              <a:buNone/>
            </a:pPr>
            <a:r>
              <a:rPr lang="en-GB" sz="1600" dirty="0">
                <a:solidFill>
                  <a:srgbClr val="424242"/>
                </a:solidFill>
                <a:effectLst/>
                <a:latin typeface="+mj-lt"/>
                <a:ea typeface="Aptos" panose="020B0004020202020204" pitchFamily="34" charset="0"/>
                <a:cs typeface="Aptos" panose="020B0004020202020204" pitchFamily="34" charset="0"/>
              </a:rPr>
              <a:t>Children who have evidence of medical ill health that prevents</a:t>
            </a:r>
          </a:p>
          <a:p>
            <a:pPr>
              <a:buNone/>
            </a:pPr>
            <a:r>
              <a:rPr lang="en-GB" sz="1600" dirty="0">
                <a:solidFill>
                  <a:srgbClr val="424242"/>
                </a:solidFill>
                <a:effectLst/>
                <a:latin typeface="+mj-lt"/>
                <a:ea typeface="Aptos" panose="020B0004020202020204" pitchFamily="34" charset="0"/>
                <a:cs typeface="Aptos" panose="020B0004020202020204" pitchFamily="34" charset="0"/>
              </a:rPr>
              <a:t>them from accessing school for a period of time should be referred to</a:t>
            </a:r>
          </a:p>
          <a:p>
            <a:pPr>
              <a:buNone/>
            </a:pPr>
            <a:r>
              <a:rPr lang="en-GB" sz="1600" dirty="0">
                <a:solidFill>
                  <a:srgbClr val="424242"/>
                </a:solidFill>
                <a:effectLst/>
                <a:latin typeface="+mj-lt"/>
                <a:ea typeface="Aptos" panose="020B0004020202020204" pitchFamily="34" charset="0"/>
                <a:cs typeface="Aptos" panose="020B0004020202020204" pitchFamily="34" charset="0"/>
              </a:rPr>
              <a:t>Oxfordshire Hospital School (OHS) who will assess the referral and work with</a:t>
            </a:r>
          </a:p>
          <a:p>
            <a:pPr>
              <a:buNone/>
            </a:pPr>
            <a:r>
              <a:rPr lang="en-GB" sz="1600" dirty="0">
                <a:solidFill>
                  <a:srgbClr val="424242"/>
                </a:solidFill>
                <a:effectLst/>
                <a:latin typeface="+mj-lt"/>
                <a:ea typeface="Aptos" panose="020B0004020202020204" pitchFamily="34" charset="0"/>
                <a:cs typeface="Aptos" panose="020B0004020202020204" pitchFamily="34" charset="0"/>
              </a:rPr>
              <a:t>the school and family to support with a suitable package of education.</a:t>
            </a:r>
            <a:endParaRPr lang="en-GB" sz="1600" dirty="0">
              <a:effectLst/>
              <a:latin typeface="+mj-lt"/>
              <a:ea typeface="Aptos" panose="020B0004020202020204" pitchFamily="34" charset="0"/>
              <a:cs typeface="Aptos" panose="020B0004020202020204" pitchFamily="34" charset="0"/>
            </a:endParaRPr>
          </a:p>
          <a:p>
            <a:pPr>
              <a:buNone/>
            </a:pPr>
            <a:r>
              <a:rPr lang="en-GB" sz="1600" b="1" dirty="0">
                <a:solidFill>
                  <a:srgbClr val="424242"/>
                </a:solidFill>
                <a:effectLst/>
                <a:latin typeface="+mj-lt"/>
                <a:ea typeface="Aptos" panose="020B0004020202020204" pitchFamily="34" charset="0"/>
                <a:cs typeface="Aptos" panose="020B0004020202020204" pitchFamily="34" charset="0"/>
              </a:rPr>
              <a:t> </a:t>
            </a:r>
            <a:endParaRPr lang="en-GB" sz="1600" dirty="0">
              <a:effectLst/>
              <a:latin typeface="+mj-lt"/>
              <a:ea typeface="Aptos" panose="020B0004020202020204" pitchFamily="34" charset="0"/>
              <a:cs typeface="Aptos" panose="020B0004020202020204" pitchFamily="34" charset="0"/>
            </a:endParaRPr>
          </a:p>
          <a:p>
            <a:pPr>
              <a:buNone/>
            </a:pPr>
            <a:r>
              <a:rPr lang="en-GB" sz="1600" u="sng" dirty="0">
                <a:solidFill>
                  <a:srgbClr val="467886"/>
                </a:solidFill>
                <a:effectLst/>
                <a:latin typeface="+mj-lt"/>
                <a:ea typeface="Aptos" panose="020B0004020202020204" pitchFamily="34" charset="0"/>
                <a:cs typeface="Aptos" panose="020B0004020202020204" pitchFamily="34" charset="0"/>
                <a:hlinkClick r:id="rId2"/>
              </a:rPr>
              <a:t>https://ohs.oxon.sch.uk/about-us/where-we-teach/outreach-teaching/</a:t>
            </a:r>
            <a:r>
              <a:rPr lang="en-GB" sz="1600" dirty="0">
                <a:solidFill>
                  <a:srgbClr val="424242"/>
                </a:solidFill>
                <a:effectLst/>
                <a:latin typeface="+mj-lt"/>
                <a:ea typeface="Aptos" panose="020B0004020202020204" pitchFamily="34" charset="0"/>
                <a:cs typeface="Aptos" panose="020B0004020202020204" pitchFamily="34" charset="0"/>
              </a:rPr>
              <a:t> </a:t>
            </a:r>
            <a:endParaRPr lang="en-GB" sz="1600" dirty="0">
              <a:effectLst/>
              <a:latin typeface="+mj-lt"/>
              <a:ea typeface="Aptos" panose="020B0004020202020204" pitchFamily="34" charset="0"/>
              <a:cs typeface="Aptos" panose="020B0004020202020204" pitchFamily="34" charset="0"/>
            </a:endParaRPr>
          </a:p>
          <a:p>
            <a:pPr marL="0" indent="0">
              <a:buNone/>
            </a:pPr>
            <a:r>
              <a:rPr lang="en-GB" sz="1800" dirty="0">
                <a:effectLst/>
                <a:latin typeface="Arial" panose="020B0604020202020204" pitchFamily="34" charset="0"/>
                <a:ea typeface="Aptos" panose="020B0004020202020204" pitchFamily="34" charset="0"/>
                <a:cs typeface="Aptos" panose="020B0004020202020204" pitchFamily="34" charset="0"/>
              </a:rPr>
              <a:t> </a:t>
            </a:r>
            <a:endParaRPr lang="en-GB" sz="16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600" b="1" u="sng" dirty="0">
                <a:latin typeface="+mj-lt"/>
              </a:rPr>
              <a:t>No supportive medical evidence</a:t>
            </a:r>
          </a:p>
          <a:p>
            <a:r>
              <a:rPr lang="en-GB" sz="1600" dirty="0">
                <a:latin typeface="+mj-lt"/>
              </a:rPr>
              <a:t>Schools should support children to continue to attend school through following their Supporting pupils with medical conditions policy. </a:t>
            </a:r>
          </a:p>
          <a:p>
            <a:r>
              <a:rPr lang="en-GB" sz="1600" dirty="0">
                <a:latin typeface="+mj-lt"/>
              </a:rPr>
              <a:t>Follow statutory and non statutory guidance</a:t>
            </a:r>
          </a:p>
          <a:p>
            <a:r>
              <a:rPr lang="en-GB" sz="1600" dirty="0">
                <a:latin typeface="+mj-lt"/>
              </a:rPr>
              <a:t>Consult with health and care professionals</a:t>
            </a:r>
          </a:p>
          <a:p>
            <a:r>
              <a:rPr lang="en-GB" sz="1600" dirty="0">
                <a:latin typeface="+mj-lt"/>
              </a:rPr>
              <a:t>Ensure good communication and relationships with parents and carers</a:t>
            </a:r>
          </a:p>
        </p:txBody>
      </p:sp>
    </p:spTree>
    <p:extLst>
      <p:ext uri="{BB962C8B-B14F-4D97-AF65-F5344CB8AC3E}">
        <p14:creationId xmlns:p14="http://schemas.microsoft.com/office/powerpoint/2010/main" val="844576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4D37E-0EC0-1840-2A13-D88C5060FDE6}"/>
              </a:ext>
            </a:extLst>
          </p:cNvPr>
          <p:cNvSpPr>
            <a:spLocks noGrp="1"/>
          </p:cNvSpPr>
          <p:nvPr>
            <p:ph type="title"/>
          </p:nvPr>
        </p:nvSpPr>
        <p:spPr>
          <a:xfrm>
            <a:off x="457200" y="1095468"/>
            <a:ext cx="8229600" cy="322169"/>
          </a:xfrm>
        </p:spPr>
        <p:txBody>
          <a:bodyPr>
            <a:normAutofit fontScale="90000"/>
          </a:bodyPr>
          <a:lstStyle/>
          <a:p>
            <a:r>
              <a:rPr lang="en-GB" sz="2000" b="1" u="sng" dirty="0">
                <a:latin typeface="Arial" panose="020B0604020202020204" pitchFamily="34" charset="0"/>
                <a:ea typeface="Aptos" panose="020B0004020202020204" pitchFamily="34" charset="0"/>
                <a:cs typeface="Aptos" panose="020B0004020202020204" pitchFamily="34" charset="0"/>
              </a:rPr>
              <a:t>Parental request for services </a:t>
            </a:r>
            <a:br>
              <a:rPr lang="en-GB" dirty="0">
                <a:latin typeface="Aptos" panose="020B0004020202020204" pitchFamily="34" charset="0"/>
                <a:ea typeface="Aptos" panose="020B0004020202020204" pitchFamily="34" charset="0"/>
                <a:cs typeface="Aptos" panose="020B0004020202020204" pitchFamily="34" charset="0"/>
              </a:rPr>
            </a:br>
            <a:endParaRPr lang="en-GB" dirty="0"/>
          </a:p>
        </p:txBody>
      </p:sp>
      <p:sp>
        <p:nvSpPr>
          <p:cNvPr id="3" name="Content Placeholder 2">
            <a:extLst>
              <a:ext uri="{FF2B5EF4-FFF2-40B4-BE49-F238E27FC236}">
                <a16:creationId xmlns:a16="http://schemas.microsoft.com/office/drawing/2014/main" id="{5D0EF8AD-06C6-FBA4-F449-0B8116EBC995}"/>
              </a:ext>
            </a:extLst>
          </p:cNvPr>
          <p:cNvSpPr>
            <a:spLocks noGrp="1"/>
          </p:cNvSpPr>
          <p:nvPr>
            <p:ph idx="1"/>
          </p:nvPr>
        </p:nvSpPr>
        <p:spPr/>
        <p:txBody>
          <a:bodyPr>
            <a:normAutofit/>
          </a:bodyPr>
          <a:lstStyle/>
          <a:p>
            <a:pPr>
              <a:buNone/>
            </a:pPr>
            <a:r>
              <a:rPr lang="en-GB" sz="1800" dirty="0">
                <a:latin typeface="+mj-lt"/>
                <a:ea typeface="Aptos" panose="020B0004020202020204" pitchFamily="34" charset="0"/>
                <a:cs typeface="Aptos" panose="020B0004020202020204" pitchFamily="34" charset="0"/>
              </a:rPr>
              <a:t>Parents/cares who send requests for S19 direct to the LA, will be redirected to</a:t>
            </a:r>
          </a:p>
          <a:p>
            <a:pPr>
              <a:buNone/>
            </a:pPr>
            <a:r>
              <a:rPr lang="en-GB" sz="1800" dirty="0">
                <a:latin typeface="+mj-lt"/>
                <a:ea typeface="Aptos" panose="020B0004020202020204" pitchFamily="34" charset="0"/>
                <a:cs typeface="Aptos" panose="020B0004020202020204" pitchFamily="34" charset="0"/>
              </a:rPr>
              <a:t>present the request through the home school.</a:t>
            </a:r>
          </a:p>
          <a:p>
            <a:pPr>
              <a:buNone/>
            </a:pPr>
            <a:endParaRPr lang="en-GB" sz="1800" dirty="0">
              <a:latin typeface="+mj-lt"/>
              <a:ea typeface="Aptos" panose="020B0004020202020204" pitchFamily="34" charset="0"/>
              <a:cs typeface="Aptos" panose="020B0004020202020204" pitchFamily="34" charset="0"/>
            </a:endParaRPr>
          </a:p>
          <a:p>
            <a:pPr>
              <a:buNone/>
            </a:pPr>
            <a:r>
              <a:rPr lang="en-GB" sz="1800" dirty="0">
                <a:latin typeface="+mj-lt"/>
                <a:ea typeface="Aptos" panose="020B0004020202020204" pitchFamily="34" charset="0"/>
                <a:cs typeface="Aptos" panose="020B0004020202020204" pitchFamily="34" charset="0"/>
              </a:rPr>
              <a:t>Once a referral has been received from the school, the school and parent/carer</a:t>
            </a:r>
          </a:p>
          <a:p>
            <a:pPr>
              <a:buNone/>
            </a:pPr>
            <a:r>
              <a:rPr lang="en-GB" sz="1800" dirty="0">
                <a:latin typeface="+mj-lt"/>
                <a:ea typeface="Aptos" panose="020B0004020202020204" pitchFamily="34" charset="0"/>
                <a:cs typeface="Aptos" panose="020B0004020202020204" pitchFamily="34" charset="0"/>
              </a:rPr>
              <a:t>will be notified with a date that it will be reviewed at panel.</a:t>
            </a:r>
          </a:p>
          <a:p>
            <a:pPr>
              <a:buNone/>
            </a:pPr>
            <a:endParaRPr lang="en-GB" sz="1800" dirty="0">
              <a:latin typeface="+mj-lt"/>
              <a:ea typeface="Aptos" panose="020B0004020202020204" pitchFamily="34" charset="0"/>
              <a:cs typeface="Aptos" panose="020B0004020202020204" pitchFamily="34" charset="0"/>
            </a:endParaRPr>
          </a:p>
          <a:p>
            <a:pPr>
              <a:buNone/>
            </a:pPr>
            <a:r>
              <a:rPr lang="en-GB" sz="1800" dirty="0">
                <a:latin typeface="+mj-lt"/>
                <a:ea typeface="Aptos" panose="020B0004020202020204" pitchFamily="34" charset="0"/>
                <a:cs typeface="Aptos" panose="020B0004020202020204" pitchFamily="34" charset="0"/>
              </a:rPr>
              <a:t>The school and the LA have the discretion to agree or disagree to a request</a:t>
            </a:r>
          </a:p>
          <a:p>
            <a:pPr>
              <a:buNone/>
            </a:pPr>
            <a:r>
              <a:rPr lang="en-GB" sz="1800" dirty="0">
                <a:latin typeface="+mj-lt"/>
                <a:ea typeface="Aptos" panose="020B0004020202020204" pitchFamily="34" charset="0"/>
                <a:cs typeface="Aptos" panose="020B0004020202020204" pitchFamily="34" charset="0"/>
              </a:rPr>
              <a:t>from parents/carers for a specific named service to be commissioned for their</a:t>
            </a:r>
          </a:p>
          <a:p>
            <a:pPr>
              <a:buNone/>
            </a:pPr>
            <a:r>
              <a:rPr lang="en-GB" sz="1800" dirty="0">
                <a:latin typeface="+mj-lt"/>
                <a:ea typeface="Aptos" panose="020B0004020202020204" pitchFamily="34" charset="0"/>
                <a:cs typeface="Aptos" panose="020B0004020202020204" pitchFamily="34" charset="0"/>
              </a:rPr>
              <a:t>child.</a:t>
            </a:r>
          </a:p>
          <a:p>
            <a:pPr marL="0" indent="0">
              <a:buNone/>
            </a:pPr>
            <a:endParaRPr lang="en-GB" sz="1800" dirty="0">
              <a:latin typeface="+mj-lt"/>
              <a:ea typeface="Aptos" panose="020B0004020202020204" pitchFamily="34" charset="0"/>
              <a:cs typeface="Aptos" panose="020B0004020202020204" pitchFamily="34" charset="0"/>
            </a:endParaRPr>
          </a:p>
          <a:p>
            <a:pPr marL="0" indent="0">
              <a:buNone/>
            </a:pPr>
            <a:endParaRPr lang="en-GB" sz="1600" dirty="0">
              <a:latin typeface="+mj-lt"/>
              <a:ea typeface="Aptos" panose="020B0004020202020204" pitchFamily="34" charset="0"/>
              <a:cs typeface="Aptos" panose="020B0004020202020204" pitchFamily="34" charset="0"/>
            </a:endParaRPr>
          </a:p>
          <a:p>
            <a:pPr marL="0" indent="0">
              <a:buNone/>
            </a:pPr>
            <a:endParaRPr lang="en-GB" sz="1900" dirty="0">
              <a:latin typeface="+mj-lt"/>
              <a:ea typeface="Aptos" panose="020B0004020202020204" pitchFamily="34" charset="0"/>
              <a:cs typeface="Aptos" panose="020B0004020202020204" pitchFamily="34" charset="0"/>
            </a:endParaRPr>
          </a:p>
          <a:p>
            <a:endParaRPr lang="en-GB" dirty="0"/>
          </a:p>
        </p:txBody>
      </p:sp>
    </p:spTree>
    <p:extLst>
      <p:ext uri="{BB962C8B-B14F-4D97-AF65-F5344CB8AC3E}">
        <p14:creationId xmlns:p14="http://schemas.microsoft.com/office/powerpoint/2010/main" val="2306938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146D93-72FD-8924-BA00-86FF97EBD053}"/>
              </a:ext>
            </a:extLst>
          </p:cNvPr>
          <p:cNvSpPr txBox="1"/>
          <p:nvPr/>
        </p:nvSpPr>
        <p:spPr>
          <a:xfrm>
            <a:off x="443620" y="786782"/>
            <a:ext cx="7867461" cy="2062103"/>
          </a:xfrm>
          <a:prstGeom prst="rect">
            <a:avLst/>
          </a:prstGeom>
          <a:noFill/>
        </p:spPr>
        <p:txBody>
          <a:bodyPr wrap="square">
            <a:spAutoFit/>
          </a:bodyPr>
          <a:lstStyle/>
          <a:p>
            <a:r>
              <a:rPr lang="en-GB" sz="1600" dirty="0">
                <a:latin typeface="+mj-lt"/>
                <a:ea typeface="Aptos" panose="020B0004020202020204" pitchFamily="34" charset="0"/>
                <a:cs typeface="Aptos" panose="020B0004020202020204" pitchFamily="34" charset="0"/>
              </a:rPr>
              <a:t>For clarity if a school has exhausted all options through reasonable adjustments and panel agree AEP is the next step to ensuring a child retains access to education the AEP should at a minimum include:</a:t>
            </a:r>
          </a:p>
          <a:p>
            <a:endParaRPr lang="en-GB" sz="1600" dirty="0">
              <a:latin typeface="+mj-lt"/>
              <a:ea typeface="Aptos" panose="020B0004020202020204" pitchFamily="34" charset="0"/>
              <a:cs typeface="Aptos" panose="020B0004020202020204" pitchFamily="34" charset="0"/>
            </a:endParaRPr>
          </a:p>
          <a:p>
            <a:pPr>
              <a:buNone/>
            </a:pPr>
            <a:r>
              <a:rPr lang="en-GB" sz="1600" b="1" dirty="0">
                <a:solidFill>
                  <a:srgbClr val="424242"/>
                </a:solidFill>
                <a:effectLst/>
                <a:latin typeface="+mj-lt"/>
                <a:ea typeface="Times New Roman" panose="02020603050405020304" pitchFamily="18" charset="0"/>
                <a:cs typeface="Aptos" panose="020B0004020202020204" pitchFamily="34" charset="0"/>
              </a:rPr>
              <a:t>Core Subjects Requirement</a:t>
            </a:r>
            <a:r>
              <a:rPr lang="en-GB" sz="1600" dirty="0">
                <a:solidFill>
                  <a:srgbClr val="424242"/>
                </a:solidFill>
                <a:effectLst/>
                <a:latin typeface="+mj-lt"/>
                <a:ea typeface="Times New Roman" panose="02020603050405020304" pitchFamily="18" charset="0"/>
                <a:cs typeface="Aptos" panose="020B0004020202020204" pitchFamily="34" charset="0"/>
              </a:rPr>
              <a:t>:</a:t>
            </a:r>
            <a:endParaRPr lang="en-GB" sz="1600" dirty="0">
              <a:effectLst/>
              <a:latin typeface="+mj-lt"/>
              <a:ea typeface="Aptos" panose="020B0004020202020204" pitchFamily="34" charset="0"/>
              <a:cs typeface="Aptos" panose="020B0004020202020204" pitchFamily="34" charset="0"/>
            </a:endParaRPr>
          </a:p>
          <a:p>
            <a:pPr>
              <a:buNone/>
            </a:pPr>
            <a:r>
              <a:rPr lang="en-GB" sz="1600" dirty="0">
                <a:solidFill>
                  <a:srgbClr val="424242"/>
                </a:solidFill>
                <a:effectLst/>
                <a:latin typeface="+mj-lt"/>
                <a:ea typeface="Times New Roman" panose="02020603050405020304" pitchFamily="18" charset="0"/>
                <a:cs typeface="Aptos" panose="020B0004020202020204" pitchFamily="34" charset="0"/>
              </a:rPr>
              <a:t>Access to the core subjects </a:t>
            </a:r>
            <a:endParaRPr lang="en-GB" sz="1600" dirty="0">
              <a:effectLst/>
              <a:latin typeface="+mj-lt"/>
              <a:ea typeface="Aptos" panose="020B0004020202020204" pitchFamily="34" charset="0"/>
              <a:cs typeface="Aptos" panose="020B0004020202020204" pitchFamily="34" charset="0"/>
            </a:endParaRPr>
          </a:p>
          <a:p>
            <a:r>
              <a:rPr lang="en-GB" sz="1600" dirty="0">
                <a:solidFill>
                  <a:srgbClr val="424242"/>
                </a:solidFill>
                <a:effectLst/>
                <a:latin typeface="+mj-lt"/>
                <a:ea typeface="Times New Roman" panose="02020603050405020304" pitchFamily="18" charset="0"/>
                <a:cs typeface="Aptos" panose="020B0004020202020204" pitchFamily="34" charset="0"/>
              </a:rPr>
              <a:t>Dependent on the need of the student and what they can access, the level of education provided should align with what the child was accessing in school. </a:t>
            </a:r>
            <a:endParaRPr lang="en-GB" sz="1600" dirty="0">
              <a:effectLst/>
              <a:latin typeface="+mj-lt"/>
              <a:ea typeface="Aptos" panose="020B0004020202020204" pitchFamily="34" charset="0"/>
              <a:cs typeface="Aptos" panose="020B0004020202020204" pitchFamily="34" charset="0"/>
            </a:endParaRPr>
          </a:p>
        </p:txBody>
      </p:sp>
      <p:sp>
        <p:nvSpPr>
          <p:cNvPr id="5" name="TextBox 4">
            <a:extLst>
              <a:ext uri="{FF2B5EF4-FFF2-40B4-BE49-F238E27FC236}">
                <a16:creationId xmlns:a16="http://schemas.microsoft.com/office/drawing/2014/main" id="{B9B760EC-26C6-EDB9-7302-0B8A2319351A}"/>
              </a:ext>
            </a:extLst>
          </p:cNvPr>
          <p:cNvSpPr txBox="1"/>
          <p:nvPr/>
        </p:nvSpPr>
        <p:spPr>
          <a:xfrm>
            <a:off x="443620" y="3636806"/>
            <a:ext cx="7758820" cy="1902572"/>
          </a:xfrm>
          <a:prstGeom prst="rect">
            <a:avLst/>
          </a:prstGeom>
          <a:noFill/>
        </p:spPr>
        <p:txBody>
          <a:bodyPr wrap="square">
            <a:spAutoFit/>
          </a:bodyPr>
          <a:lstStyle/>
          <a:p>
            <a:pPr lvl="0">
              <a:tabLst>
                <a:tab pos="228600" algn="l"/>
              </a:tabLst>
            </a:pPr>
            <a:r>
              <a:rPr lang="en-GB" sz="1600" b="1" dirty="0">
                <a:solidFill>
                  <a:srgbClr val="424242"/>
                </a:solidFill>
                <a:effectLst/>
                <a:latin typeface="+mj-lt"/>
                <a:ea typeface="Times New Roman" panose="02020603050405020304" pitchFamily="18" charset="0"/>
                <a:cs typeface="Aptos" panose="020B0004020202020204" pitchFamily="34" charset="0"/>
              </a:rPr>
              <a:t>Delivery of AEP</a:t>
            </a:r>
            <a:r>
              <a:rPr lang="en-GB" sz="1600" dirty="0">
                <a:solidFill>
                  <a:srgbClr val="424242"/>
                </a:solidFill>
                <a:effectLst/>
                <a:latin typeface="+mj-lt"/>
                <a:ea typeface="Times New Roman" panose="02020603050405020304" pitchFamily="18" charset="0"/>
                <a:cs typeface="Aptos" panose="020B0004020202020204" pitchFamily="34" charset="0"/>
              </a:rPr>
              <a:t>:</a:t>
            </a:r>
            <a:endParaRPr lang="en-GB" sz="1600" dirty="0">
              <a:effectLst/>
              <a:latin typeface="+mj-lt"/>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AEP can be delivered through 1:1, group, or online tuition.</a:t>
            </a:r>
            <a:endParaRPr lang="en-GB" sz="1600" dirty="0">
              <a:effectLst/>
              <a:latin typeface="+mj-lt"/>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It can be conducted on school premises, at a local accessible library, within the child’s home (once risk assessed), or another suitable location. </a:t>
            </a:r>
            <a:endParaRPr lang="en-GB" sz="1600" dirty="0">
              <a:effectLst/>
              <a:latin typeface="+mj-lt"/>
              <a:ea typeface="Aptos" panose="020B0004020202020204" pitchFamily="34" charset="0"/>
              <a:cs typeface="Aptos" panose="020B0004020202020204" pitchFamily="34" charset="0"/>
            </a:endParaRPr>
          </a:p>
          <a:p>
            <a:pPr marL="742950" lvl="1" indent="-285750">
              <a:lnSpc>
                <a:spcPct val="115000"/>
              </a:lnSpc>
              <a:spcAft>
                <a:spcPts val="800"/>
              </a:spcAft>
              <a:buSzPts val="1000"/>
              <a:buFont typeface="Symbol" panose="05050102010706020507" pitchFamily="18" charset="2"/>
              <a:buChar char=""/>
              <a:tabLst>
                <a:tab pos="685800" algn="l"/>
              </a:tabLst>
            </a:pPr>
            <a:r>
              <a:rPr lang="en-GB" sz="1600" kern="0" dirty="0">
                <a:solidFill>
                  <a:srgbClr val="424242"/>
                </a:solidFill>
                <a:effectLst/>
                <a:latin typeface="+mj-lt"/>
                <a:ea typeface="Times New Roman" panose="02020603050405020304" pitchFamily="18" charset="0"/>
                <a:cs typeface="Times New Roman" panose="02020603050405020304" pitchFamily="18" charset="0"/>
              </a:rPr>
              <a:t>The school or LA must ensure they have done their due diligence, and quality assured the commissioned provider to determine suitability of service.</a:t>
            </a:r>
            <a:endParaRPr lang="en-GB" sz="1600" kern="100" dirty="0">
              <a:effectLst/>
              <a:latin typeface="+mj-l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79110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0E23D3-9E5C-0F20-2B4D-DDB7082B5199}"/>
              </a:ext>
            </a:extLst>
          </p:cNvPr>
          <p:cNvSpPr>
            <a:spLocks noGrp="1"/>
          </p:cNvSpPr>
          <p:nvPr>
            <p:ph idx="1"/>
          </p:nvPr>
        </p:nvSpPr>
        <p:spPr>
          <a:xfrm>
            <a:off x="457200" y="685800"/>
            <a:ext cx="8229600" cy="4525963"/>
          </a:xfrm>
        </p:spPr>
        <p:txBody>
          <a:bodyPr>
            <a:normAutofit/>
          </a:bodyPr>
          <a:lstStyle/>
          <a:p>
            <a:pPr marL="0" lvl="0" indent="0">
              <a:buNone/>
              <a:tabLst>
                <a:tab pos="228600" algn="l"/>
              </a:tabLst>
            </a:pPr>
            <a:r>
              <a:rPr lang="en-GB" sz="1600" b="1"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Additional Subjects</a:t>
            </a:r>
            <a:r>
              <a:rPr lang="en-GB" sz="1600"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a:t>
            </a:r>
            <a:endParaRPr lang="en-GB" sz="1600" dirty="0">
              <a:effectLst/>
              <a:latin typeface="Aptos" panose="020B0004020202020204" pitchFamily="34" charset="0"/>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If a child’s</a:t>
            </a:r>
            <a:r>
              <a:rPr lang="en-GB" sz="1600" dirty="0">
                <a:solidFill>
                  <a:srgbClr val="424242"/>
                </a:solidFill>
                <a:latin typeface="Arial" panose="020B0604020202020204" pitchFamily="34" charset="0"/>
                <a:ea typeface="Times New Roman" panose="02020603050405020304" pitchFamily="18" charset="0"/>
                <a:cs typeface="Aptos" panose="020B0004020202020204" pitchFamily="34" charset="0"/>
              </a:rPr>
              <a:t> ill health permits them </a:t>
            </a:r>
            <a:r>
              <a:rPr lang="en-GB" sz="1600"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to access full-time AEP (approximately 15 hours a week for unregistered provision), schools or LA should consider adding additional subjects of the child’s choosing from the school curriculum or other suitable provision that may support the student</a:t>
            </a:r>
            <a:endParaRPr lang="en-GB" sz="1600" dirty="0">
              <a:effectLst/>
              <a:latin typeface="Aptos" panose="020B0004020202020204" pitchFamily="34" charset="0"/>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School should ensure children in receipt of off-site AEP retain access to the school community. This can be through the sharing of school newsletters, inclusion to school trips, events, participation in whole school or year group activities.</a:t>
            </a:r>
            <a:br>
              <a:rPr lang="en-GB" sz="1600"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br>
            <a:endParaRPr lang="en-GB" sz="1600" dirty="0">
              <a:effectLst/>
              <a:latin typeface="Aptos" panose="020B0004020202020204" pitchFamily="34" charset="0"/>
              <a:ea typeface="Aptos" panose="020B0004020202020204" pitchFamily="34" charset="0"/>
              <a:cs typeface="Aptos" panose="020B0004020202020204" pitchFamily="34" charset="0"/>
            </a:endParaRPr>
          </a:p>
          <a:p>
            <a:pPr marL="0" lvl="0" indent="0">
              <a:buNone/>
              <a:tabLst>
                <a:tab pos="228600" algn="l"/>
              </a:tabLst>
            </a:pPr>
            <a:r>
              <a:rPr lang="en-GB" sz="1600" b="1"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Therapeutic Provision</a:t>
            </a:r>
            <a:r>
              <a:rPr lang="en-GB" sz="1600"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a:t>
            </a:r>
            <a:endParaRPr lang="en-GB" sz="1600" dirty="0">
              <a:effectLst/>
              <a:latin typeface="Aptos" panose="020B0004020202020204" pitchFamily="34" charset="0"/>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The requirement to provide therapeutic provisions is at the schools’ and LA’s discretion. The school must ensure they have quality assured the commissioned provider to determine suitability of service.</a:t>
            </a:r>
            <a:endParaRPr lang="en-GB" sz="1600" dirty="0">
              <a:effectLst/>
              <a:latin typeface="Aptos" panose="020B0004020202020204" pitchFamily="34" charset="0"/>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The school and LA should consider other service/s that may provide suitable and relevant interim support.</a:t>
            </a:r>
            <a:endParaRPr lang="en-GB" sz="1600" dirty="0">
              <a:latin typeface="Aptos" panose="020B0004020202020204" pitchFamily="34" charset="0"/>
              <a:ea typeface="Times New Roman" panose="02020603050405020304" pitchFamily="18" charset="0"/>
              <a:cs typeface="Aptos" panose="020B0004020202020204" pitchFamily="34" charset="0"/>
            </a:endParaRPr>
          </a:p>
          <a:p>
            <a:pPr indent="-285750">
              <a:buSzPts val="1000"/>
              <a:buFont typeface="Symbol" panose="05050102010706020507" pitchFamily="18" charset="2"/>
              <a:buChar char=""/>
              <a:tabLst>
                <a:tab pos="685800" algn="l"/>
              </a:tabLst>
            </a:pPr>
            <a:endParaRPr lang="en-GB" sz="1600" b="1" dirty="0">
              <a:solidFill>
                <a:srgbClr val="424242"/>
              </a:solidFill>
              <a:effectLst/>
              <a:latin typeface="Aptos" panose="020B0004020202020204" pitchFamily="34" charset="0"/>
              <a:ea typeface="Times New Roman" panose="02020603050405020304" pitchFamily="18" charset="0"/>
              <a:cs typeface="Aptos" panose="020B0004020202020204" pitchFamily="34" charset="0"/>
            </a:endParaRPr>
          </a:p>
          <a:p>
            <a:endParaRPr lang="en-GB" dirty="0"/>
          </a:p>
        </p:txBody>
      </p:sp>
    </p:spTree>
    <p:extLst>
      <p:ext uri="{BB962C8B-B14F-4D97-AF65-F5344CB8AC3E}">
        <p14:creationId xmlns:p14="http://schemas.microsoft.com/office/powerpoint/2010/main" val="2011599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396737-95C0-06E6-3FF9-0FC191B77517}"/>
              </a:ext>
            </a:extLst>
          </p:cNvPr>
          <p:cNvSpPr>
            <a:spLocks noGrp="1"/>
          </p:cNvSpPr>
          <p:nvPr>
            <p:ph idx="1"/>
          </p:nvPr>
        </p:nvSpPr>
        <p:spPr>
          <a:xfrm>
            <a:off x="457200" y="468517"/>
            <a:ext cx="8229600" cy="4525963"/>
          </a:xfrm>
        </p:spPr>
        <p:txBody>
          <a:bodyPr/>
          <a:lstStyle/>
          <a:p>
            <a:pPr marL="0" indent="0">
              <a:buNone/>
            </a:pPr>
            <a:r>
              <a:rPr lang="en-GB" sz="1800" b="1" dirty="0">
                <a:solidFill>
                  <a:srgbClr val="424242"/>
                </a:solidFill>
                <a:latin typeface="+mj-lt"/>
                <a:ea typeface="Times New Roman" panose="02020603050405020304" pitchFamily="18" charset="0"/>
                <a:cs typeface="Aptos" panose="020B0004020202020204" pitchFamily="34" charset="0"/>
              </a:rPr>
              <a:t>Monitoring and Reporting</a:t>
            </a:r>
            <a:r>
              <a:rPr lang="en-GB" sz="1800" dirty="0">
                <a:solidFill>
                  <a:srgbClr val="424242"/>
                </a:solidFill>
                <a:latin typeface="+mj-lt"/>
                <a:ea typeface="Times New Roman" panose="02020603050405020304" pitchFamily="18" charset="0"/>
                <a:cs typeface="Aptos" panose="020B0004020202020204" pitchFamily="34" charset="0"/>
              </a:rPr>
              <a:t>:</a:t>
            </a:r>
            <a:endParaRPr lang="en-GB" sz="1800" dirty="0">
              <a:latin typeface="+mj-lt"/>
              <a:ea typeface="Aptos" panose="020B0004020202020204" pitchFamily="34" charset="0"/>
              <a:cs typeface="Aptos" panose="020B0004020202020204" pitchFamily="34" charset="0"/>
            </a:endParaRPr>
          </a:p>
        </p:txBody>
      </p:sp>
      <p:sp>
        <p:nvSpPr>
          <p:cNvPr id="5" name="TextBox 4">
            <a:extLst>
              <a:ext uri="{FF2B5EF4-FFF2-40B4-BE49-F238E27FC236}">
                <a16:creationId xmlns:a16="http://schemas.microsoft.com/office/drawing/2014/main" id="{33041DAE-6C5E-C747-119A-19BBA7E9BA1F}"/>
              </a:ext>
            </a:extLst>
          </p:cNvPr>
          <p:cNvSpPr txBox="1"/>
          <p:nvPr/>
        </p:nvSpPr>
        <p:spPr>
          <a:xfrm>
            <a:off x="67901" y="826448"/>
            <a:ext cx="8618899" cy="5324535"/>
          </a:xfrm>
          <a:prstGeom prst="rect">
            <a:avLst/>
          </a:prstGeom>
          <a:noFill/>
        </p:spPr>
        <p:txBody>
          <a:bodyPr wrap="square">
            <a:spAutoFit/>
          </a:bodyPr>
          <a:lstStyle/>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AEP providers must receive clear directions regarding the purpose of support and intended outcomes.</a:t>
            </a:r>
            <a:endParaRPr lang="en-GB" sz="1600" dirty="0">
              <a:effectLst/>
              <a:latin typeface="+mj-lt"/>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Schools should receive regular progress reports from the commissioned service and live attendance information.</a:t>
            </a:r>
            <a:endParaRPr lang="en-GB" sz="1600" dirty="0">
              <a:effectLst/>
              <a:latin typeface="+mj-lt"/>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The school continues to retain full safeguarding responsibilities for the child and must maintain access to the child through regular welfare calls/home visits.</a:t>
            </a:r>
            <a:endParaRPr lang="en-GB" sz="1600" dirty="0">
              <a:effectLst/>
              <a:latin typeface="+mj-lt"/>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The school’s attendance procedure should be followed for non-attendance to AEP.</a:t>
            </a:r>
          </a:p>
          <a:p>
            <a:pPr marL="742950" lvl="1" indent="-285750">
              <a:buSzPts val="1000"/>
              <a:buFont typeface="Symbol" panose="05050102010706020507" pitchFamily="18" charset="2"/>
              <a:buChar char=""/>
              <a:tabLst>
                <a:tab pos="685800" algn="l"/>
              </a:tabLst>
            </a:pPr>
            <a:endParaRPr lang="en-GB" sz="1200" dirty="0">
              <a:solidFill>
                <a:srgbClr val="424242"/>
              </a:solidFill>
              <a:latin typeface="Arial" panose="020B0604020202020204" pitchFamily="34" charset="0"/>
              <a:ea typeface="Aptos" panose="020B0004020202020204" pitchFamily="34" charset="0"/>
              <a:cs typeface="Aptos" panose="020B0004020202020204" pitchFamily="34" charset="0"/>
            </a:endParaRPr>
          </a:p>
          <a:p>
            <a:pPr lvl="0">
              <a:tabLst>
                <a:tab pos="228600" algn="l"/>
              </a:tabLst>
            </a:pPr>
            <a:r>
              <a:rPr lang="en-GB" sz="1600" b="1" dirty="0">
                <a:solidFill>
                  <a:srgbClr val="424242"/>
                </a:solidFill>
                <a:effectLst/>
                <a:latin typeface="+mj-lt"/>
                <a:ea typeface="Times New Roman" panose="02020603050405020304" pitchFamily="18" charset="0"/>
                <a:cs typeface="Aptos" panose="020B0004020202020204" pitchFamily="34" charset="0"/>
              </a:rPr>
              <a:t>		Reintegration Plan</a:t>
            </a:r>
            <a:r>
              <a:rPr lang="en-GB" sz="1600" dirty="0">
                <a:solidFill>
                  <a:srgbClr val="424242"/>
                </a:solidFill>
                <a:effectLst/>
                <a:latin typeface="+mj-lt"/>
                <a:ea typeface="Times New Roman" panose="02020603050405020304" pitchFamily="18" charset="0"/>
                <a:cs typeface="Aptos" panose="020B0004020202020204" pitchFamily="34" charset="0"/>
              </a:rPr>
              <a:t>:</a:t>
            </a:r>
            <a:endParaRPr lang="en-GB" sz="1600" dirty="0">
              <a:effectLst/>
              <a:latin typeface="+mj-lt"/>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AEP should never be considered a permanent solution. There should always be an expectation that the child will reintegrate back into school given the right support.</a:t>
            </a:r>
            <a:endParaRPr lang="en-GB" sz="1600" dirty="0">
              <a:effectLst/>
              <a:latin typeface="+mj-lt"/>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Schools should agree a reintegration plan with parents, child and involved professionals.</a:t>
            </a:r>
            <a:endParaRPr lang="en-GB" sz="1600" dirty="0">
              <a:latin typeface="+mj-lt"/>
              <a:ea typeface="Times New Roman" panose="02020603050405020304" pitchFamily="18"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The reintegration plan should include the parent and child voice, be supportive, realistic and agreed by all parties</a:t>
            </a:r>
            <a:endParaRPr lang="en-GB" sz="1600" dirty="0">
              <a:latin typeface="+mj-lt"/>
              <a:ea typeface="Times New Roman" panose="02020603050405020304" pitchFamily="18"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The plan should be reviewed on a 6 weekly basis to assess the provision, its impact, the child’s progress, and next steps.</a:t>
            </a:r>
            <a:endParaRPr lang="en-GB" sz="1600" dirty="0">
              <a:effectLst/>
              <a:latin typeface="+mj-lt"/>
              <a:ea typeface="Aptos" panose="020B0004020202020204" pitchFamily="34" charset="0"/>
              <a:cs typeface="Aptos" panose="020B0004020202020204" pitchFamily="34" charset="0"/>
            </a:endParaRPr>
          </a:p>
          <a:p>
            <a:pPr marL="914400"/>
            <a:r>
              <a:rPr lang="en-GB" sz="1200"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 </a:t>
            </a:r>
            <a:endParaRPr lang="en-GB" sz="1200" dirty="0">
              <a:effectLst/>
              <a:latin typeface="Aptos" panose="020B0004020202020204" pitchFamily="34" charset="0"/>
              <a:ea typeface="Aptos" panose="020B0004020202020204" pitchFamily="34" charset="0"/>
              <a:cs typeface="Aptos" panose="020B0004020202020204" pitchFamily="34" charset="0"/>
            </a:endParaRPr>
          </a:p>
          <a:p>
            <a:pPr marL="0" lvl="0" indent="0">
              <a:buNone/>
              <a:tabLst>
                <a:tab pos="228600" algn="l"/>
              </a:tabLst>
            </a:pPr>
            <a:r>
              <a:rPr lang="en-GB" sz="1200" dirty="0">
                <a:latin typeface="Aptos" panose="020B0004020202020204" pitchFamily="34" charset="0"/>
                <a:ea typeface="Times New Roman" panose="02020603050405020304" pitchFamily="18" charset="0"/>
                <a:cs typeface="Aptos" panose="020B0004020202020204" pitchFamily="34" charset="0"/>
              </a:rPr>
              <a:t>		</a:t>
            </a:r>
            <a:r>
              <a:rPr lang="en-GB" sz="1600" b="1" dirty="0">
                <a:solidFill>
                  <a:srgbClr val="424242"/>
                </a:solidFill>
                <a:effectLst/>
                <a:latin typeface="+mj-lt"/>
                <a:ea typeface="Times New Roman" panose="02020603050405020304" pitchFamily="18" charset="0"/>
                <a:cs typeface="Aptos" panose="020B0004020202020204" pitchFamily="34" charset="0"/>
              </a:rPr>
              <a:t>Education, Health, and Care Plan (EHCP)</a:t>
            </a:r>
            <a:r>
              <a:rPr lang="en-GB" sz="1600" dirty="0">
                <a:solidFill>
                  <a:srgbClr val="424242"/>
                </a:solidFill>
                <a:effectLst/>
                <a:latin typeface="+mj-lt"/>
                <a:ea typeface="Times New Roman" panose="02020603050405020304" pitchFamily="18" charset="0"/>
                <a:cs typeface="Aptos" panose="020B0004020202020204" pitchFamily="34" charset="0"/>
              </a:rPr>
              <a:t>:</a:t>
            </a:r>
            <a:endParaRPr lang="en-GB" sz="1600" dirty="0">
              <a:effectLst/>
              <a:latin typeface="+mj-lt"/>
              <a:ea typeface="Aptos" panose="020B0004020202020204" pitchFamily="34" charset="0"/>
              <a:cs typeface="Aptos" panose="020B0004020202020204" pitchFamily="34" charset="0"/>
            </a:endParaRPr>
          </a:p>
          <a:p>
            <a:pPr marL="742950" lvl="1" indent="-285750">
              <a:buSzPts val="1000"/>
              <a:buFont typeface="Symbol" panose="05050102010706020507" pitchFamily="18" charset="2"/>
              <a:buChar char=""/>
              <a:tabLst>
                <a:tab pos="685800" algn="l"/>
              </a:tabLst>
            </a:pPr>
            <a:r>
              <a:rPr lang="en-GB" sz="1600" dirty="0">
                <a:solidFill>
                  <a:srgbClr val="424242"/>
                </a:solidFill>
                <a:effectLst/>
                <a:latin typeface="+mj-lt"/>
                <a:ea typeface="Times New Roman" panose="02020603050405020304" pitchFamily="18" charset="0"/>
                <a:cs typeface="Aptos" panose="020B0004020202020204" pitchFamily="34" charset="0"/>
              </a:rPr>
              <a:t>When a child on AEP who is going through EHCA receives an EHCP, the SEN service should be made aware of the current arrangements for education.</a:t>
            </a:r>
            <a:endParaRPr lang="en-GB" sz="1600" dirty="0">
              <a:effectLst/>
              <a:latin typeface="+mj-lt"/>
              <a:ea typeface="Aptos" panose="020B0004020202020204" pitchFamily="34" charset="0"/>
              <a:cs typeface="Aptos" panose="020B0004020202020204" pitchFamily="34" charset="0"/>
            </a:endParaRPr>
          </a:p>
          <a:p>
            <a:pPr marL="1371600"/>
            <a:r>
              <a:rPr lang="en-GB" sz="1200" dirty="0">
                <a:solidFill>
                  <a:srgbClr val="424242"/>
                </a:solidFill>
                <a:effectLst/>
                <a:latin typeface="Arial" panose="020B0604020202020204" pitchFamily="34" charset="0"/>
                <a:ea typeface="Times New Roman" panose="02020603050405020304" pitchFamily="18" charset="0"/>
                <a:cs typeface="Aptos" panose="020B0004020202020204" pitchFamily="34" charset="0"/>
              </a:rPr>
              <a:t> </a:t>
            </a:r>
            <a:endParaRPr lang="en-GB" sz="1200" dirty="0">
              <a:effectLst/>
              <a:latin typeface="Aptos" panose="020B00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961316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67904-CAD1-5246-733E-4B5E14E8DAD1}"/>
              </a:ext>
            </a:extLst>
          </p:cNvPr>
          <p:cNvSpPr>
            <a:spLocks noGrp="1"/>
          </p:cNvSpPr>
          <p:nvPr>
            <p:ph type="title"/>
          </p:nvPr>
        </p:nvSpPr>
        <p:spPr/>
        <p:txBody>
          <a:bodyPr>
            <a:normAutofit/>
          </a:bodyPr>
          <a:lstStyle/>
          <a:p>
            <a:pPr algn="ctr"/>
            <a:r>
              <a:rPr lang="en-GB" sz="3200" b="1" dirty="0"/>
              <a:t>Named S19 Officer</a:t>
            </a:r>
          </a:p>
        </p:txBody>
      </p:sp>
      <p:sp>
        <p:nvSpPr>
          <p:cNvPr id="3" name="Content Placeholder 2">
            <a:extLst>
              <a:ext uri="{FF2B5EF4-FFF2-40B4-BE49-F238E27FC236}">
                <a16:creationId xmlns:a16="http://schemas.microsoft.com/office/drawing/2014/main" id="{A5CC0D2E-6BDC-B01B-4051-E2950118CFA2}"/>
              </a:ext>
            </a:extLst>
          </p:cNvPr>
          <p:cNvSpPr>
            <a:spLocks noGrp="1"/>
          </p:cNvSpPr>
          <p:nvPr>
            <p:ph idx="1"/>
          </p:nvPr>
        </p:nvSpPr>
        <p:spPr>
          <a:xfrm>
            <a:off x="457200" y="1924493"/>
            <a:ext cx="8229600" cy="4201670"/>
          </a:xfrm>
        </p:spPr>
        <p:txBody>
          <a:bodyPr/>
          <a:lstStyle/>
          <a:p>
            <a:pPr marL="0" indent="0">
              <a:buNone/>
            </a:pPr>
            <a:r>
              <a:rPr lang="en-GB" dirty="0"/>
              <a:t>       </a:t>
            </a:r>
            <a:r>
              <a:rPr lang="en-GB" sz="2000" dirty="0"/>
              <a:t>Margaret Springer (she/her)</a:t>
            </a:r>
          </a:p>
          <a:p>
            <a:pPr marL="0" indent="0">
              <a:buNone/>
            </a:pPr>
            <a:endParaRPr lang="en-GB" sz="2000" dirty="0"/>
          </a:p>
          <a:p>
            <a:pPr marL="0" indent="0">
              <a:buNone/>
            </a:pPr>
            <a:r>
              <a:rPr lang="en-GB" sz="2000" dirty="0"/>
              <a:t>            </a:t>
            </a:r>
          </a:p>
          <a:p>
            <a:pPr marL="0" indent="0">
              <a:buNone/>
            </a:pPr>
            <a:r>
              <a:rPr lang="en-GB" sz="2000" dirty="0"/>
              <a:t>           </a:t>
            </a:r>
            <a:r>
              <a:rPr lang="en-GB" sz="2000" dirty="0">
                <a:hlinkClick r:id="rId2"/>
              </a:rPr>
              <a:t>educationsection19@oxfordshire.gov.uk</a:t>
            </a:r>
            <a:r>
              <a:rPr lang="en-GB" sz="2000" dirty="0"/>
              <a:t> </a:t>
            </a:r>
          </a:p>
          <a:p>
            <a:pPr marL="0" indent="0">
              <a:buNone/>
            </a:pPr>
            <a:r>
              <a:rPr lang="en-GB" sz="2000" dirty="0"/>
              <a:t>           </a:t>
            </a:r>
            <a:r>
              <a:rPr lang="en-GB" sz="2000" dirty="0">
                <a:hlinkClick r:id="rId3"/>
              </a:rPr>
              <a:t>Margaret.Springer@oxfordshire.gov</a:t>
            </a:r>
            <a:r>
              <a:rPr lang="en-GB" sz="2000">
                <a:hlinkClick r:id="rId3"/>
              </a:rPr>
              <a:t>.uk</a:t>
            </a:r>
            <a:r>
              <a:rPr lang="en-GB" sz="2000"/>
              <a:t> </a:t>
            </a:r>
            <a:endParaRPr lang="en-GB" sz="2000" dirty="0"/>
          </a:p>
          <a:p>
            <a:pPr marL="0" indent="0">
              <a:buNone/>
            </a:pPr>
            <a:r>
              <a:rPr lang="en-GB" sz="2000" dirty="0"/>
              <a:t>					     	</a:t>
            </a:r>
            <a:endParaRPr lang="en-GB" sz="2000" dirty="0">
              <a:hlinkClick r:id="rId4"/>
            </a:endParaRPr>
          </a:p>
          <a:p>
            <a:pPr marL="0" indent="0">
              <a:buNone/>
            </a:pPr>
            <a:r>
              <a:rPr lang="en-GB" sz="2000" dirty="0"/>
              <a:t>         </a:t>
            </a:r>
          </a:p>
          <a:p>
            <a:pPr marL="0" indent="0">
              <a:buNone/>
            </a:pPr>
            <a:r>
              <a:rPr lang="en-GB" sz="2000" dirty="0"/>
              <a:t>           07860 653 014</a:t>
            </a:r>
          </a:p>
        </p:txBody>
      </p:sp>
      <p:pic>
        <p:nvPicPr>
          <p:cNvPr id="5" name="Graphic 4" descr="Email with solid fill">
            <a:extLst>
              <a:ext uri="{FF2B5EF4-FFF2-40B4-BE49-F238E27FC236}">
                <a16:creationId xmlns:a16="http://schemas.microsoft.com/office/drawing/2014/main" id="{F60E7FC1-A81D-DAD9-8D7D-87F046118DB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50872" y="3289501"/>
            <a:ext cx="615543" cy="573015"/>
          </a:xfrm>
          <a:prstGeom prst="rect">
            <a:avLst/>
          </a:prstGeom>
        </p:spPr>
      </p:pic>
      <p:pic>
        <p:nvPicPr>
          <p:cNvPr id="7" name="Graphic 6" descr="Speaker phone with solid fill">
            <a:extLst>
              <a:ext uri="{FF2B5EF4-FFF2-40B4-BE49-F238E27FC236}">
                <a16:creationId xmlns:a16="http://schemas.microsoft.com/office/drawing/2014/main" id="{388DA9D9-6448-FC68-FDA3-FB54601229E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50871" y="4463588"/>
            <a:ext cx="615543" cy="695289"/>
          </a:xfrm>
          <a:prstGeom prst="rect">
            <a:avLst/>
          </a:prstGeom>
        </p:spPr>
      </p:pic>
      <p:pic>
        <p:nvPicPr>
          <p:cNvPr id="9" name="Graphic 8" descr="Female Profile with solid fill">
            <a:extLst>
              <a:ext uri="{FF2B5EF4-FFF2-40B4-BE49-F238E27FC236}">
                <a16:creationId xmlns:a16="http://schemas.microsoft.com/office/drawing/2014/main" id="{CA08FA45-4606-DA60-3951-C987B38C71B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50873" y="1969495"/>
            <a:ext cx="615543" cy="573015"/>
          </a:xfrm>
          <a:prstGeom prst="rect">
            <a:avLst/>
          </a:prstGeom>
        </p:spPr>
      </p:pic>
    </p:spTree>
    <p:extLst>
      <p:ext uri="{BB962C8B-B14F-4D97-AF65-F5344CB8AC3E}">
        <p14:creationId xmlns:p14="http://schemas.microsoft.com/office/powerpoint/2010/main" val="3107117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92C3A81F91394DAFE8B3FF5EE403BD" ma:contentTypeVersion="13" ma:contentTypeDescription="Create a new document." ma:contentTypeScope="" ma:versionID="003c780415a9d98b2750357e55639351">
  <xsd:schema xmlns:xsd="http://www.w3.org/2001/XMLSchema" xmlns:xs="http://www.w3.org/2001/XMLSchema" xmlns:p="http://schemas.microsoft.com/office/2006/metadata/properties" xmlns:ns3="7446af49-0157-4784-b7e4-a8135f4de511" xmlns:ns4="9ac72267-b3a7-439f-bf2a-c616fd0a665c" targetNamespace="http://schemas.microsoft.com/office/2006/metadata/properties" ma:root="true" ma:fieldsID="91463e035eda8eaabc6a7693760caf41" ns3:_="" ns4:_="">
    <xsd:import namespace="7446af49-0157-4784-b7e4-a8135f4de511"/>
    <xsd:import namespace="9ac72267-b3a7-439f-bf2a-c616fd0a665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46af49-0157-4784-b7e4-a8135f4de51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c72267-b3a7-439f-bf2a-c616fd0a665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D20C3E-5DA8-4F0F-BD20-CCA9D66296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46af49-0157-4784-b7e4-a8135f4de511"/>
    <ds:schemaRef ds:uri="9ac72267-b3a7-439f-bf2a-c616fd0a66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C07CDA-2D60-45FB-A10E-B6082A04A12D}">
  <ds:schemaRefs>
    <ds:schemaRef ds:uri="http://schemas.microsoft.com/office/infopath/2007/PartnerControls"/>
    <ds:schemaRef ds:uri="http://schemas.microsoft.com/office/2006/documentManagement/types"/>
    <ds:schemaRef ds:uri="http://purl.org/dc/terms/"/>
    <ds:schemaRef ds:uri="http://purl.org/dc/dcmitype/"/>
    <ds:schemaRef ds:uri="http://schemas.microsoft.com/office/2006/metadata/properties"/>
    <ds:schemaRef ds:uri="9ac72267-b3a7-439f-bf2a-c616fd0a665c"/>
    <ds:schemaRef ds:uri="http://www.w3.org/XML/1998/namespace"/>
    <ds:schemaRef ds:uri="http://schemas.openxmlformats.org/package/2006/metadata/core-properties"/>
    <ds:schemaRef ds:uri="7446af49-0157-4784-b7e4-a8135f4de511"/>
    <ds:schemaRef ds:uri="http://purl.org/dc/elements/1.1/"/>
  </ds:schemaRefs>
</ds:datastoreItem>
</file>

<file path=customXml/itemProps3.xml><?xml version="1.0" encoding="utf-8"?>
<ds:datastoreItem xmlns:ds="http://schemas.openxmlformats.org/officeDocument/2006/customXml" ds:itemID="{1BBB8A56-32CC-421E-AF8B-D945E115D0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1633</TotalTime>
  <Words>1111</Words>
  <Application>Microsoft Office PowerPoint</Application>
  <PresentationFormat>On-screen Show (4:3)</PresentationFormat>
  <Paragraphs>89</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Arial</vt:lpstr>
      <vt:lpstr>Symbol</vt:lpstr>
      <vt:lpstr>Office Theme</vt:lpstr>
      <vt:lpstr>S19 Duty  Each local authority in England shall make arrangements for the provision of suitable education at school or otherwise than at school for those children of compulsory school age who, by reason of illness, exclusion from school or otherwise, may not for any period receive suitable education unless such arrangements are made for them. The Education Act 1996</vt:lpstr>
      <vt:lpstr>Responsibility: Schools and LA</vt:lpstr>
      <vt:lpstr> S19 Panel - Robust &amp; Fair  </vt:lpstr>
      <vt:lpstr>Medically Diagnosed Illness </vt:lpstr>
      <vt:lpstr>Parental request for services  </vt:lpstr>
      <vt:lpstr>PowerPoint Presentation</vt:lpstr>
      <vt:lpstr>PowerPoint Presentation</vt:lpstr>
      <vt:lpstr>PowerPoint Presentation</vt:lpstr>
      <vt:lpstr>Named S19 Officer</vt:lpstr>
    </vt:vector>
  </TitlesOfParts>
  <Company>oxfordshire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 Department</dc:creator>
  <cp:lastModifiedBy>Springer, Margaret - Oxfordshire County Council</cp:lastModifiedBy>
  <cp:revision>11</cp:revision>
  <cp:lastPrinted>2025-05-19T15:49:28Z</cp:lastPrinted>
  <dcterms:created xsi:type="dcterms:W3CDTF">2012-11-02T14:00:39Z</dcterms:created>
  <dcterms:modified xsi:type="dcterms:W3CDTF">2025-05-20T08:08:32Z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0x010100A392C3A81F91394DAFE8B3FF5EE403BD</vt:lpwstr>
  </property>
</Properties>
</file>