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2"/>
  </p:notesMasterIdLst>
  <p:sldIdLst>
    <p:sldId id="1612" r:id="rId6"/>
    <p:sldId id="263" r:id="rId7"/>
    <p:sldId id="1613" r:id="rId8"/>
    <p:sldId id="1614" r:id="rId9"/>
    <p:sldId id="266" r:id="rId10"/>
    <p:sldId id="25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3DA6D-2F48-F236-3410-9DFCC6DC6978}" v="4" dt="2025-03-31T09:13:47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6EBF4-A055-4CE3-BC87-9AB34980AE8C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1C12-1CE5-4386-8BB6-CC82AB939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323BC-A916-416D-8E06-BE12939F11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8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E5D8-E637-5DB4-A951-4EB92B822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BD3CB-023E-50AE-EA95-79FC21190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A08AD-D725-29F4-E3A9-1695FF1F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C073E-4BD8-1AAD-14FB-412948F2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65F3-5E0F-0CC3-DA43-34EDB39D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4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905D-C103-CE7A-1C9B-DF30EF6D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9069C-6EDB-EF1C-260C-6C41108C0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F583-64DE-1F82-CB58-17A448C4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9DEC-B126-F4C0-45F4-77ACA044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3CF4D-9EDC-55E4-5C45-7F2A3F20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FC78B-AA41-00A2-F74B-03DB7581D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A917C-782F-AB45-0239-78AC7A8D1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6F1DA-6C84-912A-E784-C3881174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C41B-F0FE-0460-3C54-2AB6A5F1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4EE24-89BE-6CFC-430D-0403049B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E5D8-E637-5DB4-A951-4EB92B822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BD3CB-023E-50AE-EA95-79FC21190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A08AD-D725-29F4-E3A9-1695FF1F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C073E-4BD8-1AAD-14FB-412948F2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65F3-5E0F-0CC3-DA43-34EDB39D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5BDA-44A5-C05D-0405-99489F09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467"/>
            <a:ext cx="10515600" cy="1049866"/>
          </a:xfrm>
        </p:spPr>
        <p:txBody>
          <a:bodyPr/>
          <a:lstStyle>
            <a:lvl1pPr>
              <a:defRPr>
                <a:solidFill>
                  <a:srgbClr val="0D2D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F12C-97E4-FA19-1EE4-832A5A298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3"/>
            <a:ext cx="10515600" cy="372163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7C2D2-1278-BA96-AE8E-0D7332AC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4EA4-24EB-892E-F5EC-49C33AF1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F58D7-9A4E-4734-59F0-AA15DE80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pink sign&#10;&#10;Description automatically generated">
            <a:extLst>
              <a:ext uri="{FF2B5EF4-FFF2-40B4-BE49-F238E27FC236}">
                <a16:creationId xmlns:a16="http://schemas.microsoft.com/office/drawing/2014/main" id="{E2F9B465-5583-61F3-29AB-E8E736089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89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D20A-A3DD-5C57-0F1A-FC155EA1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2F6C-8A05-DCA7-8EE8-257C9C67C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59A9-D79C-D5CD-495A-4A72D7A5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5BAF-3FEB-BDEC-6F76-2D71AFAD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8D23E-7DB0-CD3F-8C88-1B79907D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5A57-DCC7-B49A-6731-953C31A0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ADCF-2DA7-57D0-41A7-11D22DA67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6A17A-D47F-7CCB-C832-F5EAF6B0C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0A260-5CE7-8957-15BA-97C4E48C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1A045-3BA8-0F63-E91A-0291A2CA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0ABF5-5028-AB64-C3A7-6ECCB787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3CC7-6754-6074-E417-95F8E6D0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6F155-DD1A-DE0A-3249-8AE41ABA2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EF52-8B03-4CDB-D6B8-92A6928E1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3EEF4-E7AB-C41C-3A8D-163C8EE18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A753E-2FFC-B55F-6DFF-4119BBA80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157BC-F703-DF0C-F9AC-4DECCCA5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000B6-0B6E-28C8-A60A-767173D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40DF5-452F-901B-F7AC-FC759181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3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BFE1-718F-C45A-6607-1B319FDB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DD304-07EC-D4D9-3B88-5105AC4C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A43D0-A529-1581-F5B7-87861744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D9AB4-AA8A-BA73-C6FD-299873B1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9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30BF0-150C-D652-5E14-1615D007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1C912-B11E-53A8-F9FB-062133C1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310C-FA2E-D32A-222E-D0E77C81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3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BFDE-CD49-BF93-4FF4-4EC81DC3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25FC8-39FD-4053-D019-CAB34592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5FC18-3EB8-3187-D7B9-3EE3D494F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F190C-7C07-A854-1908-22E5DA3C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B73AF-1F36-E769-D350-D3BB3720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11FE6-39B8-292B-2F2F-7DBA0317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5BDA-44A5-C05D-0405-99489F09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0"/>
            <a:ext cx="11855570" cy="1250830"/>
          </a:xfrm>
        </p:spPr>
        <p:txBody>
          <a:bodyPr/>
          <a:lstStyle>
            <a:lvl1pPr>
              <a:defRPr b="1" baseline="0">
                <a:solidFill>
                  <a:srgbClr val="0D2D6F"/>
                </a:solidFill>
                <a:latin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F12C-97E4-FA19-1EE4-832A5A298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70" y="2001327"/>
            <a:ext cx="10815815" cy="4201514"/>
          </a:xfrm>
        </p:spPr>
        <p:txBody>
          <a:bodyPr>
            <a:noAutofit/>
          </a:bodyPr>
          <a:lstStyle>
            <a:lvl1pPr>
              <a:defRPr baseline="0">
                <a:latin typeface="Segoe UI" panose="020B0502040204020203" pitchFamily="34" charset="0"/>
                <a:cs typeface="Calibri" panose="020F0502020204030204" pitchFamily="34" charset="0"/>
              </a:defRPr>
            </a:lvl1pPr>
            <a:lvl2pPr>
              <a:defRPr baseline="0">
                <a:latin typeface="Segoe UI" panose="020B0502040204020203" pitchFamily="34" charset="0"/>
                <a:cs typeface="Calibri" panose="020F0502020204030204" pitchFamily="34" charset="0"/>
              </a:defRPr>
            </a:lvl2pPr>
            <a:lvl3pPr>
              <a:defRPr baseline="0">
                <a:latin typeface="Segoe UI" panose="020B0502040204020203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Segoe UI" panose="020B0502040204020203" pitchFamily="34" charset="0"/>
                <a:cs typeface="Calibri" panose="020F0502020204030204" pitchFamily="34" charset="0"/>
              </a:defRPr>
            </a:lvl4pPr>
            <a:lvl5pPr>
              <a:defRPr baseline="0">
                <a:latin typeface="Segoe UI" panose="020B0502040204020203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7C2D2-1278-BA96-AE8E-0D7332AC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170" y="6356350"/>
            <a:ext cx="2743200" cy="365125"/>
          </a:xfrm>
        </p:spPr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4EA4-24EB-892E-F5EC-49C33AF1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677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F58D7-9A4E-4734-59F0-AA15DE80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7785" y="6345205"/>
            <a:ext cx="2743200" cy="365125"/>
          </a:xfrm>
        </p:spPr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7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617F14B6-A2D5-6757-2436-467D115CE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625" y="5667556"/>
            <a:ext cx="2814843" cy="1544577"/>
          </a:xfrm>
          <a:prstGeom prst="rect">
            <a:avLst/>
          </a:prstGeom>
        </p:spPr>
      </p:pic>
      <p:pic>
        <p:nvPicPr>
          <p:cNvPr id="7" name="Picture 6" descr="A blue and pink sign&#10;&#10;Description automatically generated">
            <a:extLst>
              <a:ext uri="{FF2B5EF4-FFF2-40B4-BE49-F238E27FC236}">
                <a16:creationId xmlns:a16="http://schemas.microsoft.com/office/drawing/2014/main" id="{E2F9B465-5583-61F3-29AB-E8E736089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245" t="26758" r="11205" b="23843"/>
          <a:stretch/>
        </p:blipFill>
        <p:spPr>
          <a:xfrm>
            <a:off x="10311441" y="5859955"/>
            <a:ext cx="1880559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F4D6-FFAF-B08B-BD5A-35A82E4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71730-AC79-206E-C106-155920689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A1765-67C9-2267-C27E-372337E3C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9B9BE-D416-96C0-0049-CC5616B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7583D-1CEB-BA66-198B-08EABE0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F4AF2-8FCE-FF35-78DA-E81D6725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905D-C103-CE7A-1C9B-DF30EF6D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9069C-6EDB-EF1C-260C-6C41108C0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F583-64DE-1F82-CB58-17A448C4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9DEC-B126-F4C0-45F4-77ACA044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3CF4D-9EDC-55E4-5C45-7F2A3F20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FC78B-AA41-00A2-F74B-03DB7581D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A917C-782F-AB45-0239-78AC7A8D1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6F1DA-6C84-912A-E784-C3881174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C41B-F0FE-0460-3C54-2AB6A5F1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4EE24-89BE-6CFC-430D-0403049B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D20A-A3DD-5C57-0F1A-FC155EA1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2F6C-8A05-DCA7-8EE8-257C9C67C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59A9-D79C-D5CD-495A-4A72D7A5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5BAF-3FEB-BDEC-6F76-2D71AFAD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8D23E-7DB0-CD3F-8C88-1B79907D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5A57-DCC7-B49A-6731-953C31A0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ADCF-2DA7-57D0-41A7-11D22DA67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6A17A-D47F-7CCB-C832-F5EAF6B0C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0A260-5CE7-8957-15BA-97C4E48C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1A045-3BA8-0F63-E91A-0291A2CA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0ABF5-5028-AB64-C3A7-6ECCB787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3CC7-6754-6074-E417-95F8E6D0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6F155-DD1A-DE0A-3249-8AE41ABA2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EF52-8B03-4CDB-D6B8-92A6928E1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3EEF4-E7AB-C41C-3A8D-163C8EE18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A753E-2FFC-B55F-6DFF-4119BBA80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157BC-F703-DF0C-F9AC-4DECCCA5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000B6-0B6E-28C8-A60A-767173D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40DF5-452F-901B-F7AC-FC759181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9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BFE1-718F-C45A-6607-1B319FDB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DD304-07EC-D4D9-3B88-5105AC4C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A43D0-A529-1581-F5B7-87861744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D9AB4-AA8A-BA73-C6FD-299873B1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30BF0-150C-D652-5E14-1615D007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1C912-B11E-53A8-F9FB-062133C1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310C-FA2E-D32A-222E-D0E77C81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BFDE-CD49-BF93-4FF4-4EC81DC3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25FC8-39FD-4053-D019-CAB34592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5FC18-3EB8-3187-D7B9-3EE3D494F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F190C-7C07-A854-1908-22E5DA3C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B73AF-1F36-E769-D350-D3BB3720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11FE6-39B8-292B-2F2F-7DBA0317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F4D6-FFAF-B08B-BD5A-35A82E4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71730-AC79-206E-C106-155920689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A1765-67C9-2267-C27E-372337E3C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9B9BE-D416-96C0-0049-CC5616B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7583D-1CEB-BA66-198B-08EABE0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F4AF2-8FCE-FF35-78DA-E81D6725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6EDAB-A787-FBC2-57BC-B905B583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1D3B7-36F9-D0A7-B45D-E9060C4B9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68E9-8A26-9AEF-5AB7-71C170554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52EC-5D1D-5245-BD69-79B29121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AB642-52B9-93BA-A6A1-8D241EC2D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6EDAB-A787-FBC2-57BC-B905B583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1D3B7-36F9-D0A7-B45D-E9060C4B9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68E9-8A26-9AEF-5AB7-71C170554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BC779-05C5-8645-99C3-40DC210F47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52EC-5D1D-5245-BD69-79B29121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AB642-52B9-93BA-A6A1-8D241EC2D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745EB-369F-0846-AFB0-82531098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OCC_SEND_Indicators_Tool_Accessible.xlsx" TargetMode="External"/><Relationship Id="rId3" Type="http://schemas.openxmlformats.org/officeDocument/2006/relationships/image" Target="../media/image2.png"/><Relationship Id="rId7" Type="http://schemas.openxmlformats.org/officeDocument/2006/relationships/hyperlink" Target="SEND%20framework%20|%20Oxfordshire%20Schoo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igh%20quality,%20inclusive%20teaching%20and%20learning%20|%20Oxfordshire%20Schools" TargetMode="External"/><Relationship Id="rId11" Type="http://schemas.openxmlformats.org/officeDocument/2006/relationships/image" Target="../media/image9.png"/><Relationship Id="rId5" Type="http://schemas.openxmlformats.org/officeDocument/2006/relationships/hyperlink" Target="Ordinarily%20available%20SEND%20provision" TargetMode="External"/><Relationship Id="rId10" Type="http://schemas.openxmlformats.org/officeDocument/2006/relationships/hyperlink" Target="https://schools.oxfordshire.gov.uk/special-educational-needs/sendco-helpdesk" TargetMode="External"/><Relationship Id="rId4" Type="http://schemas.openxmlformats.org/officeDocument/2006/relationships/image" Target="../media/image1.png"/><Relationship Id="rId9" Type="http://schemas.openxmlformats.org/officeDocument/2006/relationships/hyperlink" Target="Special%20Educational%20Needs%20&amp;%20Disabilities%20|%20Oxfordshire%20|%20Education%20Servi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5922F6-F7A8-A33A-CE10-BC9FF7F6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270" y="-51676"/>
            <a:ext cx="12204269" cy="690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Content Placeholder 6" descr="A blue screen with black border&#10;&#10;Description automatically generated">
            <a:extLst>
              <a:ext uri="{FF2B5EF4-FFF2-40B4-BE49-F238E27FC236}">
                <a16:creationId xmlns:a16="http://schemas.microsoft.com/office/drawing/2014/main" id="{1DA1933C-4C8E-4456-F6C6-D84BB82C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168"/>
            <a:ext cx="11699421" cy="5501550"/>
          </a:xfrm>
          <a:prstGeom prst="rect">
            <a:avLst/>
          </a:prstGeom>
        </p:spPr>
      </p:pic>
      <p:pic>
        <p:nvPicPr>
          <p:cNvPr id="14" name="Picture 13" descr="A group of pink and blue dots&#10;&#10;Description automatically generated">
            <a:extLst>
              <a:ext uri="{FF2B5EF4-FFF2-40B4-BE49-F238E27FC236}">
                <a16:creationId xmlns:a16="http://schemas.microsoft.com/office/drawing/2014/main" id="{494D3392-AB14-B152-4AD8-1F273CD81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71693"/>
            <a:ext cx="825500" cy="304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44EF5A1-DEDD-8799-ED05-29E7732A0BAB}"/>
              </a:ext>
            </a:extLst>
          </p:cNvPr>
          <p:cNvSpPr txBox="1">
            <a:spLocks/>
          </p:cNvSpPr>
          <p:nvPr/>
        </p:nvSpPr>
        <p:spPr>
          <a:xfrm>
            <a:off x="445851" y="2312418"/>
            <a:ext cx="10515600" cy="238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ADB85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SENDCO Briefing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ADB85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27</a:t>
            </a:r>
            <a:r>
              <a:rPr kumimoji="0" lang="en-US" sz="2800" b="1" i="0" u="none" strike="noStrike" kern="1200" cap="none" spc="0" normalizeH="0" baseline="30000" noProof="0">
                <a:ln>
                  <a:noFill/>
                </a:ln>
                <a:solidFill>
                  <a:srgbClr val="FADB85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th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ADB85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 March 2025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F7ACD4D-2818-C6C2-DDF7-8C52FCE7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49288"/>
            <a:ext cx="2443843" cy="1011988"/>
          </a:xfrm>
          <a:prstGeom prst="rect">
            <a:avLst/>
          </a:prstGeom>
        </p:spPr>
      </p:pic>
      <p:pic>
        <p:nvPicPr>
          <p:cNvPr id="21" name="Picture 20" descr="A blue square with black background&#10;&#10;Description automatically generated">
            <a:extLst>
              <a:ext uri="{FF2B5EF4-FFF2-40B4-BE49-F238E27FC236}">
                <a16:creationId xmlns:a16="http://schemas.microsoft.com/office/drawing/2014/main" id="{8A0373A3-979F-1C14-6512-38F97F4E5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283" y="1114497"/>
            <a:ext cx="2502234" cy="2392136"/>
          </a:xfrm>
          <a:prstGeom prst="rect">
            <a:avLst/>
          </a:prstGeom>
        </p:spPr>
      </p:pic>
      <p:pic>
        <p:nvPicPr>
          <p:cNvPr id="22" name="Picture 21" descr="A pink triangle on a black background&#10;&#10;Description automatically generated">
            <a:extLst>
              <a:ext uri="{FF2B5EF4-FFF2-40B4-BE49-F238E27FC236}">
                <a16:creationId xmlns:a16="http://schemas.microsoft.com/office/drawing/2014/main" id="{86B18B40-5E65-A164-9D77-45C0672D0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491" y="-521758"/>
            <a:ext cx="2221984" cy="2342091"/>
          </a:xfrm>
          <a:prstGeom prst="rect">
            <a:avLst/>
          </a:prstGeom>
        </p:spPr>
      </p:pic>
      <p:pic>
        <p:nvPicPr>
          <p:cNvPr id="23" name="Picture 22" descr="A yellow circle with a black background&#10;&#10;Description automatically generated">
            <a:extLst>
              <a:ext uri="{FF2B5EF4-FFF2-40B4-BE49-F238E27FC236}">
                <a16:creationId xmlns:a16="http://schemas.microsoft.com/office/drawing/2014/main" id="{8BEF3232-D28C-964D-1DCF-26921D0F3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0134" y="3216477"/>
            <a:ext cx="2091868" cy="20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sign&#10;&#10;Description automatically generated">
            <a:extLst>
              <a:ext uri="{FF2B5EF4-FFF2-40B4-BE49-F238E27FC236}">
                <a16:creationId xmlns:a16="http://schemas.microsoft.com/office/drawing/2014/main" id="{587897A9-A517-DC9A-B3EE-18F4CE451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9200" cy="1676400"/>
          </a:xfrm>
          <a:prstGeom prst="rect">
            <a:avLst/>
          </a:prstGeom>
        </p:spPr>
      </p:pic>
      <p:pic>
        <p:nvPicPr>
          <p:cNvPr id="8" name="Content Placeholder 7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4E57F6E5-C3CB-7C8D-A346-297E50C9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04265" y="1123682"/>
            <a:ext cx="5529678" cy="481692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1E97AA-327F-A667-29A9-B318D2F0F0BA}"/>
              </a:ext>
            </a:extLst>
          </p:cNvPr>
          <p:cNvSpPr txBox="1"/>
          <p:nvPr/>
        </p:nvSpPr>
        <p:spPr>
          <a:xfrm>
            <a:off x="6724930" y="1676400"/>
            <a:ext cx="51583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Professional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/>
              </a:rPr>
              <a:t>Ordinarily Available SEND Provision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/>
              </a:rPr>
              <a:t>​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/>
              </a:rPr>
              <a:t>Inclusive Support Series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/>
              </a:rPr>
              <a:t>SEND Framework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srgbClr val="A2DFD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SEND Indicators Tool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9"/>
              </a:rPr>
              <a:t>Evaluate My School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9"/>
              </a:rPr>
              <a:t>​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SEND CPD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development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0"/>
              </a:rPr>
              <a:t>SENDCO Helpdesk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1F39E-51BE-DF33-DA3F-06C8755DD6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671" y="1600041"/>
            <a:ext cx="5787329" cy="4733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5E2CBF-9124-829E-87BE-BA23CBCB5A8A}"/>
              </a:ext>
            </a:extLst>
          </p:cNvPr>
          <p:cNvSpPr txBox="1"/>
          <p:nvPr/>
        </p:nvSpPr>
        <p:spPr>
          <a:xfrm>
            <a:off x="637742" y="2264818"/>
            <a:ext cx="5129185" cy="28205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Targeted School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Enhanced Pathways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​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Special School Outreach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Relational Schools Programme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​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2DFD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Behaviour Inclusion Officers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2DFD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0C8CF-6F6B-C23E-A6F9-67001E240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background with text">
            <a:extLst>
              <a:ext uri="{FF2B5EF4-FFF2-40B4-BE49-F238E27FC236}">
                <a16:creationId xmlns:a16="http://schemas.microsoft.com/office/drawing/2014/main" id="{EC882776-97BC-627F-AC20-AADC10E35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24982" r="12381" b="9841"/>
          <a:stretch/>
        </p:blipFill>
        <p:spPr>
          <a:xfrm rot="5400000">
            <a:off x="-1894116" y="1894114"/>
            <a:ext cx="6858002" cy="3069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DBFA4-DEB2-F0DC-9BCF-678E5A56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50675" y="1001456"/>
            <a:ext cx="2417826" cy="620365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A209C1-163D-655C-F583-837B514A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3400" y="5642896"/>
            <a:ext cx="1538505" cy="891707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DF9CD8-CECB-84AA-3115-50E921855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6057"/>
            <a:ext cx="2137054" cy="5906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306684-D765-027D-F0B7-594EBFE792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77515" y="102725"/>
            <a:ext cx="554471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9B0B0"/>
                </a:solidFill>
                <a:effectLst/>
                <a:uLnTx/>
                <a:uFillTx/>
                <a:latin typeface="Rooney Sands Bold"/>
                <a:ea typeface="+mn-ea"/>
                <a:cs typeface="Arial" panose="020B0604020202020204" pitchFamily="34" charset="0"/>
              </a:rPr>
              <a:t>SENDCO Briefing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BE78B"/>
              </a:solidFill>
              <a:effectLst/>
              <a:uLnTx/>
              <a:uFillTx/>
              <a:latin typeface="Rooney Sands Bold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6C0A4"/>
              </a:solidFill>
              <a:effectLst/>
              <a:uLnTx/>
              <a:uFillTx/>
              <a:latin typeface="Rooney Sands Bold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22922E-62DE-410B-C242-30D53971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47948"/>
              </p:ext>
            </p:extLst>
          </p:nvPr>
        </p:nvGraphicFramePr>
        <p:xfrm>
          <a:off x="3321831" y="769441"/>
          <a:ext cx="8557444" cy="606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7444">
                  <a:extLst>
                    <a:ext uri="{9D8B030D-6E8A-4147-A177-3AD203B41FA5}">
                      <a16:colId xmlns:a16="http://schemas.microsoft.com/office/drawing/2014/main" val="1438238031"/>
                    </a:ext>
                  </a:extLst>
                </a:gridCol>
              </a:tblGrid>
              <a:tr h="6064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>
                          <a:solidFill>
                            <a:schemeClr val="accent5">
                              <a:lumMod val="76000"/>
                            </a:schemeClr>
                          </a:solidFill>
                          <a:latin typeface="+mn-lt"/>
                        </a:rPr>
                        <a:t>EHCP Casework Team update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7519 students with EHCPs as of 26.03.25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13% increase in EHCPs in 2024 compared with 2023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724 students currently undergoing statutory assessment</a:t>
                      </a:r>
                      <a:endParaRPr lang="en-GB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27% increase in EHCNA requests in 2024 compared with 2023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Similar number of requests so far in 2025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EY&amp;P Phase Transfer - </a:t>
                      </a:r>
                      <a:r>
                        <a:rPr lang="en-GB" sz="2800" b="1" i="0" u="none" strike="noStrike" noProof="0">
                          <a:solidFill>
                            <a:srgbClr val="000000"/>
                          </a:solidFill>
                        </a:rPr>
                        <a:t>100%</a:t>
                      </a: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</a:rPr>
                        <a:t> of students had Final EHC Plans issued by 15</a:t>
                      </a:r>
                      <a:r>
                        <a:rPr lang="en-GB" sz="2800" b="0" i="0" u="none" strike="noStrike" baseline="30000" noProof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</a:rPr>
                        <a:t> February</a:t>
                      </a:r>
                      <a:endParaRPr lang="en-GB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</a:rPr>
                        <a:t>S&amp;P16 Phase Transfer – currently 93%, deadline 31st March</a:t>
                      </a:r>
                    </a:p>
                  </a:txBody>
                  <a:tcPr>
                    <a:solidFill>
                      <a:srgbClr val="D1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8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1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7E501-9883-3425-070C-2D6406CF7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background with text">
            <a:extLst>
              <a:ext uri="{FF2B5EF4-FFF2-40B4-BE49-F238E27FC236}">
                <a16:creationId xmlns:a16="http://schemas.microsoft.com/office/drawing/2014/main" id="{950AB064-849D-884C-C747-B3005FF13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24982" r="12381" b="9841"/>
          <a:stretch/>
        </p:blipFill>
        <p:spPr>
          <a:xfrm rot="5400000">
            <a:off x="-1894116" y="1894114"/>
            <a:ext cx="6858002" cy="3069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64B45-3DDA-4D30-CC70-3E0BC0E43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50675" y="1001456"/>
            <a:ext cx="2417826" cy="620365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633F68-EA8A-2834-E56E-2FA56B7BB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3400" y="5642896"/>
            <a:ext cx="1538505" cy="891707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C6CDA-0F26-ED09-9B54-51F7714C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6057"/>
            <a:ext cx="2137054" cy="5906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24DFD2-8A83-1364-49DA-B098CAD0FA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77515" y="102725"/>
            <a:ext cx="554471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9B0B0"/>
                </a:solidFill>
                <a:effectLst/>
                <a:uLnTx/>
                <a:uFillTx/>
                <a:latin typeface="Rooney Sands Bold"/>
                <a:ea typeface="+mn-ea"/>
                <a:cs typeface="Arial" panose="020B0604020202020204" pitchFamily="34" charset="0"/>
              </a:rPr>
              <a:t>SENDCO Briefing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BE78B"/>
              </a:solidFill>
              <a:effectLst/>
              <a:uLnTx/>
              <a:uFillTx/>
              <a:latin typeface="Rooney Sands Bold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6C0A4"/>
              </a:solidFill>
              <a:effectLst/>
              <a:uLnTx/>
              <a:uFillTx/>
              <a:latin typeface="Rooney Sands Bold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3D8094B-D5EE-D5D3-5A2B-1A65D0052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40326"/>
              </p:ext>
            </p:extLst>
          </p:nvPr>
        </p:nvGraphicFramePr>
        <p:xfrm>
          <a:off x="3321831" y="769441"/>
          <a:ext cx="8557444" cy="590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7444">
                  <a:extLst>
                    <a:ext uri="{9D8B030D-6E8A-4147-A177-3AD203B41FA5}">
                      <a16:colId xmlns:a16="http://schemas.microsoft.com/office/drawing/2014/main" val="1438238031"/>
                    </a:ext>
                  </a:extLst>
                </a:gridCol>
              </a:tblGrid>
              <a:tr h="5905547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i="0" u="none" strike="noStrike" noProof="0">
                          <a:solidFill>
                            <a:srgbClr val="000000"/>
                          </a:solidFill>
                        </a:rPr>
                        <a:t>EHCP Top Up Funding (Element 3) Hourly rate increase - Arrangements for 2025-26</a:t>
                      </a:r>
                      <a:endParaRPr lang="en-GB"/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800" b="1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</a:rPr>
                        <a:t>Please be aware that with effect from 1 April 2025 the hourly top up rate for EHCP funding has been increased by 10% from £13.60 to £14.96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8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This is part of an up to three-year plan to increase the hourly rate. </a:t>
                      </a:r>
                      <a:endParaRPr lang="en-GB" i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We are also actively exploring a banding model which will help make financial decisions and funding more transparent. </a:t>
                      </a:r>
                      <a:endParaRPr lang="en-GB" i="0"/>
                    </a:p>
                  </a:txBody>
                  <a:tcPr>
                    <a:solidFill>
                      <a:srgbClr val="D1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8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2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4A761-9020-FD8C-4E51-A05926D38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triangle on a black background&#10;&#10;Description automatically generated">
            <a:extLst>
              <a:ext uri="{FF2B5EF4-FFF2-40B4-BE49-F238E27FC236}">
                <a16:creationId xmlns:a16="http://schemas.microsoft.com/office/drawing/2014/main" id="{37FB61E6-2445-52A0-B8D9-B42984F6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207" y="-1202023"/>
            <a:ext cx="2221984" cy="23420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E9DD6E-A12B-74D9-8F8C-DA154BE92823}"/>
              </a:ext>
            </a:extLst>
          </p:cNvPr>
          <p:cNvSpPr txBox="1">
            <a:spLocks/>
          </p:cNvSpPr>
          <p:nvPr/>
        </p:nvSpPr>
        <p:spPr>
          <a:xfrm>
            <a:off x="2489200" y="358489"/>
            <a:ext cx="9436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D2D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document for settings on Education, Health and Care Needs Assessment requests</a:t>
            </a:r>
            <a:endParaRPr lang="en-US">
              <a:solidFill>
                <a:srgbClr val="0D2D6F"/>
              </a:solidFill>
            </a:endParaRPr>
          </a:p>
        </p:txBody>
      </p:sp>
      <p:pic>
        <p:nvPicPr>
          <p:cNvPr id="6" name="Picture 5" descr="A blue and pink sign&#10;&#10;Description automatically generated">
            <a:extLst>
              <a:ext uri="{FF2B5EF4-FFF2-40B4-BE49-F238E27FC236}">
                <a16:creationId xmlns:a16="http://schemas.microsoft.com/office/drawing/2014/main" id="{F5BC3AB6-7509-423C-D473-D34098314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9200" cy="1676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713555-F96F-377B-AA39-98281D79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49" y="1919471"/>
            <a:ext cx="8820613" cy="43147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0" i="0" u="none" strike="noStrike" baseline="0">
                <a:latin typeface="+mn-lt"/>
                <a:cs typeface="Calibri"/>
              </a:rPr>
              <a:t>What it is… </a:t>
            </a:r>
          </a:p>
          <a:p>
            <a:r>
              <a:rPr lang="en-GB" sz="2400" b="0" i="0" u="none" strike="noStrike" baseline="0">
                <a:latin typeface="+mn-lt"/>
                <a:cs typeface="Calibri"/>
              </a:rPr>
              <a:t>A guidance document designed to support education settings when considering making an EHC Needs Assessment request</a:t>
            </a:r>
          </a:p>
          <a:p>
            <a:r>
              <a:rPr lang="en-US" sz="2400">
                <a:latin typeface="+mn-lt"/>
                <a:cs typeface="Calibri"/>
              </a:rPr>
              <a:t>Outline of ‘what to think about’ as a SENCo</a:t>
            </a:r>
          </a:p>
          <a:p>
            <a:r>
              <a:rPr lang="en-GB" sz="2400" b="0" i="0" u="none" strike="noStrike" baseline="0">
                <a:latin typeface="+mn-lt"/>
                <a:cs typeface="Calibri"/>
              </a:rPr>
              <a:t>A guidance of the information that </a:t>
            </a:r>
            <a:r>
              <a:rPr lang="en-GB" sz="2400" b="0" i="1" u="none" strike="noStrike" baseline="0">
                <a:latin typeface="+mn-lt"/>
                <a:cs typeface="Calibri"/>
              </a:rPr>
              <a:t>may</a:t>
            </a:r>
            <a:r>
              <a:rPr lang="en-GB" sz="2400" b="0" i="0" u="none" strike="noStrike" baseline="0">
                <a:latin typeface="+mn-lt"/>
                <a:cs typeface="Calibri"/>
              </a:rPr>
              <a:t> be beneficial in evidencing the requirement for a statutory assessment of a child or young person’s (CYP) special educational needs and/or disabilities (SEND). </a:t>
            </a:r>
          </a:p>
          <a:p>
            <a:pPr marL="0" indent="0">
              <a:buNone/>
            </a:pPr>
            <a:r>
              <a:rPr lang="en-US" sz="2400">
                <a:latin typeface="+mn-lt"/>
                <a:cs typeface="Calibri"/>
              </a:rPr>
              <a:t>What it is not…</a:t>
            </a:r>
          </a:p>
          <a:p>
            <a:r>
              <a:rPr lang="en-US" sz="2400">
                <a:latin typeface="+mn-lt"/>
                <a:cs typeface="Calibri"/>
              </a:rPr>
              <a:t>List of ‘must do’s before requesting an EHC Needs Assessment</a:t>
            </a:r>
          </a:p>
        </p:txBody>
      </p:sp>
      <p:pic>
        <p:nvPicPr>
          <p:cNvPr id="8" name="Picture 7" descr="A yellow circle with a black background&#10;&#10;Description automatically generated">
            <a:extLst>
              <a:ext uri="{FF2B5EF4-FFF2-40B4-BE49-F238E27FC236}">
                <a16:creationId xmlns:a16="http://schemas.microsoft.com/office/drawing/2014/main" id="{559A0002-15FA-96BD-85F3-C9BF66213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2400" y="3290232"/>
            <a:ext cx="2091868" cy="2051832"/>
          </a:xfrm>
          <a:prstGeom prst="rect">
            <a:avLst/>
          </a:prstGeom>
        </p:spPr>
      </p:pic>
      <p:pic>
        <p:nvPicPr>
          <p:cNvPr id="9" name="Picture 8" descr="A blue square with black background&#10;&#10;Description automatically generated">
            <a:extLst>
              <a:ext uri="{FF2B5EF4-FFF2-40B4-BE49-F238E27FC236}">
                <a16:creationId xmlns:a16="http://schemas.microsoft.com/office/drawing/2014/main" id="{15D237FC-20FE-EF92-9CE4-5BC3DA8E6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432" y="6255853"/>
            <a:ext cx="2502234" cy="2392136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4840DCF-051E-C2D4-FEDE-DE5372BF0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1400" y="6230056"/>
            <a:ext cx="2260600" cy="627944"/>
          </a:xfrm>
          <a:prstGeom prst="rect">
            <a:avLst/>
          </a:prstGeom>
        </p:spPr>
      </p:pic>
      <p:pic>
        <p:nvPicPr>
          <p:cNvPr id="11" name="Picture 10" descr="A blue and pink rectangular object with white text&#10;&#10;AI-generated content may be incorrect.">
            <a:extLst>
              <a:ext uri="{FF2B5EF4-FFF2-40B4-BE49-F238E27FC236}">
                <a16:creationId xmlns:a16="http://schemas.microsoft.com/office/drawing/2014/main" id="{BE8938CD-B272-5793-68A5-679ADC095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329" y="2180032"/>
            <a:ext cx="2101958" cy="3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62357-23C6-F57D-3D0F-F7E0EAEFA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90C-8DD8-D568-F661-1386CCFD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467"/>
            <a:ext cx="10515600" cy="1049866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latin typeface="Calibri"/>
                <a:ea typeface="Calibri"/>
                <a:cs typeface="Calibri"/>
              </a:rPr>
              <a:t>Q &amp; A session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4" name="Content Placeholder 4" descr="Wooden blocks with question marks">
            <a:extLst>
              <a:ext uri="{FF2B5EF4-FFF2-40B4-BE49-F238E27FC236}">
                <a16:creationId xmlns:a16="http://schemas.microsoft.com/office/drawing/2014/main" id="{9B5D7C0B-5BE4-D8B7-B884-B42C450A6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62" y="2455333"/>
            <a:ext cx="5575475" cy="3721630"/>
          </a:xfrm>
          <a:noFill/>
        </p:spPr>
      </p:pic>
    </p:spTree>
    <p:extLst>
      <p:ext uri="{BB962C8B-B14F-4D97-AF65-F5344CB8AC3E}">
        <p14:creationId xmlns:p14="http://schemas.microsoft.com/office/powerpoint/2010/main" val="13974085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78C66F76FB44F90FF5B5B2FA46479" ma:contentTypeVersion="4" ma:contentTypeDescription="Create a new document." ma:contentTypeScope="" ma:versionID="a54b0e5f6a3d459c2878269d0686e361">
  <xsd:schema xmlns:xsd="http://www.w3.org/2001/XMLSchema" xmlns:xs="http://www.w3.org/2001/XMLSchema" xmlns:p="http://schemas.microsoft.com/office/2006/metadata/properties" xmlns:ns2="cba9d5da-ce6e-4091-8f14-55414d2a2db5" targetNamespace="http://schemas.microsoft.com/office/2006/metadata/properties" ma:root="true" ma:fieldsID="47f62a2509d9bddd523091915ad548fe" ns2:_="">
    <xsd:import namespace="cba9d5da-ce6e-4091-8f14-55414d2a2d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9d5da-ce6e-4091-8f14-55414d2a2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CAC7B2-3565-4D2B-97F6-66A53F273A68}">
  <ds:schemaRefs>
    <ds:schemaRef ds:uri="cba9d5da-ce6e-4091-8f14-55414d2a2d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1A1C88-A91A-482B-BF3F-FF0B7E81E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54E460-5CF9-43F0-BD96-2BA5450ADD5E}">
  <ds:schemaRefs>
    <ds:schemaRef ds:uri="cba9d5da-ce6e-4091-8f14-55414d2a2d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Rooney Sands Bold</vt:lpstr>
      <vt:lpstr>Segoe UI</vt:lpstr>
      <vt:lpstr>Wingdings</vt:lpstr>
      <vt:lpstr>2_Office Theme</vt:lpstr>
      <vt:lpstr>1_Office Theme</vt:lpstr>
      <vt:lpstr>PowerPoint Presentation</vt:lpstr>
      <vt:lpstr>PowerPoint Presentation</vt:lpstr>
      <vt:lpstr>SENDCO Briefing </vt:lpstr>
      <vt:lpstr>SENDCO Briefing </vt:lpstr>
      <vt:lpstr>PowerPoint Presentation</vt:lpstr>
      <vt:lpstr>Q &amp; 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Elvidge, Jane - Oxfordshire County Council</dc:creator>
  <cp:lastModifiedBy>Carruthers, Mel - Oxfordshire County Council</cp:lastModifiedBy>
  <cp:revision>4</cp:revision>
  <dcterms:created xsi:type="dcterms:W3CDTF">2025-03-24T10:26:49Z</dcterms:created>
  <dcterms:modified xsi:type="dcterms:W3CDTF">2025-03-31T09:19:00Z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0x0101009F178C66F76FB44F90FF5B5B2FA46479</vt:lpwstr>
  </property>
</Properties>
</file>