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2" r:id="rId5"/>
    <p:sldId id="283" r:id="rId6"/>
    <p:sldId id="307" r:id="rId7"/>
    <p:sldId id="306" r:id="rId8"/>
    <p:sldId id="299" r:id="rId9"/>
    <p:sldId id="310" r:id="rId10"/>
    <p:sldId id="303" r:id="rId11"/>
    <p:sldId id="302" r:id="rId12"/>
    <p:sldId id="309" r:id="rId13"/>
    <p:sldId id="308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85417" autoAdjust="0"/>
  </p:normalViewPr>
  <p:slideViewPr>
    <p:cSldViewPr snapToGrid="0">
      <p:cViewPr>
        <p:scale>
          <a:sx n="68" d="100"/>
          <a:sy n="68" d="100"/>
        </p:scale>
        <p:origin x="504" y="144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4F4B85-E9E7-41BF-92EB-C9CC21F42A52}" type="datetime1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989584-350B-4E80-935A-E1696BBFD676}" type="datetime1">
              <a:rPr lang="en-GB" noProof="0" smtClean="0"/>
              <a:t>18/11/2024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1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1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90" baseline="0" dirty="0"/>
              <a:t>https://www.ucl.ac.uk/news/2022/sep/marmot-review-thousands-will-die-and-millions-will-suffer-humanitarian-crisis-fuel-poverty#:~:text=Fuel%20poverty%20is%20driven%20by,and%20a%20disordered%20immune%20system.</a:t>
            </a:r>
          </a:p>
          <a:p>
            <a:endParaRPr lang="en-GB" sz="890" baseline="0" dirty="0"/>
          </a:p>
          <a:p>
            <a:r>
              <a:rPr lang="en-GB" sz="890" baseline="0" dirty="0"/>
              <a:t>https://www.instituteofhealthequity.org/about-us/about-professor-sir-michael-marmot#:~:text=In%20February%202020%2C%20Professor%20Marmot%20and%20the,to%20the%20'Fair%20Society%2C%20Healthy%20Lives'%20review.</a:t>
            </a:r>
          </a:p>
          <a:p>
            <a:endParaRPr lang="en-GB" sz="820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8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11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0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5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46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C657649-400B-459D-918F-D5C58351DE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9886" y="1512000"/>
            <a:ext cx="5472114" cy="4664963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23135C-68B1-4D2B-80D0-318CB859F7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1886" y="1512000"/>
            <a:ext cx="5472114" cy="4664963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BF39E7D-3145-466A-B07A-D49E661CEF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1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33A71EE-E94D-4F02-B8C5-DC59F456383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9886" y="1512000"/>
            <a:ext cx="5472114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F63D731-8A55-4A6C-A975-9B0F1F43564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99886" y="2505075"/>
            <a:ext cx="5472114" cy="3684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0CBD79B-0266-4692-9562-0F7706A271D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1887" y="2505075"/>
            <a:ext cx="5472114" cy="3684588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51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en-GB" noProof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5EC740-58FD-4D74-B7D7-DA487FC5EC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987425"/>
            <a:ext cx="5472000" cy="471856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204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presentation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083984-DDF1-4D26-BB0A-9EE8430AB2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0"/>
            <a:ext cx="4840085" cy="816077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180000" bIns="0" rtlCol="0">
            <a:noAutofit/>
          </a:bodyPr>
          <a:lstStyle>
            <a:lvl1pPr marL="0" indent="0" algn="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marL="266700" lvl="0" indent="-266700" algn="r" rtl="0"/>
            <a:r>
              <a:rPr lang="en-GB" noProof="0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8466D9-7530-474E-BC12-1642958B7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987425"/>
            <a:ext cx="5471999" cy="4718561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0549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segue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bg1">
              <a:alpha val="80000"/>
            </a:schemeClr>
          </a:solidFill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bg1">
              <a:lumMod val="95000"/>
            </a:schemeClr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bg1"/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46000">
                <a:schemeClr val="bg1"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bg1">
              <a:lumMod val="95000"/>
            </a:schemeClr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3186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59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bg1">
              <a:lumMod val="95000"/>
            </a:schemeClr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tx1"/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8C031A-1E1B-4E18-9052-CA663975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bg1">
              <a:lumMod val="95000"/>
            </a:schemeClr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Full Name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Phone Number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Email or Social Media Handle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Company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46000">
                <a:schemeClr val="bg1">
                  <a:alpha val="90000"/>
                </a:schemeClr>
              </a:gs>
              <a:gs pos="0">
                <a:schemeClr val="accent1">
                  <a:lumMod val="20000"/>
                  <a:lumOff val="80000"/>
                  <a:alpha val="50000"/>
                </a:schemeClr>
              </a:gs>
              <a:gs pos="80000">
                <a:schemeClr val="bg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bg1">
              <a:alpha val="80000"/>
            </a:schemeClr>
          </a:solidFill>
          <a:ln w="3175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799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n-GB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en-GB" sz="2000" b="1" spc="0" noProof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Contoso</a:t>
            </a:r>
            <a:br>
              <a:rPr lang="en-GB" sz="2000" b="1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b="0" i="1" spc="600" noProof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59" r:id="rId6"/>
    <p:sldLayoutId id="2147483660" r:id="rId7"/>
    <p:sldLayoutId id="2147483664" r:id="rId8"/>
    <p:sldLayoutId id="2147483668" r:id="rId9"/>
    <p:sldLayoutId id="2147483669" r:id="rId10"/>
    <p:sldLayoutId id="2147483650" r:id="rId11"/>
    <p:sldLayoutId id="2147483652" r:id="rId12"/>
    <p:sldLayoutId id="2147483667" r:id="rId13"/>
    <p:sldLayoutId id="2147483656" r:id="rId14"/>
    <p:sldLayoutId id="2147483657" r:id="rId15"/>
    <p:sldLayoutId id="2147483671" r:id="rId16"/>
    <p:sldLayoutId id="2147483672" r:id="rId17"/>
    <p:sldLayoutId id="2147483654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www.gov.uk/government/publications/adverse-weather-and-health-plan" TargetMode="External"/><Relationship Id="rId7" Type="http://schemas.openxmlformats.org/officeDocument/2006/relationships/hyperlink" Target="https://mycouncil.oxfordshire.gov.uk/documents/s72379/20240828%20Winter%20plan%20paper%20HOSC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brariesconnected.org.uk/news/warm-spaces-public-libraries-offer-heat-help-and-hope-winter#:~:text=Libraries%20Connected%20is%20a%20partner,spaces%20during%20the%20previous%20winter." TargetMode="External"/><Relationship Id="rId5" Type="http://schemas.openxmlformats.org/officeDocument/2006/relationships/hyperlink" Target="https://www.gov.uk/government/collections/cold-weather-plan-for-england" TargetMode="External"/><Relationship Id="rId4" Type="http://schemas.openxmlformats.org/officeDocument/2006/relationships/hyperlink" Target="https://www.nice.org.uk/guidance/NG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xfordshire.canto.global/v/communicationsportal/folder/MBUR5?display=thumbnail&amp;viewIndex=1&amp;referenceTo=&amp;from=curated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mwelcome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hyperlink" Target="https://www.oxfordshire.gov.uk/events?event_category=780&amp;venue=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www.bhbh.org.uk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juQdAzwMZI" TargetMode="External"/><Relationship Id="rId5" Type="http://schemas.openxmlformats.org/officeDocument/2006/relationships/hyperlink" Target="https://salford-repository.worktribe.com/output/2674439/better-housing-better-health-a-qualitative-study-of-energy-advice-and-support-in-oxfordshire" TargetMode="External"/><Relationship Id="rId4" Type="http://schemas.openxmlformats.org/officeDocument/2006/relationships/hyperlink" Target="https://www.nice.org.uk/guidance/ng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81000" t="79000" r="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nowy forest from top" title="Snowy forest from top">
            <a:extLst>
              <a:ext uri="{FF2B5EF4-FFF2-40B4-BE49-F238E27FC236}">
                <a16:creationId xmlns:a16="http://schemas.microsoft.com/office/drawing/2014/main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359998" y="362627"/>
            <a:ext cx="9193905" cy="507006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8" y="359999"/>
            <a:ext cx="4416588" cy="5321927"/>
          </a:xfrm>
        </p:spPr>
        <p:txBody>
          <a:bodyPr rtlCol="0"/>
          <a:lstStyle/>
          <a:p>
            <a:pPr rtl="0"/>
            <a:r>
              <a:rPr lang="en-GB" dirty="0"/>
              <a:t>Winter Warmth 24/25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7000"/>
            <a:lum/>
          </a:blip>
          <a:srcRect/>
          <a:stretch>
            <a:fillRect l="81000" t="79000" r="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nowy forest from top" title="Snowy forest from top">
            <a:extLst>
              <a:ext uri="{FF2B5EF4-FFF2-40B4-BE49-F238E27FC236}">
                <a16:creationId xmlns:a16="http://schemas.microsoft.com/office/drawing/2014/main" id="{F7C18470-34F4-493A-B338-DAAE751FB6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359998" y="362626"/>
            <a:ext cx="10216876" cy="563419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7" y="236695"/>
            <a:ext cx="6267045" cy="5321927"/>
          </a:xfrm>
        </p:spPr>
        <p:txBody>
          <a:bodyPr rtlCol="0"/>
          <a:lstStyle/>
          <a:p>
            <a:pPr rtl="0"/>
            <a:r>
              <a:rPr lang="en-GB" dirty="0"/>
              <a:t>Get in touch with ideas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healthyplaceshaping@oxfordshire.gov.uk</a:t>
            </a:r>
          </a:p>
        </p:txBody>
      </p:sp>
    </p:spTree>
    <p:extLst>
      <p:ext uri="{BB962C8B-B14F-4D97-AF65-F5344CB8AC3E}">
        <p14:creationId xmlns:p14="http://schemas.microsoft.com/office/powerpoint/2010/main" val="121395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225" y="1246924"/>
            <a:ext cx="9678744" cy="3044400"/>
          </a:xfrm>
        </p:spPr>
        <p:txBody>
          <a:bodyPr rtlCol="0"/>
          <a:lstStyle/>
          <a:p>
            <a:pPr rtl="0"/>
            <a:endParaRPr lang="en-GB" sz="2000" dirty="0"/>
          </a:p>
          <a:p>
            <a:pPr rtl="0"/>
            <a:endParaRPr lang="en-GB" sz="2000" dirty="0"/>
          </a:p>
          <a:p>
            <a:pPr marL="0" indent="0" rtl="0">
              <a:buNone/>
            </a:pPr>
            <a:r>
              <a:rPr lang="en-GB" sz="2000" b="1" dirty="0"/>
              <a:t>Wider/Strategic links</a:t>
            </a:r>
          </a:p>
          <a:p>
            <a:pPr marL="0" indent="0" rtl="0">
              <a:buNone/>
            </a:pPr>
            <a:endParaRPr lang="en-GB" sz="2000" b="1" dirty="0"/>
          </a:p>
          <a:p>
            <a:pPr rtl="0"/>
            <a:r>
              <a:rPr lang="en-GB" sz="2000" dirty="0"/>
              <a:t>UKSHA </a:t>
            </a:r>
            <a:r>
              <a:rPr lang="en-GB" sz="2000" dirty="0">
                <a:hlinkClick r:id="rId3"/>
              </a:rPr>
              <a:t>Adverse Weather </a:t>
            </a:r>
            <a:r>
              <a:rPr lang="en-GB" sz="2000" dirty="0"/>
              <a:t>Planning - national update on winter plans</a:t>
            </a:r>
          </a:p>
          <a:p>
            <a:pPr rtl="0"/>
            <a:r>
              <a:rPr lang="en-GB" sz="2000" dirty="0"/>
              <a:t>Coms based on this and the following reports/plans</a:t>
            </a:r>
          </a:p>
          <a:p>
            <a:pPr lvl="1"/>
            <a:r>
              <a:rPr lang="en-GB" sz="2000" dirty="0">
                <a:hlinkClick r:id="rId4"/>
              </a:rPr>
              <a:t>NICE Guidance on Excess Winter deaths</a:t>
            </a:r>
            <a:endParaRPr lang="en-GB" sz="2000" dirty="0"/>
          </a:p>
          <a:p>
            <a:pPr lvl="1"/>
            <a:r>
              <a:rPr lang="en-GB" sz="2000" dirty="0">
                <a:hlinkClick r:id="rId5"/>
              </a:rPr>
              <a:t>Cold Weather Planning</a:t>
            </a:r>
            <a:endParaRPr lang="en-GB" sz="2000" dirty="0"/>
          </a:p>
          <a:p>
            <a:pPr lvl="1"/>
            <a:r>
              <a:rPr lang="en-GB" sz="2000" dirty="0">
                <a:hlinkClick r:id="rId6" tooltip="https://www.librariesconnected.org.uk/news/warm-spaces-public-libraries-offer-heat-help-and-hope-winter#:~:text=libraries%20connected%20is%20a%20partner,spaces%20during%20the%20previous%20winter."/>
              </a:rPr>
              <a:t>Warm spaces: public libraries to offer heat, help and hope this winter | Libraries Connected</a:t>
            </a:r>
            <a:r>
              <a:rPr lang="en-GB" sz="2000" dirty="0"/>
              <a:t>!</a:t>
            </a:r>
          </a:p>
          <a:p>
            <a:pPr lvl="1"/>
            <a:r>
              <a:rPr lang="en-GB" sz="2000" dirty="0">
                <a:hlinkClick r:id="rId7"/>
              </a:rPr>
              <a:t>Linked to supporting BOB ICB Winter Pressures plan</a:t>
            </a:r>
            <a:r>
              <a:rPr lang="en-GB" sz="2000" dirty="0"/>
              <a:t> - reducing demand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2</a:t>
            </a:fld>
            <a:endParaRPr lang="en-GB"/>
          </a:p>
        </p:txBody>
      </p:sp>
      <p:pic>
        <p:nvPicPr>
          <p:cNvPr id="3" name="Picture 2" descr="A logo of a county council&#10;&#10;Description automatically generated">
            <a:extLst>
              <a:ext uri="{FF2B5EF4-FFF2-40B4-BE49-F238E27FC236}">
                <a16:creationId xmlns:a16="http://schemas.microsoft.com/office/drawing/2014/main" id="{CF6C499D-8852-8399-6306-F2C1986D23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399" b="34876"/>
          <a:stretch/>
        </p:blipFill>
        <p:spPr>
          <a:xfrm>
            <a:off x="9029028" y="5900714"/>
            <a:ext cx="3018972" cy="7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7690" y="2698652"/>
            <a:ext cx="6763790" cy="3044400"/>
          </a:xfrm>
        </p:spPr>
        <p:txBody>
          <a:bodyPr rtlCol="0"/>
          <a:lstStyle/>
          <a:p>
            <a:pPr rtl="0"/>
            <a:endParaRPr lang="en-GB" sz="2000" dirty="0"/>
          </a:p>
          <a:p>
            <a:pPr rtl="0"/>
            <a:endParaRPr lang="en-GB" sz="2000" dirty="0"/>
          </a:p>
          <a:p>
            <a:pPr marL="0" indent="0" rtl="0">
              <a:buNone/>
            </a:pPr>
            <a:r>
              <a:rPr lang="en-GB" sz="3200" b="1" dirty="0"/>
              <a:t>Housing</a:t>
            </a:r>
          </a:p>
          <a:p>
            <a:pPr marL="0" indent="0" rtl="0">
              <a:buNone/>
            </a:pPr>
            <a:endParaRPr lang="en-GB" sz="2000" b="1" dirty="0"/>
          </a:p>
          <a:p>
            <a:pPr rt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Housing a key building block to good health </a:t>
            </a:r>
          </a:p>
          <a:p>
            <a:pPr rt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Mental health: 28% of children living in cold homes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are at risk of multiple mental health symptoms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such as anxiety and depression. </a:t>
            </a:r>
          </a:p>
          <a:p>
            <a:pPr rt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Physical health: Cold homes can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impair children's lung and brain development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and increase the risk of respiratory problems. </a:t>
            </a:r>
          </a:p>
          <a:p>
            <a:pPr rt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Academic performance: Children growing up in cold homes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 less well in school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rtl="0"/>
            <a:endParaRPr lang="en-GB" sz="2000" b="1" dirty="0"/>
          </a:p>
          <a:p>
            <a:pPr rtl="0"/>
            <a:endParaRPr lang="en-GB" sz="20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3</a:t>
            </a:fld>
            <a:endParaRPr lang="en-GB"/>
          </a:p>
        </p:txBody>
      </p:sp>
      <p:pic>
        <p:nvPicPr>
          <p:cNvPr id="3" name="Picture 2" descr="A logo of a county council&#10;&#10;Description automatically generated">
            <a:extLst>
              <a:ext uri="{FF2B5EF4-FFF2-40B4-BE49-F238E27FC236}">
                <a16:creationId xmlns:a16="http://schemas.microsoft.com/office/drawing/2014/main" id="{CF6C499D-8852-8399-6306-F2C1986D2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99" b="34876"/>
          <a:stretch/>
        </p:blipFill>
        <p:spPr>
          <a:xfrm>
            <a:off x="9029028" y="5900714"/>
            <a:ext cx="3018972" cy="786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236E14-0007-8957-0155-588544600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479" y="1221350"/>
            <a:ext cx="4622246" cy="42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4657" y="2438398"/>
            <a:ext cx="5472000" cy="3044400"/>
          </a:xfrm>
        </p:spPr>
        <p:txBody>
          <a:bodyPr rtlCol="0"/>
          <a:lstStyle/>
          <a:p>
            <a:pPr rtl="0"/>
            <a:r>
              <a:rPr lang="en-GB" sz="3200" dirty="0"/>
              <a:t>Established </a:t>
            </a:r>
            <a:r>
              <a:rPr lang="en-GB" sz="3200" dirty="0">
                <a:hlinkClick r:id="rId3"/>
              </a:rPr>
              <a:t>communications pack to be sent to partners</a:t>
            </a:r>
            <a:endParaRPr lang="en-GB" sz="3200" dirty="0"/>
          </a:p>
          <a:p>
            <a:pPr rtl="0"/>
            <a:r>
              <a:rPr lang="en-GB" sz="3200" dirty="0"/>
              <a:t> Includes printed materials on order – posters, bookmarks, stickers, thermometer cards</a:t>
            </a:r>
          </a:p>
          <a:p>
            <a:pPr rtl="0"/>
            <a:r>
              <a:rPr lang="en-GB" sz="3200" dirty="0"/>
              <a:t>Joint messaging with Libraries (warm space) and Climate Action team on Energy Saving App on thermometer cards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4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0EAF09-5056-D1D4-0F52-6DFDA1F19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344" y="824037"/>
            <a:ext cx="5354862" cy="3680847"/>
          </a:xfrm>
          <a:prstGeom prst="rect">
            <a:avLst/>
          </a:prstGeom>
        </p:spPr>
      </p:pic>
      <p:pic>
        <p:nvPicPr>
          <p:cNvPr id="2" name="Picture 1" descr="A logo of a county council&#10;&#10;Description automatically generated">
            <a:extLst>
              <a:ext uri="{FF2B5EF4-FFF2-40B4-BE49-F238E27FC236}">
                <a16:creationId xmlns:a16="http://schemas.microsoft.com/office/drawing/2014/main" id="{877951D2-09B8-040B-1ADD-A0546BCB66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399" b="34876"/>
          <a:stretch/>
        </p:blipFill>
        <p:spPr>
          <a:xfrm>
            <a:off x="9029028" y="5878957"/>
            <a:ext cx="3018972" cy="7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4138" y="440203"/>
            <a:ext cx="7313087" cy="5223449"/>
          </a:xfrm>
        </p:spPr>
        <p:txBody>
          <a:bodyPr rtlCol="0"/>
          <a:lstStyle/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r>
              <a:rPr lang="en-GB" sz="2400" dirty="0">
                <a:hlinkClick r:id="rId3"/>
              </a:rPr>
              <a:t>Warm space</a:t>
            </a:r>
            <a:r>
              <a:rPr lang="en-GB" sz="2400" dirty="0"/>
              <a:t> - Welcome to stay for as long as needed</a:t>
            </a:r>
          </a:p>
          <a:p>
            <a:pPr lvl="1"/>
            <a:r>
              <a:rPr lang="en-GB" sz="2400" dirty="0"/>
              <a:t>More than books! </a:t>
            </a:r>
            <a:r>
              <a:rPr lang="en-GB" sz="2400" dirty="0" err="1"/>
              <a:t>Eg</a:t>
            </a:r>
            <a:r>
              <a:rPr lang="en-GB" sz="2400" dirty="0"/>
              <a:t> board games, jigsaw puzzles</a:t>
            </a:r>
          </a:p>
          <a:p>
            <a:pPr lvl="1"/>
            <a:r>
              <a:rPr lang="en-GB" sz="2400" dirty="0"/>
              <a:t>Provide hot drinks</a:t>
            </a:r>
          </a:p>
          <a:p>
            <a:pPr lvl="1"/>
            <a:r>
              <a:rPr lang="en-GB" sz="2400" dirty="0">
                <a:hlinkClick r:id="rId4"/>
              </a:rPr>
              <a:t>Events and activities</a:t>
            </a:r>
            <a:endParaRPr lang="en-GB" sz="2400" dirty="0"/>
          </a:p>
          <a:p>
            <a:pPr lvl="1"/>
            <a:r>
              <a:rPr lang="en-GB" sz="2400" dirty="0"/>
              <a:t>Digital helpers, access to the internet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5</a:t>
            </a:fld>
            <a:endParaRPr lang="en-GB"/>
          </a:p>
        </p:txBody>
      </p:sp>
      <p:pic>
        <p:nvPicPr>
          <p:cNvPr id="2" name="Picture 1" descr="A logo of a county council&#10;&#10;Description automatically generated">
            <a:extLst>
              <a:ext uri="{FF2B5EF4-FFF2-40B4-BE49-F238E27FC236}">
                <a16:creationId xmlns:a16="http://schemas.microsoft.com/office/drawing/2014/main" id="{E3165F55-C8D2-812A-8A81-06777DB15A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399" b="34876"/>
          <a:stretch/>
        </p:blipFill>
        <p:spPr>
          <a:xfrm>
            <a:off x="9029028" y="5928994"/>
            <a:ext cx="3018972" cy="786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07950-376A-1E50-E5A5-A320BE0E8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061" y="327581"/>
            <a:ext cx="8519453" cy="28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8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59870" y="252988"/>
            <a:ext cx="7313087" cy="5223449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sz="2400" dirty="0">
                <a:hlinkClick r:id="rId3"/>
              </a:rPr>
              <a:t>Better Housing Better Health service</a:t>
            </a:r>
            <a:r>
              <a:rPr lang="en-GB" sz="2400" dirty="0"/>
              <a:t>.</a:t>
            </a:r>
          </a:p>
          <a:p>
            <a:pPr lvl="1"/>
            <a:r>
              <a:rPr lang="en-GB" sz="2400" dirty="0"/>
              <a:t>Jointly commissioned with Districts/City and Adult Social Care and Public Health.</a:t>
            </a:r>
          </a:p>
          <a:p>
            <a:pPr lvl="1"/>
            <a:r>
              <a:rPr lang="en-GB" sz="2400" dirty="0"/>
              <a:t>Provides advice and information on staying warm, access to </a:t>
            </a:r>
            <a:r>
              <a:rPr lang="en-GB" sz="2400" b="1" dirty="0"/>
              <a:t>energy efficiency grants</a:t>
            </a:r>
            <a:r>
              <a:rPr lang="en-GB" sz="2400" dirty="0"/>
              <a:t>.  Includes telephone advice as well as home visits .</a:t>
            </a:r>
          </a:p>
          <a:p>
            <a:pPr lvl="1"/>
            <a:r>
              <a:rPr lang="en-GB" sz="2400" dirty="0"/>
              <a:t>Recommended by </a:t>
            </a:r>
            <a:r>
              <a:rPr lang="en-GB" sz="2400" dirty="0">
                <a:hlinkClick r:id="rId4"/>
              </a:rPr>
              <a:t>NICE Guidance on Excess Winter Deaths</a:t>
            </a:r>
            <a:r>
              <a:rPr lang="en-GB" sz="2400" dirty="0"/>
              <a:t> and has been </a:t>
            </a:r>
            <a:r>
              <a:rPr lang="en-GB" sz="2400" dirty="0">
                <a:hlinkClick r:id="rId5"/>
              </a:rPr>
              <a:t>evaluated</a:t>
            </a:r>
            <a:r>
              <a:rPr lang="en-GB" sz="2400" dirty="0"/>
              <a:t>.</a:t>
            </a:r>
          </a:p>
          <a:p>
            <a:pPr lvl="1"/>
            <a:r>
              <a:rPr lang="en-GB" sz="2400" dirty="0"/>
              <a:t>Watch one of two explainer videos – click right</a:t>
            </a:r>
          </a:p>
          <a:p>
            <a:pPr rtl="0"/>
            <a:r>
              <a:rPr lang="en-GB" sz="2400" dirty="0"/>
              <a:t>Additional funds from Household Support Fund to provide </a:t>
            </a:r>
            <a:r>
              <a:rPr lang="en-GB" sz="2400" b="1" dirty="0"/>
              <a:t>emergency fuel vouchers or other measures </a:t>
            </a:r>
            <a:r>
              <a:rPr lang="en-GB" sz="2400" dirty="0"/>
              <a:t>(heated blankets, slow cookers) to help stay warm or reduce energy usage.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GB" smtClean="0"/>
              <a:pPr rtl="0"/>
              <a:t>6</a:t>
            </a:fld>
            <a:endParaRPr lang="en-GB"/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78889B8E-C0E8-2D0E-AB08-BD21DBE8E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2441" y="1024893"/>
            <a:ext cx="2944984" cy="1652991"/>
          </a:xfrm>
          <a:prstGeom prst="rect">
            <a:avLst/>
          </a:prstGeom>
        </p:spPr>
      </p:pic>
      <p:pic>
        <p:nvPicPr>
          <p:cNvPr id="2" name="Picture 1" descr="A logo of a county council&#10;&#10;Description automatically generated">
            <a:extLst>
              <a:ext uri="{FF2B5EF4-FFF2-40B4-BE49-F238E27FC236}">
                <a16:creationId xmlns:a16="http://schemas.microsoft.com/office/drawing/2014/main" id="{E3165F55-C8D2-812A-8A81-06777DB15A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399" b="34876"/>
          <a:stretch/>
        </p:blipFill>
        <p:spPr>
          <a:xfrm>
            <a:off x="9029028" y="5928994"/>
            <a:ext cx="3018972" cy="7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9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C2D17A-C2E6-E3DA-D941-C6B7555D0E6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78817" y="2656002"/>
            <a:ext cx="10892852" cy="3044400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2400" b="1" dirty="0"/>
              <a:t>Other Partners</a:t>
            </a:r>
          </a:p>
          <a:p>
            <a:r>
              <a:rPr lang="en-GB" sz="2000" dirty="0"/>
              <a:t>Children and Young people – Care Leavers – developing images to go with coms materials of younger people</a:t>
            </a:r>
          </a:p>
          <a:p>
            <a:r>
              <a:rPr lang="en-GB" sz="2000" dirty="0"/>
              <a:t>Health -Integrated Neighbourhood Team – raising profile of coms campaign to this group</a:t>
            </a:r>
          </a:p>
          <a:p>
            <a:r>
              <a:rPr lang="en-GB" sz="2000" dirty="0"/>
              <a:t>NHS/Health - BOB ICB supporting Cold and Unsafe Homes Referral Pathway and promotion to primary care and liaison with Oxford </a:t>
            </a:r>
            <a:r>
              <a:rPr lang="en-GB" sz="2000" dirty="0" err="1"/>
              <a:t>Healths</a:t>
            </a:r>
            <a:r>
              <a:rPr lang="en-GB" sz="2000" dirty="0"/>
              <a:t> health promotion unit</a:t>
            </a:r>
          </a:p>
          <a:p>
            <a:r>
              <a:rPr lang="en-GB" sz="2000" dirty="0"/>
              <a:t>Gypsy and Traveller communities – tailored advice and outreach</a:t>
            </a:r>
          </a:p>
          <a:p>
            <a:r>
              <a:rPr lang="en-GB" sz="2000" dirty="0"/>
              <a:t>Migrants - translation</a:t>
            </a:r>
          </a:p>
          <a:p>
            <a:r>
              <a:rPr lang="en-GB" sz="2000" dirty="0"/>
              <a:t>Adult Social Care – mail out to vulnerable residents, based on social care usage and mapping to EPC rating.</a:t>
            </a:r>
          </a:p>
          <a:p>
            <a:r>
              <a:rPr lang="en-GB" sz="2800" dirty="0"/>
              <a:t>Schools…?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1FE-8493-BD44-F7FD-333D2BF4B65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7</a:t>
            </a:fld>
            <a:endParaRPr lang="en-GB" noProof="0"/>
          </a:p>
        </p:txBody>
      </p:sp>
      <p:pic>
        <p:nvPicPr>
          <p:cNvPr id="2" name="Picture 1" descr="A logo of a county council&#10;&#10;Description automatically generated">
            <a:extLst>
              <a:ext uri="{FF2B5EF4-FFF2-40B4-BE49-F238E27FC236}">
                <a16:creationId xmlns:a16="http://schemas.microsoft.com/office/drawing/2014/main" id="{CF8AF3B7-61D3-1A73-C0DA-CFCC71191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99" b="34876"/>
          <a:stretch/>
        </p:blipFill>
        <p:spPr>
          <a:xfrm>
            <a:off x="9029028" y="5928994"/>
            <a:ext cx="3018972" cy="7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CA1C2-7E1F-D366-1E11-C76673442C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8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AD34F-91E4-7BD2-7099-E3C6E50A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38" y="651164"/>
            <a:ext cx="9009693" cy="4591083"/>
          </a:xfrm>
          <a:prstGeom prst="rect">
            <a:avLst/>
          </a:prstGeom>
        </p:spPr>
      </p:pic>
      <p:pic>
        <p:nvPicPr>
          <p:cNvPr id="2" name="Picture 1" descr="A logo of a county council&#10;&#10;Description automatically generated">
            <a:extLst>
              <a:ext uri="{FF2B5EF4-FFF2-40B4-BE49-F238E27FC236}">
                <a16:creationId xmlns:a16="http://schemas.microsoft.com/office/drawing/2014/main" id="{DF089123-2053-D49C-FD4A-A0DC41ACF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99" b="34876"/>
          <a:stretch/>
        </p:blipFill>
        <p:spPr>
          <a:xfrm>
            <a:off x="9480331" y="6081352"/>
            <a:ext cx="2567669" cy="669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83ACF5-492A-9A55-E462-D20D040B9124}"/>
              </a:ext>
            </a:extLst>
          </p:cNvPr>
          <p:cNvSpPr txBox="1"/>
          <p:nvPr/>
        </p:nvSpPr>
        <p:spPr>
          <a:xfrm>
            <a:off x="299405" y="5338634"/>
            <a:ext cx="1137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Campaign timeline – timely and relevant winter messages over social media planned, amplifying partners winter messages. 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28558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C2D17A-C2E6-E3DA-D941-C6B7555D0E6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22257" y="1979412"/>
            <a:ext cx="10892852" cy="3044400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3200" b="1" dirty="0"/>
              <a:t>The Ask</a:t>
            </a:r>
          </a:p>
          <a:p>
            <a:pPr marL="0" indent="0">
              <a:buNone/>
            </a:pPr>
            <a:r>
              <a:rPr lang="en-GB" sz="3200" dirty="0"/>
              <a:t>1) Read and make use of the coms toolkit </a:t>
            </a:r>
          </a:p>
          <a:p>
            <a:pPr marL="0" indent="0">
              <a:buNone/>
            </a:pPr>
            <a:r>
              <a:rPr lang="en-GB" sz="3200" dirty="0"/>
              <a:t>2) Share some of the messaging with relevant staff – </a:t>
            </a:r>
            <a:r>
              <a:rPr lang="en-GB" sz="3200" dirty="0" err="1"/>
              <a:t>eg</a:t>
            </a:r>
            <a:r>
              <a:rPr lang="en-GB" sz="3200" dirty="0"/>
              <a:t> who occurs to you?</a:t>
            </a:r>
          </a:p>
          <a:p>
            <a:pPr marL="0" indent="0">
              <a:buNone/>
            </a:pPr>
            <a:r>
              <a:rPr lang="en-GB" sz="3200" dirty="0"/>
              <a:t>3) Order and share the publicity material with staff, parents</a:t>
            </a:r>
          </a:p>
          <a:p>
            <a:pPr marL="0" indent="0">
              <a:buNone/>
            </a:pPr>
            <a:r>
              <a:rPr lang="en-GB" sz="3200" dirty="0"/>
              <a:t>4) How could we tailor this campaign to resonate, be more meaningful and helpful to schools?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1FE-8493-BD44-F7FD-333D2BF4B65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n-GB" noProof="0" smtClean="0"/>
              <a:pPr rtl="0"/>
              <a:t>9</a:t>
            </a:fld>
            <a:endParaRPr lang="en-GB" noProof="0"/>
          </a:p>
        </p:txBody>
      </p:sp>
      <p:pic>
        <p:nvPicPr>
          <p:cNvPr id="2" name="Picture 1" descr="A logo of a county council&#10;&#10;Description automatically generated">
            <a:extLst>
              <a:ext uri="{FF2B5EF4-FFF2-40B4-BE49-F238E27FC236}">
                <a16:creationId xmlns:a16="http://schemas.microsoft.com/office/drawing/2014/main" id="{CF8AF3B7-61D3-1A73-C0DA-CFCC71191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99" b="34876"/>
          <a:stretch/>
        </p:blipFill>
        <p:spPr>
          <a:xfrm>
            <a:off x="9029028" y="5928994"/>
            <a:ext cx="3018972" cy="7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6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46000">
              <a:schemeClr val="bg1">
                <a:alpha val="90000"/>
              </a:schemeClr>
            </a:gs>
            <a:gs pos="0">
              <a:schemeClr val="accent1">
                <a:lumMod val="20000"/>
                <a:lumOff val="80000"/>
                <a:alpha val="50000"/>
              </a:schemeClr>
            </a:gs>
            <a:gs pos="80000">
              <a:schemeClr val="bg1">
                <a:lumMod val="95000"/>
              </a:schemeClr>
            </a:gs>
          </a:gsLst>
          <a:lin ang="3600000" scaled="0"/>
        </a:gradFill>
      </a:spPr>
      <a:bodyPr rot="0" spcFirstLastPara="0" vertOverflow="overflow" horzOverflow="overflow" vert="horz" wrap="square" lIns="72000" tIns="0" rIns="180000" bIns="18000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tx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450367_TF44613219" id="{DF27AF6C-2E5E-497F-9870-5729A40146DE}" vid="{8DB06DD1-289B-40DE-A809-99FC9E4AEF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BDB30-709D-4026-8321-5AB8945E75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6FA4173-5E4C-420B-BDB8-C986336F3C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53CF6-7709-4D46-84FE-D9CA668E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Snowscape presentation</Template>
  <TotalTime>1514</TotalTime>
  <Words>596</Words>
  <Application>Microsoft Office PowerPoint</Application>
  <PresentationFormat>Widescreen</PresentationFormat>
  <Paragraphs>71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Times New Roman</vt:lpstr>
      <vt:lpstr>Office Theme</vt:lpstr>
      <vt:lpstr>Winter Warmth 24/25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 touch with ideas  healthyplaceshaping@oxfordshire.gov.uk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Eveleigh, Kate - Oxfordshire County Council</dc:creator>
  <cp:lastModifiedBy>Eveleigh, Kate - Oxfordshire County Council</cp:lastModifiedBy>
  <cp:revision>4</cp:revision>
  <dcterms:created xsi:type="dcterms:W3CDTF">2024-10-10T16:17:19Z</dcterms:created>
  <dcterms:modified xsi:type="dcterms:W3CDTF">2024-11-18T16:37:42Z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