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66" r:id="rId4"/>
    <p:sldId id="267" r:id="rId5"/>
    <p:sldId id="268" r:id="rId6"/>
    <p:sldId id="271" r:id="rId7"/>
    <p:sldId id="270" r:id="rId8"/>
    <p:sldId id="269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67" autoAdjust="0"/>
  </p:normalViewPr>
  <p:slideViewPr>
    <p:cSldViewPr>
      <p:cViewPr varScale="1">
        <p:scale>
          <a:sx n="84" d="100"/>
          <a:sy n="84" d="100"/>
        </p:scale>
        <p:origin x="118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D96ADE-8A09-4B32-A56A-E0CFBD24BF72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96ADE-8A09-4B32-A56A-E0CFBD24BF72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96ADE-8A09-4B32-A56A-E0CFBD24BF72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245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96ADE-8A09-4B32-A56A-E0CFBD24BF72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182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96ADE-8A09-4B32-A56A-E0CFBD24BF72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386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96ADE-8A09-4B32-A56A-E0CFBD24BF72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946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96ADE-8A09-4B32-A56A-E0CFBD24BF72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839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96ADE-8A09-4B32-A56A-E0CFBD24BF72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1050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96ADE-8A09-4B32-A56A-E0CFBD24BF72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488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9F2064-E3BE-4932-80A9-8E5F71AB05F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67F483-932A-4217-98FB-D359D652394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04CF0D-085C-4050-8F9B-677F74C0559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1C17AA-A002-40C2-A58B-C2F658AE00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4A111AD-F642-4564-A5A8-9BE0C4AD657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99DF09-D5F2-45D6-ABC0-F6D5C294E75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14B419-DACD-4799-9032-B09EAC6622E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6A2063-1350-4FEA-B2C2-A6C792A99F0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CEBD69-73DF-4A83-B233-D24297DC38B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0885BB-8864-499A-87BD-B01C601E527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709A37-1EAE-4849-81E7-DB680A59A6F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PP2 NEW NEW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9BB9200C-35B0-43C3-8D68-B11516D454C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v.uk/guidance/schools-adjudicator-make-an-objection-appeal-or-referral#objections-to-and-referrals-about-determined-school-admission-arrangement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admissions.schools@oxfordshire.gov.uk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FBD7EA-D7B4-4796-B71F-FE7838C8807D}" type="slidenum">
              <a:rPr lang="en-GB"/>
              <a:pPr/>
              <a:t>1</a:t>
            </a:fld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260649"/>
            <a:ext cx="7772400" cy="1296144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Consultation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1556793"/>
            <a:ext cx="8208912" cy="3744416"/>
          </a:xfrm>
        </p:spPr>
        <p:txBody>
          <a:bodyPr/>
          <a:lstStyle/>
          <a:p>
            <a:r>
              <a:rPr lang="en-US" b="1" u="sng" dirty="0"/>
              <a:t>MUST</a:t>
            </a:r>
            <a:r>
              <a:rPr lang="en-US" b="1" dirty="0"/>
              <a:t> </a:t>
            </a:r>
            <a:r>
              <a:rPr lang="en-US" dirty="0"/>
              <a:t>happen at least every 7 years or if arrangements/rules or Admission Number are changing.</a:t>
            </a:r>
          </a:p>
          <a:p>
            <a:endParaRPr lang="en-US" sz="1800" dirty="0"/>
          </a:p>
          <a:p>
            <a:r>
              <a:rPr lang="en-US" b="1" u="sng" dirty="0"/>
              <a:t>MUST</a:t>
            </a:r>
            <a:r>
              <a:rPr lang="en-US" dirty="0"/>
              <a:t> start no earlier than 1 October</a:t>
            </a:r>
          </a:p>
          <a:p>
            <a:r>
              <a:rPr lang="en-US" b="1" u="sng" dirty="0"/>
              <a:t>MUST</a:t>
            </a:r>
            <a:r>
              <a:rPr lang="en-US" dirty="0"/>
              <a:t> end by 31 January</a:t>
            </a:r>
          </a:p>
          <a:p>
            <a:r>
              <a:rPr lang="en-US" b="1" u="sng" dirty="0"/>
              <a:t>MUST</a:t>
            </a:r>
            <a:r>
              <a:rPr lang="en-US" dirty="0"/>
              <a:t> last at least 6 calendar weeks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FBD7EA-D7B4-4796-B71F-FE7838C8807D}" type="slidenum">
              <a:rPr lang="en-GB"/>
              <a:pPr/>
              <a:t>2</a:t>
            </a:fld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260649"/>
            <a:ext cx="7772400" cy="1296144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Determination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1556793"/>
            <a:ext cx="8208912" cy="3744415"/>
          </a:xfrm>
        </p:spPr>
        <p:txBody>
          <a:bodyPr/>
          <a:lstStyle/>
          <a:p>
            <a:r>
              <a:rPr lang="en-US" b="1" u="sng" dirty="0"/>
              <a:t>MUST</a:t>
            </a:r>
            <a:r>
              <a:rPr lang="en-US" b="1" dirty="0"/>
              <a:t> </a:t>
            </a:r>
            <a:r>
              <a:rPr lang="en-US" dirty="0"/>
              <a:t>happen every school year (even if there has been no consultation).</a:t>
            </a:r>
          </a:p>
          <a:p>
            <a:endParaRPr lang="en-US" sz="1800" dirty="0"/>
          </a:p>
          <a:p>
            <a:r>
              <a:rPr lang="en-US" b="1" u="sng" dirty="0"/>
              <a:t>MUST</a:t>
            </a:r>
            <a:r>
              <a:rPr lang="en-US" dirty="0"/>
              <a:t> happen no earlier than 1 October</a:t>
            </a:r>
          </a:p>
          <a:p>
            <a:r>
              <a:rPr lang="en-US" b="1" u="sng" dirty="0"/>
              <a:t>MUST</a:t>
            </a:r>
            <a:r>
              <a:rPr lang="en-US" dirty="0"/>
              <a:t> happen no later than 28 February</a:t>
            </a:r>
          </a:p>
          <a:p>
            <a:r>
              <a:rPr lang="en-US" b="1" u="sng" dirty="0"/>
              <a:t>MUST</a:t>
            </a:r>
            <a:r>
              <a:rPr lang="en-US" dirty="0"/>
              <a:t> be determined by the Admission Authority (or delegated decision-maker)</a:t>
            </a:r>
          </a:p>
        </p:txBody>
      </p:sp>
    </p:spTree>
    <p:extLst>
      <p:ext uri="{BB962C8B-B14F-4D97-AF65-F5344CB8AC3E}">
        <p14:creationId xmlns:p14="http://schemas.microsoft.com/office/powerpoint/2010/main" val="139659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FBD7EA-D7B4-4796-B71F-FE7838C8807D}" type="slidenum">
              <a:rPr lang="en-GB"/>
              <a:pPr/>
              <a:t>3</a:t>
            </a:fld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260649"/>
            <a:ext cx="7772400" cy="1296144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Publication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1412777"/>
            <a:ext cx="8208912" cy="3816424"/>
          </a:xfrm>
        </p:spPr>
        <p:txBody>
          <a:bodyPr/>
          <a:lstStyle/>
          <a:p>
            <a:r>
              <a:rPr lang="en-US" dirty="0"/>
              <a:t>Determined arrangements/rules </a:t>
            </a:r>
            <a:r>
              <a:rPr lang="en-US" b="1" u="sng" dirty="0"/>
              <a:t>MUST</a:t>
            </a:r>
            <a:r>
              <a:rPr lang="en-US" b="1" dirty="0"/>
              <a:t> </a:t>
            </a:r>
            <a:r>
              <a:rPr lang="en-US" dirty="0"/>
              <a:t>be available (online) by 15 March (at the latest) each school year (and no earlier than 1 October).</a:t>
            </a:r>
          </a:p>
          <a:p>
            <a:endParaRPr lang="en-US" dirty="0"/>
          </a:p>
          <a:p>
            <a:r>
              <a:rPr lang="en-US" dirty="0"/>
              <a:t>A copy of determined arrangements/rules </a:t>
            </a:r>
            <a:r>
              <a:rPr lang="en-US" b="1" u="sng" dirty="0"/>
              <a:t>MUST</a:t>
            </a:r>
            <a:r>
              <a:rPr lang="en-US" dirty="0"/>
              <a:t> be sent to the Local Authority.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019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FBD7EA-D7B4-4796-B71F-FE7838C8807D}" type="slidenum">
              <a:rPr lang="en-GB"/>
              <a:pPr/>
              <a:t>4</a:t>
            </a:fld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260648"/>
            <a:ext cx="7772400" cy="151216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Arrangements/Rules on Website 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1916831"/>
            <a:ext cx="8208912" cy="3312369"/>
          </a:xfrm>
        </p:spPr>
        <p:txBody>
          <a:bodyPr/>
          <a:lstStyle/>
          <a:p>
            <a:r>
              <a:rPr lang="en-US" u="sng" dirty="0"/>
              <a:t>September to 15 March (at the latest) each school year</a:t>
            </a:r>
          </a:p>
          <a:p>
            <a:endParaRPr lang="en-US" sz="1600" dirty="0"/>
          </a:p>
          <a:p>
            <a:r>
              <a:rPr lang="en-US" dirty="0">
                <a:solidFill>
                  <a:srgbClr val="FF0000"/>
                </a:solidFill>
              </a:rPr>
              <a:t>2 sets of arrangements/rules</a:t>
            </a:r>
          </a:p>
          <a:p>
            <a:r>
              <a:rPr lang="en-US" dirty="0"/>
              <a:t>current school year + next school year (starting the following September)</a:t>
            </a:r>
          </a:p>
        </p:txBody>
      </p:sp>
    </p:spTree>
    <p:extLst>
      <p:ext uri="{BB962C8B-B14F-4D97-AF65-F5344CB8AC3E}">
        <p14:creationId xmlns:p14="http://schemas.microsoft.com/office/powerpoint/2010/main" val="2379697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FBD7EA-D7B4-4796-B71F-FE7838C8807D}" type="slidenum">
              <a:rPr lang="en-GB"/>
              <a:pPr/>
              <a:t>5</a:t>
            </a:fld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260648"/>
            <a:ext cx="7772400" cy="151216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Arrangements/Rules on Website 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1700809"/>
            <a:ext cx="8208912" cy="3528392"/>
          </a:xfrm>
        </p:spPr>
        <p:txBody>
          <a:bodyPr/>
          <a:lstStyle/>
          <a:p>
            <a:r>
              <a:rPr lang="en-US" u="sng" dirty="0"/>
              <a:t>15 March (at the latest) to September each school year</a:t>
            </a:r>
          </a:p>
          <a:p>
            <a:endParaRPr lang="en-US" sz="1600" dirty="0"/>
          </a:p>
          <a:p>
            <a:r>
              <a:rPr lang="en-US" dirty="0">
                <a:solidFill>
                  <a:srgbClr val="FF0000"/>
                </a:solidFill>
              </a:rPr>
              <a:t>3 sets of arrangements/rules</a:t>
            </a:r>
          </a:p>
          <a:p>
            <a:r>
              <a:rPr lang="en-US" dirty="0"/>
              <a:t>current school year + next school year (starting the following September) + </a:t>
            </a:r>
          </a:p>
          <a:p>
            <a:r>
              <a:rPr lang="en-US" dirty="0"/>
              <a:t>following school year (starting the September after next)</a:t>
            </a:r>
          </a:p>
        </p:txBody>
      </p:sp>
    </p:spTree>
    <p:extLst>
      <p:ext uri="{BB962C8B-B14F-4D97-AF65-F5344CB8AC3E}">
        <p14:creationId xmlns:p14="http://schemas.microsoft.com/office/powerpoint/2010/main" val="2661810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FBD7EA-D7B4-4796-B71F-FE7838C8807D}" type="slidenum">
              <a:rPr lang="en-GB"/>
              <a:pPr/>
              <a:t>6</a:t>
            </a:fld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260649"/>
            <a:ext cx="7772400" cy="1008112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Objections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1412776"/>
            <a:ext cx="8208912" cy="3816425"/>
          </a:xfrm>
        </p:spPr>
        <p:txBody>
          <a:bodyPr/>
          <a:lstStyle/>
          <a:p>
            <a:r>
              <a:rPr lang="en-US" dirty="0"/>
              <a:t>Make clear in determined arrangements/rules that objections can be referred to the Adjudicator by </a:t>
            </a:r>
            <a:r>
              <a:rPr lang="en-US" b="1" dirty="0"/>
              <a:t>15 May in the determination year</a:t>
            </a:r>
            <a:r>
              <a:rPr lang="en-US" dirty="0"/>
              <a:t>.</a:t>
            </a:r>
          </a:p>
          <a:p>
            <a:endParaRPr lang="en-US" sz="1600" dirty="0"/>
          </a:p>
          <a:p>
            <a:r>
              <a:rPr lang="en-GB" sz="2000" u="sng" dirty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  <a:hlinkClick r:id="rId3"/>
              </a:rPr>
              <a:t>www.gov.uk/guidance/schools-adjudicator-make-an-objection-appeal-or-referral#objections-to-and-referrals-about-determined-school-admission-arrangements</a:t>
            </a:r>
            <a:endParaRPr lang="en-GB" sz="20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09624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FBD7EA-D7B4-4796-B71F-FE7838C8807D}" type="slidenum">
              <a:rPr lang="en-GB"/>
              <a:pPr/>
              <a:t>7</a:t>
            </a:fld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260649"/>
            <a:ext cx="7772400" cy="1008112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Good Practice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1700809"/>
            <a:ext cx="8208912" cy="3528392"/>
          </a:xfrm>
        </p:spPr>
        <p:txBody>
          <a:bodyPr/>
          <a:lstStyle/>
          <a:p>
            <a:r>
              <a:rPr lang="en-US" u="sng" dirty="0"/>
              <a:t>Table at the start/end of arrangements/rules</a:t>
            </a:r>
          </a:p>
          <a:p>
            <a:endParaRPr lang="en-US" sz="1600" dirty="0"/>
          </a:p>
          <a:p>
            <a:endParaRPr lang="en-US" sz="16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D40E79F-2A19-223E-AA7B-2206B93972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351392"/>
              </p:ext>
            </p:extLst>
          </p:nvPr>
        </p:nvGraphicFramePr>
        <p:xfrm>
          <a:off x="701762" y="2780928"/>
          <a:ext cx="7200800" cy="175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422851701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38800698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Last Consultation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Date1 to Date2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806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Determined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808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Determining Officer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Name, Job Title, Signature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395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 review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Date4 </a:t>
                      </a:r>
                      <a:r>
                        <a:rPr lang="en-US" i="1" dirty="0"/>
                        <a:t>(on/after 1 October in the next school year)</a:t>
                      </a:r>
                      <a:endParaRPr lang="en-GB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215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453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FBD7EA-D7B4-4796-B71F-FE7838C8807D}" type="slidenum">
              <a:rPr lang="en-GB"/>
              <a:pPr/>
              <a:t>8</a:t>
            </a:fld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260648"/>
            <a:ext cx="7772400" cy="151216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Questions?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1988839"/>
            <a:ext cx="8208912" cy="3240361"/>
          </a:xfrm>
        </p:spPr>
        <p:txBody>
          <a:bodyPr/>
          <a:lstStyle/>
          <a:p>
            <a:endParaRPr lang="en-US" sz="1600" dirty="0"/>
          </a:p>
          <a:p>
            <a:r>
              <a:rPr lang="en-US" dirty="0"/>
              <a:t>Contact - County School Admissions Team</a:t>
            </a:r>
          </a:p>
          <a:p>
            <a:r>
              <a:rPr lang="en-US" dirty="0"/>
              <a:t>0345 241 2487</a:t>
            </a:r>
          </a:p>
          <a:p>
            <a:r>
              <a:rPr lang="en-US" dirty="0">
                <a:hlinkClick r:id="rId3"/>
              </a:rPr>
              <a:t>admissions.schools@oxfordshire.gov.uk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168429"/>
      </p:ext>
    </p:extLst>
  </p:cSld>
  <p:clrMapOvr>
    <a:masterClrMapping/>
  </p:clrMapOvr>
</p:sld>
</file>

<file path=ppt/theme/theme1.xml><?xml version="1.0" encoding="utf-8"?>
<a:theme xmlns:a="http://schemas.openxmlformats.org/drawingml/2006/main" name="OCC2">
  <a:themeElements>
    <a:clrScheme name="OCC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CC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C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C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C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C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C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C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C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C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C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C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C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C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OCC2</Template>
  <TotalTime>336</TotalTime>
  <Words>322</Words>
  <Application>Microsoft Office PowerPoint</Application>
  <PresentationFormat>On-screen Show (4:3)</PresentationFormat>
  <Paragraphs>64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Courier New</vt:lpstr>
      <vt:lpstr>OCC2</vt:lpstr>
      <vt:lpstr>Consultation</vt:lpstr>
      <vt:lpstr>Determination</vt:lpstr>
      <vt:lpstr>Publication</vt:lpstr>
      <vt:lpstr>Arrangements/Rules on Website 1</vt:lpstr>
      <vt:lpstr>Arrangements/Rules on Website 2</vt:lpstr>
      <vt:lpstr>Objections</vt:lpstr>
      <vt:lpstr>Good Practice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Larkrise Primary School</dc:title>
  <dc:creator>Windows User</dc:creator>
  <cp:lastModifiedBy>Cave, Richard - Oxfordshire County Council</cp:lastModifiedBy>
  <cp:revision>28</cp:revision>
  <dcterms:created xsi:type="dcterms:W3CDTF">2010-01-13T11:11:04Z</dcterms:created>
  <dcterms:modified xsi:type="dcterms:W3CDTF">2024-10-10T10:37:54Z</dcterms:modified>
</cp:coreProperties>
</file>