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329A-65A5-499E-B8A0-4E418FD822F0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3682E40-81BE-474D-9A69-5E6CDDE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77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329A-65A5-499E-B8A0-4E418FD822F0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682E40-81BE-474D-9A69-5E6CDDE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62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329A-65A5-499E-B8A0-4E418FD822F0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682E40-81BE-474D-9A69-5E6CDDE612B3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0450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329A-65A5-499E-B8A0-4E418FD822F0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682E40-81BE-474D-9A69-5E6CDDE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055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329A-65A5-499E-B8A0-4E418FD822F0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682E40-81BE-474D-9A69-5E6CDDE612B3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3391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329A-65A5-499E-B8A0-4E418FD822F0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682E40-81BE-474D-9A69-5E6CDDE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692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329A-65A5-499E-B8A0-4E418FD822F0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2E40-81BE-474D-9A69-5E6CDDE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144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329A-65A5-499E-B8A0-4E418FD822F0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2E40-81BE-474D-9A69-5E6CDDE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53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329A-65A5-499E-B8A0-4E418FD822F0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2E40-81BE-474D-9A69-5E6CDDE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5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329A-65A5-499E-B8A0-4E418FD822F0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682E40-81BE-474D-9A69-5E6CDDE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41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329A-65A5-499E-B8A0-4E418FD822F0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682E40-81BE-474D-9A69-5E6CDDE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09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329A-65A5-499E-B8A0-4E418FD822F0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682E40-81BE-474D-9A69-5E6CDDE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58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329A-65A5-499E-B8A0-4E418FD822F0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2E40-81BE-474D-9A69-5E6CDDE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93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329A-65A5-499E-B8A0-4E418FD822F0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2E40-81BE-474D-9A69-5E6CDDE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7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329A-65A5-499E-B8A0-4E418FD822F0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2E40-81BE-474D-9A69-5E6CDDE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33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329A-65A5-499E-B8A0-4E418FD822F0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682E40-81BE-474D-9A69-5E6CDDE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17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0329A-65A5-499E-B8A0-4E418FD822F0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3682E40-81BE-474D-9A69-5E6CDDE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85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wraparound-childcare-guidance-for-school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uk/guidance/national-school-breakfast-club-programm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NfT8YKSTNU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uk/government/publications/school-food-standards-resources-for-school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D6B37-DED2-79B9-6B46-62C477C53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967417"/>
            <a:ext cx="3778870" cy="3943250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EFFFF"/>
                </a:solidFill>
              </a:rPr>
              <a:t>Free breakfast clubs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Graphic 5" descr="Fork and knife">
            <a:extLst>
              <a:ext uri="{FF2B5EF4-FFF2-40B4-BE49-F238E27FC236}">
                <a16:creationId xmlns:a16="http://schemas.microsoft.com/office/drawing/2014/main" id="{CC9E8294-7148-299B-83A5-E37CACDE4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3011" y="967417"/>
            <a:ext cx="4930468" cy="49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6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wl of granola with yogurt and berries">
            <a:extLst>
              <a:ext uri="{FF2B5EF4-FFF2-40B4-BE49-F238E27FC236}">
                <a16:creationId xmlns:a16="http://schemas.microsoft.com/office/drawing/2014/main" id="{0010E85B-C5D4-BDB3-E4A7-F24665E13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2" r="-1" b="1031"/>
          <a:stretch/>
        </p:blipFill>
        <p:spPr>
          <a:xfrm>
            <a:off x="4485557" y="10"/>
            <a:ext cx="7706443" cy="685799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9F209-07F4-57F0-BC65-211B622E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>
            <a:normAutofit/>
          </a:bodyPr>
          <a:lstStyle/>
          <a:p>
            <a:r>
              <a:rPr lang="en-GB" b="1" dirty="0">
                <a:latin typeface="GDS Transport"/>
              </a:rPr>
              <a:t>Breakfast club commitment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4F184-5F00-8EBA-B96D-116AF3D7B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598" y="2286000"/>
            <a:ext cx="4625882" cy="3777622"/>
          </a:xfrm>
        </p:spPr>
        <p:txBody>
          <a:bodyPr>
            <a:normAutofit/>
          </a:bodyPr>
          <a:lstStyle/>
          <a:p>
            <a:r>
              <a:rPr lang="en-GB" sz="2000" b="0" i="0" dirty="0">
                <a:effectLst/>
                <a:latin typeface="GDS Transport"/>
              </a:rPr>
              <a:t>The government is committed to offering a free breakfast club in every primary school in England.</a:t>
            </a:r>
          </a:p>
          <a:p>
            <a:endParaRPr lang="en-GB" sz="2000" b="0" i="0" dirty="0">
              <a:effectLst/>
              <a:latin typeface="GDS Transport"/>
            </a:endParaRPr>
          </a:p>
          <a:p>
            <a:r>
              <a:rPr lang="en-GB" sz="2000" b="0" i="0" dirty="0">
                <a:effectLst/>
                <a:latin typeface="GDS Transport"/>
              </a:rPr>
              <a:t>This will build on the </a:t>
            </a:r>
            <a:r>
              <a:rPr lang="en-GB" sz="2000" b="0" i="0" dirty="0">
                <a:effectLst/>
                <a:latin typeface="GDS Transport"/>
                <a:hlinkClick r:id="rId3"/>
              </a:rPr>
              <a:t>national wraparound childcare programme</a:t>
            </a:r>
            <a:r>
              <a:rPr lang="en-GB" sz="2000" b="0" i="0" dirty="0">
                <a:effectLst/>
                <a:latin typeface="GDS Transport"/>
              </a:rPr>
              <a:t> and </a:t>
            </a:r>
            <a:r>
              <a:rPr lang="en-GB" sz="2000" b="0" i="0" dirty="0">
                <a:effectLst/>
                <a:latin typeface="GDS Transport"/>
                <a:hlinkClick r:id="rId4"/>
              </a:rPr>
              <a:t>national school breakfast programme</a:t>
            </a:r>
            <a:r>
              <a:rPr lang="en-GB" sz="2000" b="0" i="0" dirty="0">
                <a:effectLst/>
                <a:latin typeface="GDS Transport"/>
              </a:rPr>
              <a:t>. </a:t>
            </a:r>
          </a:p>
          <a:p>
            <a:pPr marL="0" indent="0">
              <a:buNone/>
            </a:pPr>
            <a:endParaRPr lang="en-GB" b="0" i="0" dirty="0">
              <a:effectLst/>
              <a:latin typeface="GDS Transport"/>
            </a:endParaRPr>
          </a:p>
        </p:txBody>
      </p:sp>
    </p:spTree>
    <p:extLst>
      <p:ext uri="{BB962C8B-B14F-4D97-AF65-F5344CB8AC3E}">
        <p14:creationId xmlns:p14="http://schemas.microsoft.com/office/powerpoint/2010/main" val="363011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CD3198-6A6C-705B-F457-21C042B805D5}"/>
              </a:ext>
            </a:extLst>
          </p:cNvPr>
          <p:cNvSpPr txBox="1"/>
          <p:nvPr/>
        </p:nvSpPr>
        <p:spPr>
          <a:xfrm>
            <a:off x="3373062" y="624110"/>
            <a:ext cx="813155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The early adopter scheme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8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7833538-BFC5-18D1-E154-FA6EE1A9B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459" y="1534231"/>
            <a:ext cx="8479638" cy="446640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err="1"/>
              <a:t>programme</a:t>
            </a:r>
            <a:r>
              <a:rPr lang="en-US" dirty="0"/>
              <a:t> will invite up to 750 state-funded schools in England with primary aged pupils to work with the DfE. It will focus on how breakfast clubs can be delivered in a way that:</a:t>
            </a:r>
          </a:p>
          <a:p>
            <a:pPr>
              <a:lnSpc>
                <a:spcPct val="90000"/>
              </a:lnSpc>
            </a:pPr>
            <a:r>
              <a:rPr lang="en-US" dirty="0"/>
              <a:t>Builds on what is already happening in schools</a:t>
            </a:r>
          </a:p>
          <a:p>
            <a:pPr>
              <a:lnSpc>
                <a:spcPct val="90000"/>
              </a:lnSpc>
            </a:pPr>
            <a:r>
              <a:rPr lang="en-US" dirty="0"/>
              <a:t>Meets the needs of the parents</a:t>
            </a:r>
          </a:p>
          <a:p>
            <a:pPr>
              <a:lnSpc>
                <a:spcPct val="90000"/>
              </a:lnSpc>
            </a:pPr>
            <a:r>
              <a:rPr lang="en-US" dirty="0"/>
              <a:t>Ensures children start the day ready to learn.</a:t>
            </a:r>
          </a:p>
          <a:p>
            <a:pPr marL="0" indent="0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DfE will also work with the sector including local authorities and childcare providers, businesses and charities to consider the best approaches to delivering the breakfast clubs in schools.</a:t>
            </a:r>
          </a:p>
          <a:p>
            <a:pPr marL="0" indent="0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Early adopter schools will be confirmed by early 2025 and the scheme will launch in the summer term (April 2025).</a:t>
            </a:r>
          </a:p>
        </p:txBody>
      </p:sp>
    </p:spTree>
    <p:extLst>
      <p:ext uri="{BB962C8B-B14F-4D97-AF65-F5344CB8AC3E}">
        <p14:creationId xmlns:p14="http://schemas.microsoft.com/office/powerpoint/2010/main" val="3518189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n placed on top of a signature line">
            <a:extLst>
              <a:ext uri="{FF2B5EF4-FFF2-40B4-BE49-F238E27FC236}">
                <a16:creationId xmlns:a16="http://schemas.microsoft.com/office/drawing/2014/main" id="{625B58FF-C772-D737-FA0E-C2FBD5708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755" y="1562830"/>
            <a:ext cx="2799770" cy="18661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DB0263-4583-27B3-821D-AB86AEAB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981415"/>
            <a:ext cx="8911687" cy="1280890"/>
          </a:xfrm>
        </p:spPr>
        <p:txBody>
          <a:bodyPr>
            <a:normAutofit/>
          </a:bodyPr>
          <a:lstStyle/>
          <a:p>
            <a:r>
              <a:rPr lang="en-GB" sz="2000" b="1" dirty="0">
                <a:latin typeface="GDS Transport"/>
              </a:rPr>
              <a:t>Register your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2FC1D-A8FB-3FDD-7B72-DF4D4CF7F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2395" y="1681429"/>
            <a:ext cx="6718946" cy="1547644"/>
          </a:xfrm>
        </p:spPr>
        <p:txBody>
          <a:bodyPr>
            <a:normAutofit/>
          </a:bodyPr>
          <a:lstStyle/>
          <a:p>
            <a:r>
              <a:rPr lang="en-GB" sz="2000" b="0" i="0" dirty="0">
                <a:solidFill>
                  <a:srgbClr val="0B0C0C"/>
                </a:solidFill>
                <a:effectLst/>
                <a:latin typeface="GDS Transport"/>
              </a:rPr>
              <a:t>Schools that wish to find out more about becoming an early adopter can sign up using the </a:t>
            </a:r>
            <a:r>
              <a:rPr lang="en-GB" sz="2000" b="0" i="0" dirty="0">
                <a:solidFill>
                  <a:srgbClr val="1D70B8"/>
                </a:solidFill>
                <a:effectLst/>
                <a:latin typeface="GDS Transport"/>
                <a:hlinkClick r:id="rId3"/>
              </a:rPr>
              <a:t>early adopter breakfast clubs expression of interest form</a:t>
            </a:r>
            <a:r>
              <a:rPr lang="en-GB" sz="2000" b="0" i="0" dirty="0">
                <a:solidFill>
                  <a:srgbClr val="0B0C0C"/>
                </a:solidFill>
                <a:effectLst/>
                <a:latin typeface="GDS Transport"/>
              </a:rPr>
              <a:t> to be notified as further information becomes available.</a:t>
            </a: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3E04DC-5B42-8DE8-3BDE-9520A4AD792F}"/>
              </a:ext>
            </a:extLst>
          </p:cNvPr>
          <p:cNvSpPr txBox="1"/>
          <p:nvPr/>
        </p:nvSpPr>
        <p:spPr>
          <a:xfrm>
            <a:off x="2589212" y="4553146"/>
            <a:ext cx="8911687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GDS Transport"/>
              </a:rPr>
              <a:t>Reminder</a:t>
            </a:r>
          </a:p>
          <a:p>
            <a:endParaRPr lang="en-GB" sz="2000" dirty="0">
              <a:latin typeface="GDS Transport"/>
            </a:endParaRPr>
          </a:p>
          <a:p>
            <a:r>
              <a:rPr lang="en-GB" sz="2000" dirty="0">
                <a:latin typeface="GDS Transport"/>
              </a:rPr>
              <a:t>All food available during the whole of the school day should adhere to the School Food Standards. Further information can be found </a:t>
            </a:r>
            <a:r>
              <a:rPr lang="en-GB" sz="2000" dirty="0">
                <a:latin typeface="GDS Transport"/>
                <a:hlinkClick r:id="rId4"/>
              </a:rPr>
              <a:t>here</a:t>
            </a:r>
            <a:r>
              <a:rPr lang="en-GB" sz="2000" dirty="0">
                <a:latin typeface="GDS Transpor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764194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30</TotalTime>
  <Words>216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GDS Transport</vt:lpstr>
      <vt:lpstr>Wingdings 3</vt:lpstr>
      <vt:lpstr>Wisp</vt:lpstr>
      <vt:lpstr>Free breakfast clubs</vt:lpstr>
      <vt:lpstr>Breakfast club commitment</vt:lpstr>
      <vt:lpstr>PowerPoint Presentation</vt:lpstr>
      <vt:lpstr>Register your interest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Robb, Natalie - Oxfordshire County Council</dc:creator>
  <cp:lastModifiedBy>Robb, Natalie - Oxfordshire County Council</cp:lastModifiedBy>
  <cp:revision>1</cp:revision>
  <dcterms:created xsi:type="dcterms:W3CDTF">2024-10-04T10:09:43Z</dcterms:created>
  <dcterms:modified xsi:type="dcterms:W3CDTF">2024-10-04T10:40:08Z</dcterms:modified>
</cp:coreProperties>
</file>