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311" r:id="rId5"/>
    <p:sldId id="2312" r:id="rId6"/>
    <p:sldId id="2313" r:id="rId7"/>
    <p:sldId id="2314" r:id="rId8"/>
    <p:sldId id="2315" r:id="rId9"/>
    <p:sldId id="231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C9C05-7490-4066-A848-EB2253506E6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13F8-5DA0-4C77-A8AB-C5764B6CCE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2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0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3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7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0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29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3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4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My User Profile\tim.guest\Desktop\Ppt background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1BC94-A343-B44B-B2B2-5B238D626B8E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A8593-0BBA-7F48-8F32-2E8CD1832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4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E9F9B-B7E2-5B84-AE57-21CC1ECC0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OFSTED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9299D-05E8-4C17-B65A-009B9DB73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8825"/>
          </a:xfrm>
        </p:spPr>
        <p:txBody>
          <a:bodyPr>
            <a:normAutofit/>
          </a:bodyPr>
          <a:lstStyle/>
          <a:p>
            <a:r>
              <a:rPr lang="en-GB" dirty="0"/>
              <a:t>New Framework  Sept 25</a:t>
            </a:r>
          </a:p>
          <a:p>
            <a:r>
              <a:rPr lang="en-GB" dirty="0"/>
              <a:t>Introduction of new report cards Sept 25</a:t>
            </a:r>
          </a:p>
          <a:p>
            <a:r>
              <a:rPr lang="en-GB" dirty="0"/>
              <a:t>New Inspection handbook launched 16.9.24</a:t>
            </a:r>
          </a:p>
          <a:p>
            <a:r>
              <a:rPr lang="en-GB" dirty="0"/>
              <a:t>Graded Inspections to starting this week</a:t>
            </a:r>
          </a:p>
          <a:p>
            <a:r>
              <a:rPr lang="en-GB" dirty="0"/>
              <a:t>Ungraded to commence w/c 7.10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99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8EE0-DCAF-4404-5DAC-46D65C43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Inspections</a:t>
            </a:r>
            <a:br>
              <a:rPr lang="en-GB" dirty="0"/>
            </a:br>
            <a:r>
              <a:rPr lang="en-GB" dirty="0"/>
              <a:t>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69A0D-C384-4E71-618C-4F9794524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Strong foundations</a:t>
            </a:r>
          </a:p>
          <a:p>
            <a:r>
              <a:rPr lang="en-GB" dirty="0"/>
              <a:t>EYFS/KS1 getting it right</a:t>
            </a:r>
          </a:p>
          <a:p>
            <a:r>
              <a:rPr lang="en-GB" dirty="0"/>
              <a:t>Vulnerable pupils and support they are receiving- how are adults identifying and supporting these pupils</a:t>
            </a:r>
          </a:p>
          <a:p>
            <a:r>
              <a:rPr lang="en-GB" dirty="0"/>
              <a:t>Communication and language</a:t>
            </a:r>
          </a:p>
          <a:p>
            <a:r>
              <a:rPr lang="en-GB" dirty="0"/>
              <a:t>Effective assessment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721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5C12-5FD7-46D5-24DC-AA2ED5A35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Ungraded Inspection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2F294-BD46-BCB9-183E-40ADFD171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Will be more like a monitoring visit</a:t>
            </a:r>
          </a:p>
          <a:p>
            <a:r>
              <a:rPr lang="en-GB" dirty="0"/>
              <a:t>They will have usually 3 to 4 focus areas (at least 2 related to QE)</a:t>
            </a:r>
          </a:p>
          <a:p>
            <a:r>
              <a:rPr lang="en-GB" dirty="0"/>
              <a:t>1 QE will normally consider Early English and Maths</a:t>
            </a:r>
          </a:p>
          <a:p>
            <a:r>
              <a:rPr lang="en-GB" dirty="0"/>
              <a:t>Focus will be on different groups of subjects i.e. geography, history and DT</a:t>
            </a:r>
          </a:p>
          <a:p>
            <a:r>
              <a:rPr lang="en-GB" dirty="0"/>
              <a:t>Focus will be linked to school priorities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549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33E62-2139-336B-4F14-494FE9DAC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 phone calls on Monday. First around 9.30</a:t>
            </a:r>
          </a:p>
          <a:p>
            <a:r>
              <a:rPr lang="en-GB" dirty="0"/>
              <a:t>Second explaining rational for focus areas</a:t>
            </a:r>
          </a:p>
          <a:p>
            <a:r>
              <a:rPr lang="en-GB" dirty="0"/>
              <a:t>Longer lesson visits with Leaders</a:t>
            </a:r>
          </a:p>
          <a:p>
            <a:r>
              <a:rPr lang="en-GB" dirty="0"/>
              <a:t>Group discussions with Subject Leaders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862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94533-3D1D-E8F6-A1E9-81D13805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Upcoming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AE67B-3E64-F180-FDCE-D25CAFC17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Strong Foundations in the first years of school </a:t>
            </a:r>
            <a:r>
              <a:rPr lang="en-GB" sz="1400" dirty="0"/>
              <a:t>(this report examines how schools secure the foundation knowledge and skills that every child needs by the end of KS1)</a:t>
            </a:r>
          </a:p>
          <a:p>
            <a:r>
              <a:rPr lang="en-GB" dirty="0"/>
              <a:t>Best start in Life Part 3: The 4 specific areas of learning </a:t>
            </a:r>
            <a:r>
              <a:rPr lang="en-GB" sz="1400" dirty="0"/>
              <a:t>(The third part of the curriculum research review, focusing on early years education. Part 3 focuses on the specific areas of learning literacy, mathematics, understanding the world; expressive arts and design.)</a:t>
            </a:r>
          </a:p>
          <a:p>
            <a:endParaRPr lang="en-GB" sz="1400" dirty="0"/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 These reports will be published early October</a:t>
            </a:r>
          </a:p>
        </p:txBody>
      </p:sp>
    </p:spTree>
    <p:extLst>
      <p:ext uri="{BB962C8B-B14F-4D97-AF65-F5344CB8AC3E}">
        <p14:creationId xmlns:p14="http://schemas.microsoft.com/office/powerpoint/2010/main" val="167621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83632-AD2F-F6E4-73CA-B56F1A5B7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9057943" y="-17961429"/>
            <a:ext cx="82622571" cy="50945143"/>
          </a:xfrm>
        </p:spPr>
        <p:txBody>
          <a:bodyPr/>
          <a:lstStyle/>
          <a:p>
            <a:r>
              <a:rPr lang="en-US">
                <a:cs typeface="Arial"/>
              </a:rPr>
              <a:t>Ofsted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AFA2E-9269-E31C-AA86-4413682E9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1400" b="1" u="sng" dirty="0">
                <a:solidFill>
                  <a:srgbClr val="0B0C0C"/>
                </a:solidFill>
                <a:ea typeface="+mn-lt"/>
                <a:cs typeface="+mn-lt"/>
              </a:rPr>
              <a:t> </a:t>
            </a:r>
            <a:r>
              <a:rPr lang="en-US" sz="2400" b="1" u="sng" dirty="0">
                <a:solidFill>
                  <a:srgbClr val="0B0C0C"/>
                </a:solidFill>
                <a:ea typeface="+mn-lt"/>
                <a:cs typeface="+mn-lt"/>
              </a:rPr>
              <a:t>Expected Inspection Timeline.</a:t>
            </a:r>
          </a:p>
          <a:p>
            <a:endParaRPr lang="en-US" sz="1400" b="1" u="sng" dirty="0">
              <a:solidFill>
                <a:srgbClr val="0B0C0C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400" b="1" u="sng" dirty="0">
                <a:solidFill>
                  <a:srgbClr val="0B0C0C"/>
                </a:solidFill>
                <a:ea typeface="+mn-lt"/>
                <a:cs typeface="+mn-lt"/>
              </a:rPr>
              <a:t>Schools with a good or outstanding judgement</a:t>
            </a:r>
            <a:endParaRPr lang="en-US" dirty="0">
              <a:cs typeface="Arial" panose="020B0604020202020204"/>
            </a:endParaRPr>
          </a:p>
          <a:p>
            <a:r>
              <a:rPr lang="en-US" sz="1400" b="1" dirty="0">
                <a:solidFill>
                  <a:srgbClr val="0B0C0C"/>
                </a:solidFill>
              </a:rPr>
              <a:t>Date of last inspection</a:t>
            </a:r>
            <a:endParaRPr lang="en-US" dirty="0"/>
          </a:p>
          <a:p>
            <a:r>
              <a:rPr lang="en-US" sz="1400" b="1" dirty="0">
                <a:solidFill>
                  <a:srgbClr val="0B0C0C"/>
                </a:solidFill>
              </a:rPr>
              <a:t>Likely date of next inspection</a:t>
            </a:r>
            <a:endParaRPr lang="en-US" dirty="0"/>
          </a:p>
          <a:p>
            <a:r>
              <a:rPr lang="en-US" sz="1400" dirty="0">
                <a:solidFill>
                  <a:srgbClr val="0B0C0C"/>
                </a:solidFill>
              </a:rPr>
              <a:t>Before April 2020 then </a:t>
            </a:r>
            <a:r>
              <a:rPr lang="en-US" sz="1400" dirty="0"/>
              <a:t>b</a:t>
            </a:r>
            <a:r>
              <a:rPr lang="en-US" sz="1400" dirty="0">
                <a:solidFill>
                  <a:srgbClr val="0B0C0C"/>
                </a:solidFill>
              </a:rPr>
              <a:t>efore September 2025</a:t>
            </a:r>
            <a:endParaRPr lang="en-US" dirty="0"/>
          </a:p>
          <a:p>
            <a:r>
              <a:rPr lang="en-US" sz="1400" dirty="0">
                <a:solidFill>
                  <a:srgbClr val="0B0C0C"/>
                </a:solidFill>
              </a:rPr>
              <a:t>After April 2021, around 4 years after your last inspection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b="1" u="sng" dirty="0">
                <a:solidFill>
                  <a:srgbClr val="0B0C0C"/>
                </a:solidFill>
                <a:ea typeface="+mn-lt"/>
                <a:cs typeface="+mn-lt"/>
              </a:rPr>
              <a:t>Schools with a requires improvement judgement</a:t>
            </a:r>
            <a:endParaRPr lang="en-US" dirty="0"/>
          </a:p>
          <a:p>
            <a:r>
              <a:rPr lang="en-US" sz="1400" dirty="0">
                <a:solidFill>
                  <a:srgbClr val="0B0C0C"/>
                </a:solidFill>
              </a:rPr>
              <a:t>Within 2.5 years after your last inspection</a:t>
            </a:r>
            <a:endParaRPr lang="en-US" dirty="0"/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119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0AF8BA70643C4D90C08702A54101C2" ma:contentTypeVersion="18" ma:contentTypeDescription="Create a new document." ma:contentTypeScope="" ma:versionID="9a8ea1e3ce20b8e614e3d810f9f65102">
  <xsd:schema xmlns:xsd="http://www.w3.org/2001/XMLSchema" xmlns:xs="http://www.w3.org/2001/XMLSchema" xmlns:p="http://schemas.microsoft.com/office/2006/metadata/properties" xmlns:ns2="439d6c27-2b38-48b3-b365-fda992ebed16" xmlns:ns3="3452fd39-db9a-4de6-a564-bf430038ff63" xmlns:ns4="32fb1bc9-b631-4e22-b54d-cfca9bf0c409" targetNamespace="http://schemas.microsoft.com/office/2006/metadata/properties" ma:root="true" ma:fieldsID="4a2b12e10ac2f6f4b01df407796b609e" ns2:_="" ns3:_="" ns4:_="">
    <xsd:import namespace="439d6c27-2b38-48b3-b365-fda992ebed16"/>
    <xsd:import namespace="3452fd39-db9a-4de6-a564-bf430038ff63"/>
    <xsd:import namespace="32fb1bc9-b631-4e22-b54d-cfca9bf0c4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9d6c27-2b38-48b3-b365-fda992ebed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0ba5d2a-9cac-4388-9a73-c203450971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2fd39-db9a-4de6-a564-bf430038ff6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b1bc9-b631-4e22-b54d-cfca9bf0c40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aa244f53-b599-4d96-819f-be2b205373d8}" ma:internalName="TaxCatchAll" ma:showField="CatchAllData" ma:web="3452fd39-db9a-4de6-a564-bf430038ff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452fd39-db9a-4de6-a564-bf430038ff63">
      <UserInfo>
        <DisplayName/>
        <AccountId xsi:nil="true"/>
        <AccountType/>
      </UserInfo>
    </SharedWithUsers>
    <lcf76f155ced4ddcb4097134ff3c332f xmlns="439d6c27-2b38-48b3-b365-fda992ebed16">
      <Terms xmlns="http://schemas.microsoft.com/office/infopath/2007/PartnerControls"/>
    </lcf76f155ced4ddcb4097134ff3c332f>
    <TaxCatchAll xmlns="32fb1bc9-b631-4e22-b54d-cfca9bf0c409" xsi:nil="true"/>
  </documentManagement>
</p:properties>
</file>

<file path=customXml/itemProps1.xml><?xml version="1.0" encoding="utf-8"?>
<ds:datastoreItem xmlns:ds="http://schemas.openxmlformats.org/officeDocument/2006/customXml" ds:itemID="{A8F0BB3A-D7BC-4336-B225-3B2D36C07A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42A6C3-30E7-4804-ACFF-40B370C6F51B}">
  <ds:schemaRefs>
    <ds:schemaRef ds:uri="32fb1bc9-b631-4e22-b54d-cfca9bf0c409"/>
    <ds:schemaRef ds:uri="3452fd39-db9a-4de6-a564-bf430038ff63"/>
    <ds:schemaRef ds:uri="439d6c27-2b38-48b3-b365-fda992ebed1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5416BA2-4978-4961-9938-C9CB2B65F778}">
  <ds:schemaRefs>
    <ds:schemaRef ds:uri="32fb1bc9-b631-4e22-b54d-cfca9bf0c409"/>
    <ds:schemaRef ds:uri="3452fd39-db9a-4de6-a564-bf430038ff63"/>
    <ds:schemaRef ds:uri="439d6c27-2b38-48b3-b365-fda992ebed1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</TotalTime>
  <Words>290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OFSTED UPDATES</vt:lpstr>
      <vt:lpstr>Inspections Focus</vt:lpstr>
      <vt:lpstr>Ungraded Inspection</vt:lpstr>
      <vt:lpstr>PowerPoint Presentation</vt:lpstr>
      <vt:lpstr>Upcoming reports</vt:lpstr>
      <vt:lpstr>Ofsted</vt:lpstr>
    </vt:vector>
  </TitlesOfParts>
  <Company>oxfordshire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 Department</dc:creator>
  <cp:lastModifiedBy>Ahmed, Zaheer - Oxfordshire County Council</cp:lastModifiedBy>
  <cp:revision>7</cp:revision>
  <dcterms:created xsi:type="dcterms:W3CDTF">2012-11-02T14:00:39Z</dcterms:created>
  <dcterms:modified xsi:type="dcterms:W3CDTF">2024-09-24T09:22:43Z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0x010100A90AF8BA70643C4D90C08702A54101C2</vt:lpwstr>
  </property>
  <property fmtid="{D5CDD505-2E9C-101B-9397-08002B2CF9AE}" pid="3" name="Order">
    <vt:r8>5000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MediaServiceImageTags">
    <vt:lpwstr/>
  </property>
</Properties>
</file>