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6647" r:id="rId2"/>
    <p:sldId id="6649" r:id="rId3"/>
    <p:sldId id="664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004" autoAdjust="0"/>
  </p:normalViewPr>
  <p:slideViewPr>
    <p:cSldViewPr snapToGrid="0">
      <p:cViewPr varScale="1">
        <p:scale>
          <a:sx n="55" d="100"/>
          <a:sy n="55" d="100"/>
        </p:scale>
        <p:origin x="1096" y="32"/>
      </p:cViewPr>
      <p:guideLst/>
    </p:cSldViewPr>
  </p:slideViewPr>
  <p:notesTextViewPr>
    <p:cViewPr>
      <p:scale>
        <a:sx n="1" d="1"/>
        <a:sy n="1" d="1"/>
      </p:scale>
      <p:origin x="0" y="-128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4786-045A-4F94-81FB-959C53C2593A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D6E4D-1F4C-4655-837B-1A73F2F2E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47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Ambition is for all parents of primary school aged children to be able to access wraparound childcare.</a:t>
            </a:r>
          </a:p>
          <a:p>
            <a:endParaRPr lang="en-GB" dirty="0"/>
          </a:p>
          <a:p>
            <a:r>
              <a:rPr lang="en-GB" dirty="0"/>
              <a:t>Wraparound refers to care that wraps around the school day and is often referred to as breakfast and after school clubs/ provision.</a:t>
            </a:r>
          </a:p>
          <a:p>
            <a:endParaRPr lang="en-GB" dirty="0"/>
          </a:p>
          <a:p>
            <a:r>
              <a:rPr lang="en-GB" dirty="0"/>
              <a:t>External provider may be a private provider who runs the provision on school site (rents a space) or a local nursery/ preschool or local childminders.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0D6E4D-1F4C-4655-837B-1A73F2F2E5A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04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Government criteria – 8am -6pm, every day, on school site or close by (parents mustn’t need to transport children)</a:t>
            </a:r>
          </a:p>
          <a:p>
            <a:endParaRPr lang="en-GB" dirty="0"/>
          </a:p>
          <a:p>
            <a:r>
              <a:rPr lang="en-GB" dirty="0"/>
              <a:t>Creating new provision – where none exists</a:t>
            </a:r>
          </a:p>
          <a:p>
            <a:r>
              <a:rPr lang="en-GB" dirty="0"/>
              <a:t>Expanding current provision – setting up new after school where breakfast club already exists</a:t>
            </a:r>
          </a:p>
          <a:p>
            <a:r>
              <a:rPr lang="en-GB" dirty="0"/>
              <a:t>Extending current provision by opening hours e.g. after school club in place but closes at 5pm – open to 6 (by at least an hour) or add a day such as Fridays.</a:t>
            </a:r>
          </a:p>
          <a:p>
            <a:r>
              <a:rPr lang="en-GB" dirty="0"/>
              <a:t>Extending current provision by number of places – 20 places currently – may want to increase to 30 places.</a:t>
            </a:r>
          </a:p>
          <a:p>
            <a:endParaRPr lang="en-GB" dirty="0"/>
          </a:p>
          <a:p>
            <a:r>
              <a:rPr lang="en-GB" dirty="0"/>
              <a:t>Or can be a mix of all these</a:t>
            </a:r>
          </a:p>
          <a:p>
            <a:endParaRPr lang="en-GB" dirty="0"/>
          </a:p>
          <a:p>
            <a:r>
              <a:rPr lang="en-GB" dirty="0"/>
              <a:t>Can not be used to sustain current provision. To purchase transport, building work.</a:t>
            </a:r>
          </a:p>
          <a:p>
            <a:r>
              <a:rPr lang="en-GB" dirty="0"/>
              <a:t>We do have a small about of capital funding which can be used in certain circumstances such as making adaptation to ensure inclusivity.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0D6E4D-1F4C-4655-837B-1A73F2F2E5A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57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Business plans </a:t>
            </a:r>
          </a:p>
          <a:p>
            <a:endParaRPr lang="en-GB" dirty="0"/>
          </a:p>
          <a:p>
            <a:r>
              <a:rPr lang="en-GB" dirty="0"/>
              <a:t>We expect that financial forecast will show a deficit in years 1 and 2. the grant will cover the deficit in these years.</a:t>
            </a:r>
          </a:p>
          <a:p>
            <a:endParaRPr lang="en-GB" dirty="0"/>
          </a:p>
          <a:p>
            <a:r>
              <a:rPr lang="en-GB"/>
              <a:t>For example from </a:t>
            </a:r>
            <a:r>
              <a:rPr lang="en-GB" dirty="0"/>
              <a:t>March 2025 – can only claim for one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0D6E4D-1F4C-4655-837B-1A73F2F2E5A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546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3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65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13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3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9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56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1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1BC94-A343-B44B-B2B2-5B238D626B8E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70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:\My User Profile\tim.guest\Desktop\Ppt background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1BC94-A343-B44B-B2B2-5B238D626B8E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A8593-0BBA-7F48-8F32-2E8CD1832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wraparound-childcare-guidance-for-school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e/CtUa5sQan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mailto:wraparoundchildcare@oxfordshire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65FF8-2BEF-5A8C-3CC7-3C8C59346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85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National Wraparound Childcare Programme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EBB4B-8C96-5741-611B-801690BD5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917" y="1413767"/>
            <a:ext cx="11680166" cy="51503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900" kern="100" dirty="0">
                <a:effectLst/>
                <a:ea typeface="Calibri" panose="020F0502020204030204" pitchFamily="34" charset="0"/>
              </a:rPr>
              <a:t>The National Wraparound Programme is part of the Childcare Reforms announced by the government in the spring budget 2023. Investing £289m in the programme. </a:t>
            </a:r>
          </a:p>
          <a:p>
            <a:pPr marL="0" indent="0">
              <a:buNone/>
            </a:pPr>
            <a:endParaRPr lang="en-GB" sz="1900" kern="1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900" kern="100" dirty="0">
                <a:effectLst/>
                <a:ea typeface="Calibri" panose="020F0502020204030204" pitchFamily="34" charset="0"/>
              </a:rPr>
              <a:t>The government’s ambition is that </a:t>
            </a:r>
            <a:r>
              <a:rPr lang="en-GB" sz="1900" b="1" kern="100" dirty="0">
                <a:effectLst/>
                <a:ea typeface="Calibri" panose="020F0502020204030204" pitchFamily="34" charset="0"/>
              </a:rPr>
              <a:t>all primary school children will have access to wraparound childcare by March 2026</a:t>
            </a:r>
            <a:r>
              <a:rPr lang="en-GB" sz="1900" kern="100" dirty="0">
                <a:effectLst/>
                <a:ea typeface="Calibri" panose="020F0502020204030204" pitchFamily="34" charset="0"/>
              </a:rPr>
              <a:t> to support parents to work or train.</a:t>
            </a:r>
          </a:p>
          <a:p>
            <a:pPr marL="0" indent="0">
              <a:buNone/>
            </a:pPr>
            <a:endParaRPr lang="en-GB" sz="1900" kern="100" dirty="0"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900" kern="100" dirty="0">
                <a:effectLst/>
                <a:ea typeface="Calibri" panose="020F0502020204030204" pitchFamily="34" charset="0"/>
              </a:rPr>
              <a:t>The expectation is that wraparound childcare will be available for children from </a:t>
            </a:r>
            <a:r>
              <a:rPr lang="en-GB" sz="1900" b="1" kern="100" dirty="0">
                <a:effectLst/>
                <a:ea typeface="Calibri" panose="020F0502020204030204" pitchFamily="34" charset="0"/>
              </a:rPr>
              <a:t>reception to year six from 8am to 6pm, term time, in or near to every primary school</a:t>
            </a:r>
            <a:r>
              <a:rPr lang="en-GB" sz="1900" kern="100" dirty="0">
                <a:effectLst/>
                <a:ea typeface="Calibri" panose="020F0502020204030204" pitchFamily="34" charset="0"/>
              </a:rPr>
              <a:t>. The government have invested funding to support the start-up of wraparound although in the long-term parental fees should cover ongoing costs. </a:t>
            </a:r>
          </a:p>
          <a:p>
            <a:pPr marL="0" indent="0">
              <a:buNone/>
            </a:pPr>
            <a:endParaRPr lang="en-GB" sz="1900" kern="100" dirty="0"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900" kern="100" dirty="0">
                <a:effectLst/>
                <a:ea typeface="Calibri" panose="020F0502020204030204" pitchFamily="34" charset="0"/>
              </a:rPr>
              <a:t>Wraparound provision can be set up and managed by school or an external provider</a:t>
            </a:r>
          </a:p>
          <a:p>
            <a:pPr marL="0" indent="0">
              <a:buNone/>
            </a:pPr>
            <a:endParaRPr lang="en-GB" sz="1900" kern="1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900" kern="100" dirty="0">
                <a:effectLst/>
                <a:ea typeface="Calibri" panose="020F0502020204030204" pitchFamily="34" charset="0"/>
              </a:rPr>
              <a:t>The DfE have produced Wraparound childcare guidance for schools - </a:t>
            </a:r>
            <a:r>
              <a:rPr lang="en-GB" sz="1900" dirty="0">
                <a:hlinkClick r:id="rId3"/>
              </a:rPr>
              <a:t>Wraparound childcare guidance for schools - GOV.UK (www.gov.uk)</a:t>
            </a:r>
            <a:r>
              <a:rPr lang="en-GB" sz="1900" kern="100" dirty="0">
                <a:effectLst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GB" sz="1900" kern="100" dirty="0"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900" kern="100" dirty="0">
                <a:effectLst/>
                <a:ea typeface="Calibri" panose="020F0502020204030204" pitchFamily="34" charset="0"/>
              </a:rPr>
              <a:t>As a local authority we will be supporting you with the development of new or expanded wraparound childcare.</a:t>
            </a:r>
          </a:p>
          <a:p>
            <a:pPr marL="0" indent="0">
              <a:buNone/>
            </a:pPr>
            <a:endParaRPr lang="en-GB" sz="1900" kern="100" dirty="0"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569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AF76D-E5F0-8045-C14E-A63EE06E5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Revenue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6211E-3A93-90AA-FA69-71F40B18F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23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Aim of the funding is to </a:t>
            </a:r>
            <a:r>
              <a:rPr lang="en-GB" sz="2400" b="0" i="0" u="none" strike="noStrike" baseline="0" dirty="0">
                <a:solidFill>
                  <a:srgbClr val="000000"/>
                </a:solidFill>
              </a:rPr>
              <a:t>cover startup costs or running costs of </a:t>
            </a:r>
            <a:r>
              <a:rPr lang="en-GB" sz="2400" i="0" u="none" strike="noStrike" baseline="0" dirty="0">
                <a:solidFill>
                  <a:srgbClr val="000000"/>
                </a:solidFill>
              </a:rPr>
              <a:t>new</a:t>
            </a:r>
            <a:r>
              <a:rPr lang="en-GB" sz="2400" b="0" i="0" u="none" strike="noStrike" baseline="0" dirty="0">
                <a:solidFill>
                  <a:srgbClr val="000000"/>
                </a:solidFill>
              </a:rPr>
              <a:t> provision while demand is being build, to remove financial risk. This can include </a:t>
            </a:r>
            <a:r>
              <a:rPr lang="en-GB" sz="2400" b="1" i="0" u="none" strike="noStrike" baseline="0" dirty="0">
                <a:solidFill>
                  <a:srgbClr val="000000"/>
                </a:solidFill>
              </a:rPr>
              <a:t>new</a:t>
            </a:r>
            <a:r>
              <a:rPr lang="en-GB" sz="24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GB" sz="2400" dirty="0">
                <a:solidFill>
                  <a:srgbClr val="000000"/>
                </a:solidFill>
              </a:rPr>
              <a:t>or </a:t>
            </a:r>
            <a:r>
              <a:rPr lang="en-GB" sz="2400" b="1" dirty="0">
                <a:solidFill>
                  <a:srgbClr val="000000"/>
                </a:solidFill>
              </a:rPr>
              <a:t>extended</a:t>
            </a:r>
            <a:r>
              <a:rPr lang="en-GB" sz="2400" dirty="0">
                <a:solidFill>
                  <a:srgbClr val="000000"/>
                </a:solidFill>
              </a:rPr>
              <a:t> provision, must meet government criteria, </a:t>
            </a:r>
          </a:p>
          <a:p>
            <a:pPr marL="0" indent="0">
              <a:buNone/>
            </a:pPr>
            <a:endParaRPr lang="en-GB" sz="2400" dirty="0">
              <a:solidFill>
                <a:srgbClr val="000000"/>
              </a:solidFill>
            </a:endParaRPr>
          </a:p>
          <a:p>
            <a:r>
              <a:rPr lang="en-GB" sz="2200" dirty="0">
                <a:solidFill>
                  <a:srgbClr val="000000"/>
                </a:solidFill>
              </a:rPr>
              <a:t>Creating new wraparound provision </a:t>
            </a:r>
          </a:p>
          <a:p>
            <a:r>
              <a:rPr lang="en-GB" sz="2200" dirty="0">
                <a:solidFill>
                  <a:srgbClr val="000000"/>
                </a:solidFill>
              </a:rPr>
              <a:t>Expanding current provision </a:t>
            </a:r>
          </a:p>
          <a:p>
            <a:r>
              <a:rPr lang="en-GB" sz="2200" dirty="0">
                <a:solidFill>
                  <a:srgbClr val="000000"/>
                </a:solidFill>
              </a:rPr>
              <a:t>Extending current provision by time</a:t>
            </a:r>
          </a:p>
          <a:p>
            <a:r>
              <a:rPr lang="en-GB" sz="2200" dirty="0">
                <a:solidFill>
                  <a:srgbClr val="000000"/>
                </a:solidFill>
              </a:rPr>
              <a:t>Extending current provision by number of places</a:t>
            </a:r>
          </a:p>
          <a:p>
            <a:endParaRPr lang="en-GB" sz="22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2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7FF415-90C0-C65E-065E-D887CB840792}"/>
              </a:ext>
            </a:extLst>
          </p:cNvPr>
          <p:cNvSpPr txBox="1"/>
          <p:nvPr/>
        </p:nvSpPr>
        <p:spPr>
          <a:xfrm>
            <a:off x="7349924" y="2734031"/>
            <a:ext cx="3507129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2000" b="0" i="0" u="none" strike="noStrike" baseline="0" dirty="0">
                <a:solidFill>
                  <a:srgbClr val="000000"/>
                </a:solidFill>
              </a:rPr>
              <a:t>Grant funding can be used for:</a:t>
            </a:r>
          </a:p>
          <a:p>
            <a:pPr marL="0" indent="0">
              <a:buNone/>
            </a:pPr>
            <a:endParaRPr lang="en-GB" sz="2000" b="0" i="0" u="none" strike="noStrike" baseline="0" dirty="0">
              <a:solidFill>
                <a:srgbClr val="000000"/>
              </a:solidFill>
            </a:endParaRPr>
          </a:p>
          <a:p>
            <a:r>
              <a:rPr lang="en-GB" sz="2000" dirty="0">
                <a:solidFill>
                  <a:srgbClr val="000000"/>
                </a:solidFill>
              </a:rPr>
              <a:t>Staffing</a:t>
            </a:r>
          </a:p>
          <a:p>
            <a:r>
              <a:rPr lang="en-GB" sz="2000" b="0" i="0" u="none" strike="noStrike" baseline="0" dirty="0">
                <a:solidFill>
                  <a:srgbClr val="000000"/>
                </a:solidFill>
              </a:rPr>
              <a:t>Equipment and Resources</a:t>
            </a:r>
          </a:p>
          <a:p>
            <a:r>
              <a:rPr lang="en-GB" sz="2000" b="0" i="0" u="none" strike="noStrike" baseline="0" dirty="0">
                <a:solidFill>
                  <a:srgbClr val="000000"/>
                </a:solidFill>
              </a:rPr>
              <a:t>Insurance and registration</a:t>
            </a:r>
          </a:p>
          <a:p>
            <a:r>
              <a:rPr lang="en-GB" sz="2000" dirty="0">
                <a:solidFill>
                  <a:srgbClr val="000000"/>
                </a:solidFill>
              </a:rPr>
              <a:t>Advertising</a:t>
            </a:r>
            <a:endParaRPr lang="en-GB" sz="2000" b="0" i="0" u="none" strike="noStrike" baseline="0" dirty="0">
              <a:solidFill>
                <a:srgbClr val="000000"/>
              </a:solidFill>
            </a:endParaRPr>
          </a:p>
          <a:p>
            <a:r>
              <a:rPr lang="en-GB" sz="2000" dirty="0">
                <a:solidFill>
                  <a:srgbClr val="000000"/>
                </a:solidFill>
              </a:rPr>
              <a:t>Staff t</a:t>
            </a:r>
            <a:r>
              <a:rPr lang="en-GB" sz="2000" b="0" i="0" u="none" strike="noStrike" baseline="0" dirty="0">
                <a:solidFill>
                  <a:srgbClr val="000000"/>
                </a:solidFill>
              </a:rPr>
              <a:t>raining</a:t>
            </a:r>
          </a:p>
          <a:p>
            <a:r>
              <a:rPr lang="en-GB" sz="2000" b="0" i="0" u="none" strike="noStrike" baseline="0" dirty="0">
                <a:solidFill>
                  <a:srgbClr val="000000"/>
                </a:solidFill>
              </a:rPr>
              <a:t>Premises</a:t>
            </a:r>
            <a:endParaRPr lang="en-GB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676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E5C92-005D-D5AD-41ED-53B8B0906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572" y="74634"/>
            <a:ext cx="8229600" cy="857250"/>
          </a:xfrm>
        </p:spPr>
        <p:txBody>
          <a:bodyPr anchor="ctr">
            <a:normAutofit/>
          </a:bodyPr>
          <a:lstStyle/>
          <a:p>
            <a:r>
              <a:rPr lang="en-GB" sz="4000" b="1" dirty="0"/>
              <a:t>Revenue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50779-4C35-58F5-9105-D280C090BC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4319" y="1037088"/>
            <a:ext cx="10266744" cy="56203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To apply for grant funding, you will need to show: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Business plan including three-year financial forecasts showing sustainability in year 3</a:t>
            </a:r>
          </a:p>
          <a:p>
            <a:r>
              <a:rPr lang="en-GB" sz="2000" dirty="0"/>
              <a:t>Demand for wraparound provision – parent surveys</a:t>
            </a:r>
          </a:p>
          <a:p>
            <a:r>
              <a:rPr lang="en-GB" sz="2000" dirty="0"/>
              <a:t>Considered any current provision</a:t>
            </a:r>
          </a:p>
          <a:p>
            <a:pPr marL="0" indent="0">
              <a:buNone/>
            </a:pPr>
            <a:r>
              <a:rPr lang="en-GB" sz="2000" dirty="0"/>
              <a:t>	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</a:rPr>
              <a:t>Grant funding is only available for the duration of the programme (until March 2026) so the earlier you apply the more you can apply for.</a:t>
            </a: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2000" dirty="0"/>
              <a:t>Capacity Building Officers – Jade Enver &amp; Karen Osborne will be able to support you. Guidance, templates and easy to use tools are available to help you</a:t>
            </a: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Please complete an Expression of Interest – </a:t>
            </a:r>
            <a:r>
              <a:rPr lang="en-GB" sz="20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https://forms.office.com/e/CtUa5sQans</a:t>
            </a:r>
            <a:endParaRPr lang="en-GB" sz="2000" u="sng" dirty="0">
              <a:solidFill>
                <a:srgbClr val="0563C1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For more information email </a:t>
            </a:r>
            <a:r>
              <a:rPr lang="en-GB" sz="2000" dirty="0">
                <a:hlinkClick r:id="rId4"/>
              </a:rPr>
              <a:t>wraparoundchildcare@oxfordshire.gov.uk</a:t>
            </a:r>
            <a:r>
              <a:rPr lang="en-GB" sz="2000" dirty="0"/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450FA2-48F4-AB5D-1679-7B6D8A17E7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8530" y="503259"/>
            <a:ext cx="1319892" cy="189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7185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3274</TotalTime>
  <Words>636</Words>
  <Application>Microsoft Office PowerPoint</Application>
  <PresentationFormat>Widescreen</PresentationFormat>
  <Paragraphs>70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National Wraparound Childcare Programme</vt:lpstr>
      <vt:lpstr>Revenue Grants</vt:lpstr>
      <vt:lpstr>Revenue Grants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Huntbach, Cheryl - Oxfordshire County Council</dc:creator>
  <cp:lastModifiedBy>Frost, Gillian - Oxfordshire County Council</cp:lastModifiedBy>
  <cp:revision>34</cp:revision>
  <dcterms:created xsi:type="dcterms:W3CDTF">2023-10-19T12:41:30Z</dcterms:created>
  <dcterms:modified xsi:type="dcterms:W3CDTF">2024-06-27T11:00:55Z</dcterms:modified>
</cp:coreProperties>
</file>