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b, Natalie - Oxfordshire County Council" userId="8855e6ba-6c80-4c4d-8adf-82b5553d6fcd" providerId="ADAL" clId="{4AEBD831-CA32-4548-A22F-5E58EC8B4E55}"/>
    <pc:docChg chg="custSel modSld">
      <pc:chgData name="Robb, Natalie - Oxfordshire County Council" userId="8855e6ba-6c80-4c4d-8adf-82b5553d6fcd" providerId="ADAL" clId="{4AEBD831-CA32-4548-A22F-5E58EC8B4E55}" dt="2024-07-01T11:18:03.472" v="61" actId="20577"/>
      <pc:docMkLst>
        <pc:docMk/>
      </pc:docMkLst>
      <pc:sldChg chg="modSp mod">
        <pc:chgData name="Robb, Natalie - Oxfordshire County Council" userId="8855e6ba-6c80-4c4d-8adf-82b5553d6fcd" providerId="ADAL" clId="{4AEBD831-CA32-4548-A22F-5E58EC8B4E55}" dt="2024-07-01T11:18:03.472" v="61" actId="20577"/>
        <pc:sldMkLst>
          <pc:docMk/>
          <pc:sldMk cId="3541427594" sldId="258"/>
        </pc:sldMkLst>
        <pc:spChg chg="mod">
          <ac:chgData name="Robb, Natalie - Oxfordshire County Council" userId="8855e6ba-6c80-4c4d-8adf-82b5553d6fcd" providerId="ADAL" clId="{4AEBD831-CA32-4548-A22F-5E58EC8B4E55}" dt="2024-07-01T11:18:03.472" v="61" actId="20577"/>
          <ac:spMkLst>
            <pc:docMk/>
            <pc:sldMk cId="3541427594" sldId="258"/>
            <ac:spMk id="3" creationId="{9FE4D682-1BE6-B3B4-AF84-35EED01F4D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7014A9-EE63-4213-BAA1-4A50C7572E46}" type="datetimeFigureOut">
              <a:rPr lang="en-GB" smtClean="0"/>
              <a:t>01/07/2024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1758A0-5A60-40ED-B675-74B106E814DB}"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6853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7014A9-EE63-4213-BAA1-4A50C7572E46}" type="datetimeFigureOut">
              <a:rPr lang="en-GB" smtClean="0"/>
              <a:t>01/07/2024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1758A0-5A60-40ED-B675-74B106E814DB}" type="slidenum">
              <a:rPr lang="en-GB" smtClean="0"/>
              <a:t>‹#›</a:t>
            </a:fld>
            <a:endParaRPr lang="en-GB"/>
          </a:p>
        </p:txBody>
      </p:sp>
    </p:spTree>
    <p:extLst>
      <p:ext uri="{BB962C8B-B14F-4D97-AF65-F5344CB8AC3E}">
        <p14:creationId xmlns:p14="http://schemas.microsoft.com/office/powerpoint/2010/main" val="3626430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7014A9-EE63-4213-BAA1-4A50C7572E46}" type="datetimeFigureOut">
              <a:rPr lang="en-GB" smtClean="0"/>
              <a:t>01/07/2024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1758A0-5A60-40ED-B675-74B106E814DB}" type="slidenum">
              <a:rPr lang="en-GB" smtClean="0"/>
              <a:t>‹#›</a:t>
            </a:fld>
            <a:endParaRPr lang="en-GB"/>
          </a:p>
        </p:txBody>
      </p:sp>
    </p:spTree>
    <p:extLst>
      <p:ext uri="{BB962C8B-B14F-4D97-AF65-F5344CB8AC3E}">
        <p14:creationId xmlns:p14="http://schemas.microsoft.com/office/powerpoint/2010/main" val="63116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7014A9-EE63-4213-BAA1-4A50C7572E46}" type="datetimeFigureOut">
              <a:rPr lang="en-GB" smtClean="0"/>
              <a:t>01/07/2024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1758A0-5A60-40ED-B675-74B106E814DB}" type="slidenum">
              <a:rPr lang="en-GB" smtClean="0"/>
              <a:t>‹#›</a:t>
            </a:fld>
            <a:endParaRPr lang="en-GB"/>
          </a:p>
        </p:txBody>
      </p:sp>
    </p:spTree>
    <p:extLst>
      <p:ext uri="{BB962C8B-B14F-4D97-AF65-F5344CB8AC3E}">
        <p14:creationId xmlns:p14="http://schemas.microsoft.com/office/powerpoint/2010/main" val="311701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7014A9-EE63-4213-BAA1-4A50C7572E46}" type="datetimeFigureOut">
              <a:rPr lang="en-GB" smtClean="0"/>
              <a:t>01/07/2024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1758A0-5A60-40ED-B675-74B106E814DB}"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890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7014A9-EE63-4213-BAA1-4A50C7572E46}" type="datetimeFigureOut">
              <a:rPr lang="en-GB" smtClean="0"/>
              <a:t>01/07/2024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1758A0-5A60-40ED-B675-74B106E814DB}" type="slidenum">
              <a:rPr lang="en-GB" smtClean="0"/>
              <a:t>‹#›</a:t>
            </a:fld>
            <a:endParaRPr lang="en-GB"/>
          </a:p>
        </p:txBody>
      </p:sp>
    </p:spTree>
    <p:extLst>
      <p:ext uri="{BB962C8B-B14F-4D97-AF65-F5344CB8AC3E}">
        <p14:creationId xmlns:p14="http://schemas.microsoft.com/office/powerpoint/2010/main" val="2219393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7014A9-EE63-4213-BAA1-4A50C7572E46}" type="datetimeFigureOut">
              <a:rPr lang="en-GB" smtClean="0"/>
              <a:t>01/07/2024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1758A0-5A60-40ED-B675-74B106E814DB}" type="slidenum">
              <a:rPr lang="en-GB" smtClean="0"/>
              <a:t>‹#›</a:t>
            </a:fld>
            <a:endParaRPr lang="en-GB"/>
          </a:p>
        </p:txBody>
      </p:sp>
    </p:spTree>
    <p:extLst>
      <p:ext uri="{BB962C8B-B14F-4D97-AF65-F5344CB8AC3E}">
        <p14:creationId xmlns:p14="http://schemas.microsoft.com/office/powerpoint/2010/main" val="952076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7014A9-EE63-4213-BAA1-4A50C7572E46}" type="datetimeFigureOut">
              <a:rPr lang="en-GB" smtClean="0"/>
              <a:t>01/07/2024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1758A0-5A60-40ED-B675-74B106E814DB}" type="slidenum">
              <a:rPr lang="en-GB" smtClean="0"/>
              <a:t>‹#›</a:t>
            </a:fld>
            <a:endParaRPr lang="en-GB"/>
          </a:p>
        </p:txBody>
      </p:sp>
    </p:spTree>
    <p:extLst>
      <p:ext uri="{BB962C8B-B14F-4D97-AF65-F5344CB8AC3E}">
        <p14:creationId xmlns:p14="http://schemas.microsoft.com/office/powerpoint/2010/main" val="37979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07014A9-EE63-4213-BAA1-4A50C7572E46}" type="datetimeFigureOut">
              <a:rPr lang="en-GB" smtClean="0"/>
              <a:t>01/07/2024</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F61758A0-5A60-40ED-B675-74B106E814DB}" type="slidenum">
              <a:rPr lang="en-GB" smtClean="0"/>
              <a:t>‹#›</a:t>
            </a:fld>
            <a:endParaRPr lang="en-GB"/>
          </a:p>
        </p:txBody>
      </p:sp>
    </p:spTree>
    <p:extLst>
      <p:ext uri="{BB962C8B-B14F-4D97-AF65-F5344CB8AC3E}">
        <p14:creationId xmlns:p14="http://schemas.microsoft.com/office/powerpoint/2010/main" val="2611574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07014A9-EE63-4213-BAA1-4A50C7572E46}" type="datetimeFigureOut">
              <a:rPr lang="en-GB" smtClean="0"/>
              <a:t>01/07/2024</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61758A0-5A60-40ED-B675-74B106E814DB}" type="slidenum">
              <a:rPr lang="en-GB" smtClean="0"/>
              <a:t>‹#›</a:t>
            </a:fld>
            <a:endParaRPr lang="en-GB"/>
          </a:p>
        </p:txBody>
      </p:sp>
    </p:spTree>
    <p:extLst>
      <p:ext uri="{BB962C8B-B14F-4D97-AF65-F5344CB8AC3E}">
        <p14:creationId xmlns:p14="http://schemas.microsoft.com/office/powerpoint/2010/main" val="494939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07014A9-EE63-4213-BAA1-4A50C7572E46}" type="datetimeFigureOut">
              <a:rPr lang="en-GB" smtClean="0"/>
              <a:t>01/07/2024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1758A0-5A60-40ED-B675-74B106E814DB}" type="slidenum">
              <a:rPr lang="en-GB" smtClean="0"/>
              <a:t>‹#›</a:t>
            </a:fld>
            <a:endParaRPr lang="en-GB"/>
          </a:p>
        </p:txBody>
      </p:sp>
    </p:spTree>
    <p:extLst>
      <p:ext uri="{BB962C8B-B14F-4D97-AF65-F5344CB8AC3E}">
        <p14:creationId xmlns:p14="http://schemas.microsoft.com/office/powerpoint/2010/main" val="276071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07014A9-EE63-4213-BAA1-4A50C7572E46}" type="datetimeFigureOut">
              <a:rPr lang="en-GB" smtClean="0"/>
              <a:t>01/07/2024</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61758A0-5A60-40ED-B675-74B106E814DB}"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1318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FreeSchoolMeals@oxfordshire.gov.u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freeschoolmeals@oxfordshire.gov.uk" TargetMode="External"/><Relationship Id="rId2" Type="http://schemas.openxmlformats.org/officeDocument/2006/relationships/hyperlink" Target="https://assets.publishing.service.gov.uk/media/65fdad5965ca2f00117da947/Free_school_meals.pdf" TargetMode="External"/><Relationship Id="rId1" Type="http://schemas.openxmlformats.org/officeDocument/2006/relationships/slideLayout" Target="../slideLayouts/slideLayout2.xml"/><Relationship Id="rId4" Type="http://schemas.openxmlformats.org/officeDocument/2006/relationships/hyperlink" Target="mailto:Natalie.robb@oxfordshire.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67A47-181C-0307-86CB-59DF6B820371}"/>
              </a:ext>
            </a:extLst>
          </p:cNvPr>
          <p:cNvSpPr>
            <a:spLocks noGrp="1"/>
          </p:cNvSpPr>
          <p:nvPr>
            <p:ph type="ctrTitle"/>
          </p:nvPr>
        </p:nvSpPr>
        <p:spPr/>
        <p:txBody>
          <a:bodyPr/>
          <a:lstStyle/>
          <a:p>
            <a:r>
              <a:rPr lang="en-GB" dirty="0"/>
              <a:t>Free School Meals</a:t>
            </a:r>
          </a:p>
        </p:txBody>
      </p:sp>
      <p:sp>
        <p:nvSpPr>
          <p:cNvPr id="3" name="Subtitle 2">
            <a:extLst>
              <a:ext uri="{FF2B5EF4-FFF2-40B4-BE49-F238E27FC236}">
                <a16:creationId xmlns:a16="http://schemas.microsoft.com/office/drawing/2014/main" id="{B49D01D7-8421-E291-2D8D-B7FD814C4C91}"/>
              </a:ext>
            </a:extLst>
          </p:cNvPr>
          <p:cNvSpPr>
            <a:spLocks noGrp="1"/>
          </p:cNvSpPr>
          <p:nvPr>
            <p:ph type="subTitle" idx="1"/>
          </p:nvPr>
        </p:nvSpPr>
        <p:spPr/>
        <p:txBody>
          <a:bodyPr/>
          <a:lstStyle/>
          <a:p>
            <a:r>
              <a:rPr lang="en-GB" dirty="0"/>
              <a:t>March 2024 Guidance update</a:t>
            </a:r>
          </a:p>
        </p:txBody>
      </p:sp>
    </p:spTree>
    <p:extLst>
      <p:ext uri="{BB962C8B-B14F-4D97-AF65-F5344CB8AC3E}">
        <p14:creationId xmlns:p14="http://schemas.microsoft.com/office/powerpoint/2010/main" val="2777742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E06D1-A8A2-5E55-B32B-DD5F10D8E78D}"/>
              </a:ext>
            </a:extLst>
          </p:cNvPr>
          <p:cNvSpPr>
            <a:spLocks noGrp="1"/>
          </p:cNvSpPr>
          <p:nvPr>
            <p:ph type="title"/>
          </p:nvPr>
        </p:nvSpPr>
        <p:spPr>
          <a:xfrm>
            <a:off x="1097280" y="286603"/>
            <a:ext cx="10058400" cy="599517"/>
          </a:xfrm>
        </p:spPr>
        <p:txBody>
          <a:bodyPr>
            <a:normAutofit fontScale="90000"/>
          </a:bodyPr>
          <a:lstStyle/>
          <a:p>
            <a:r>
              <a:rPr lang="en-GB" dirty="0"/>
              <a:t>Eligibility</a:t>
            </a:r>
          </a:p>
        </p:txBody>
      </p:sp>
      <p:sp>
        <p:nvSpPr>
          <p:cNvPr id="3" name="Content Placeholder 2">
            <a:extLst>
              <a:ext uri="{FF2B5EF4-FFF2-40B4-BE49-F238E27FC236}">
                <a16:creationId xmlns:a16="http://schemas.microsoft.com/office/drawing/2014/main" id="{2B8D4779-0F73-6D59-3962-4848ED76E483}"/>
              </a:ext>
            </a:extLst>
          </p:cNvPr>
          <p:cNvSpPr>
            <a:spLocks noGrp="1"/>
          </p:cNvSpPr>
          <p:nvPr>
            <p:ph idx="1"/>
          </p:nvPr>
        </p:nvSpPr>
        <p:spPr>
          <a:xfrm>
            <a:off x="546755" y="1178351"/>
            <a:ext cx="11415859" cy="5071619"/>
          </a:xfrm>
        </p:spPr>
        <p:txBody>
          <a:bodyPr>
            <a:normAutofit/>
          </a:bodyPr>
          <a:lstStyle/>
          <a:p>
            <a:r>
              <a:rPr lang="en-GB" dirty="0"/>
              <a:t>Free school meals are available to pupils in receipt of, or whose parents are in receipt of, one or more of the following benefits: </a:t>
            </a:r>
          </a:p>
          <a:p>
            <a:r>
              <a:rPr lang="en-GB" dirty="0"/>
              <a:t>• Universal Credit (provided you have an annual net earned income of no more than £7,400, as assessed by earnings from up to three of your most recent assessment periods) </a:t>
            </a:r>
          </a:p>
          <a:p>
            <a:r>
              <a:rPr lang="en-GB" dirty="0"/>
              <a:t>• Income Support </a:t>
            </a:r>
          </a:p>
          <a:p>
            <a:r>
              <a:rPr lang="en-GB" dirty="0"/>
              <a:t>• Income-based Jobseeker’s Allowance </a:t>
            </a:r>
          </a:p>
          <a:p>
            <a:r>
              <a:rPr lang="en-GB" dirty="0"/>
              <a:t>• Income-related Employment and Support Allowance </a:t>
            </a:r>
          </a:p>
          <a:p>
            <a:r>
              <a:rPr lang="en-GB" dirty="0"/>
              <a:t>• Support under Part VI of the Immigration and Asylum Act 1999</a:t>
            </a:r>
          </a:p>
          <a:p>
            <a:r>
              <a:rPr lang="en-GB" dirty="0"/>
              <a:t> • The guarantee element of Pension Credit </a:t>
            </a:r>
          </a:p>
          <a:p>
            <a:r>
              <a:rPr lang="en-GB" dirty="0"/>
              <a:t>• Child Tax Credit (provided you’re not also entitled to Working Tax Credit and have an annual gross income of no more than £16,190) </a:t>
            </a:r>
          </a:p>
          <a:p>
            <a:r>
              <a:rPr lang="en-GB" dirty="0"/>
              <a:t>• Working Tax Credit run-on – paid for four weeks after you stop qualifying for Working Tax Credit</a:t>
            </a:r>
          </a:p>
        </p:txBody>
      </p:sp>
    </p:spTree>
    <p:extLst>
      <p:ext uri="{BB962C8B-B14F-4D97-AF65-F5344CB8AC3E}">
        <p14:creationId xmlns:p14="http://schemas.microsoft.com/office/powerpoint/2010/main" val="199251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71182-0CBE-2520-92FB-AD960A8AB8B9}"/>
              </a:ext>
            </a:extLst>
          </p:cNvPr>
          <p:cNvSpPr>
            <a:spLocks noGrp="1"/>
          </p:cNvSpPr>
          <p:nvPr>
            <p:ph type="title"/>
          </p:nvPr>
        </p:nvSpPr>
        <p:spPr>
          <a:xfrm>
            <a:off x="1097280" y="286604"/>
            <a:ext cx="10058400" cy="524102"/>
          </a:xfrm>
        </p:spPr>
        <p:txBody>
          <a:bodyPr>
            <a:normAutofit fontScale="90000"/>
          </a:bodyPr>
          <a:lstStyle/>
          <a:p>
            <a:r>
              <a:rPr lang="en-GB" dirty="0"/>
              <a:t>Eligibility continued</a:t>
            </a:r>
          </a:p>
        </p:txBody>
      </p:sp>
      <p:sp>
        <p:nvSpPr>
          <p:cNvPr id="3" name="Content Placeholder 2">
            <a:extLst>
              <a:ext uri="{FF2B5EF4-FFF2-40B4-BE49-F238E27FC236}">
                <a16:creationId xmlns:a16="http://schemas.microsoft.com/office/drawing/2014/main" id="{9FE4D682-1BE6-B3B4-AF84-35EED01F4D54}"/>
              </a:ext>
            </a:extLst>
          </p:cNvPr>
          <p:cNvSpPr>
            <a:spLocks noGrp="1"/>
          </p:cNvSpPr>
          <p:nvPr>
            <p:ph idx="1"/>
          </p:nvPr>
        </p:nvSpPr>
        <p:spPr>
          <a:xfrm>
            <a:off x="1097280" y="1131216"/>
            <a:ext cx="10058400" cy="4737878"/>
          </a:xfrm>
        </p:spPr>
        <p:txBody>
          <a:bodyPr>
            <a:normAutofit lnSpcReduction="10000"/>
          </a:bodyPr>
          <a:lstStyle/>
          <a:p>
            <a:r>
              <a:rPr lang="en-GB" dirty="0"/>
              <a:t>In addition, the following pupils will be protected against losing their free school meals as follows: </a:t>
            </a:r>
          </a:p>
          <a:p>
            <a:r>
              <a:rPr lang="en-GB" dirty="0"/>
              <a:t>• Since 1 April 2018, all existing free school meals claimants have continued to receive free school meals whilst Universal Credit is rolled out. This applies even if their earnings rise above the threshold during that time. </a:t>
            </a:r>
          </a:p>
          <a:p>
            <a:r>
              <a:rPr lang="en-GB" dirty="0"/>
              <a:t>• In addition, any pupil gaining eligibility for free school meals after 1 April 2018 will be protected against losing free school meals until March 2025. </a:t>
            </a:r>
          </a:p>
          <a:p>
            <a:pPr marL="0" indent="0">
              <a:buNone/>
            </a:pPr>
            <a:r>
              <a:rPr lang="en-GB" dirty="0"/>
              <a:t>• After March 2025, any existing claimants that no longer meet the eligibility criteria at that point (because they are earning above the threshold or are no longer a recipient of Universal Credit) will continue to receive free school meals until the end of their current phase of education (i.e. primary or secondary).</a:t>
            </a:r>
          </a:p>
          <a:p>
            <a:pPr marL="0" indent="0">
              <a:buNone/>
            </a:pPr>
            <a:endParaRPr lang="en-GB" dirty="0"/>
          </a:p>
          <a:p>
            <a:pPr marL="0" indent="0">
              <a:buNone/>
            </a:pPr>
            <a:r>
              <a:rPr lang="en-GB" i="1" dirty="0">
                <a:solidFill>
                  <a:srgbClr val="FF0000"/>
                </a:solidFill>
              </a:rPr>
              <a:t>* PP children do not automatically qualify for FSM</a:t>
            </a:r>
          </a:p>
          <a:p>
            <a:pPr marL="0" indent="0">
              <a:buNone/>
            </a:pPr>
            <a:r>
              <a:rPr lang="en-GB" i="1" dirty="0">
                <a:solidFill>
                  <a:srgbClr val="FF0000"/>
                </a:solidFill>
              </a:rPr>
              <a:t>* We may reach the point where families may have one child eligible and another not. </a:t>
            </a:r>
          </a:p>
        </p:txBody>
      </p:sp>
    </p:spTree>
    <p:extLst>
      <p:ext uri="{BB962C8B-B14F-4D97-AF65-F5344CB8AC3E}">
        <p14:creationId xmlns:p14="http://schemas.microsoft.com/office/powerpoint/2010/main" val="3541427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8025F-8422-E8EC-1568-2983C1463758}"/>
              </a:ext>
            </a:extLst>
          </p:cNvPr>
          <p:cNvSpPr>
            <a:spLocks noGrp="1"/>
          </p:cNvSpPr>
          <p:nvPr>
            <p:ph type="title"/>
          </p:nvPr>
        </p:nvSpPr>
        <p:spPr>
          <a:xfrm>
            <a:off x="578806" y="743811"/>
            <a:ext cx="10058400" cy="439261"/>
          </a:xfrm>
        </p:spPr>
        <p:txBody>
          <a:bodyPr>
            <a:normAutofit fontScale="90000"/>
          </a:bodyPr>
          <a:lstStyle/>
          <a:p>
            <a:r>
              <a:rPr lang="en-GB" dirty="0" err="1"/>
              <a:t>EOTAS</a:t>
            </a:r>
            <a:endParaRPr lang="en-GB" dirty="0"/>
          </a:p>
        </p:txBody>
      </p:sp>
      <p:sp>
        <p:nvSpPr>
          <p:cNvPr id="3" name="Content Placeholder 2">
            <a:extLst>
              <a:ext uri="{FF2B5EF4-FFF2-40B4-BE49-F238E27FC236}">
                <a16:creationId xmlns:a16="http://schemas.microsoft.com/office/drawing/2014/main" id="{3B4D85BF-E86E-A651-DF84-AF3887A6E581}"/>
              </a:ext>
            </a:extLst>
          </p:cNvPr>
          <p:cNvSpPr>
            <a:spLocks noGrp="1"/>
          </p:cNvSpPr>
          <p:nvPr>
            <p:ph idx="1"/>
          </p:nvPr>
        </p:nvSpPr>
        <p:spPr>
          <a:xfrm>
            <a:off x="424206" y="1875932"/>
            <a:ext cx="11547835" cy="4238257"/>
          </a:xfrm>
        </p:spPr>
        <p:txBody>
          <a:bodyPr>
            <a:normAutofit/>
          </a:bodyPr>
          <a:lstStyle/>
          <a:p>
            <a:pPr marL="0" indent="0">
              <a:buNone/>
            </a:pPr>
            <a:r>
              <a:rPr lang="en-GB" sz="1800" kern="100" dirty="0">
                <a:effectLst/>
                <a:latin typeface="Arial" panose="020B0604020202020204" pitchFamily="34" charset="0"/>
                <a:ea typeface="Calibri" panose="020F0502020204030204" pitchFamily="34" charset="0"/>
              </a:rPr>
              <a:t>We expect local authorities to consider making equivalent food provision for children who are receiving </a:t>
            </a:r>
            <a:r>
              <a:rPr lang="en-GB" sz="1800" kern="100" dirty="0" err="1">
                <a:effectLst/>
                <a:latin typeface="Arial" panose="020B0604020202020204" pitchFamily="34" charset="0"/>
                <a:ea typeface="Calibri" panose="020F0502020204030204" pitchFamily="34" charset="0"/>
              </a:rPr>
              <a:t>EOTAS</a:t>
            </a:r>
            <a:r>
              <a:rPr lang="en-GB" sz="1800" kern="100" dirty="0">
                <a:effectLst/>
                <a:latin typeface="Arial" panose="020B0604020202020204" pitchFamily="34" charset="0"/>
                <a:ea typeface="Calibri" panose="020F0502020204030204" pitchFamily="34" charset="0"/>
              </a:rPr>
              <a:t> under section 61 of the Children and Families Act 2014 who meet both of the following criteria:</a:t>
            </a:r>
          </a:p>
          <a:p>
            <a:r>
              <a:rPr lang="en-GB" sz="1800" kern="100" dirty="0">
                <a:effectLst/>
                <a:latin typeface="Arial" panose="020B0604020202020204" pitchFamily="34" charset="0"/>
                <a:ea typeface="Calibri" panose="020F0502020204030204" pitchFamily="34" charset="0"/>
              </a:rPr>
              <a:t> • the child would meet the benefits-related criteria for free school meals if they were in a state-funded school (for more information see pages 5-8 of this guidance) </a:t>
            </a:r>
          </a:p>
          <a:p>
            <a:r>
              <a:rPr lang="en-GB" sz="1800" i="1" kern="100" dirty="0">
                <a:effectLst/>
                <a:latin typeface="Arial" panose="020B0604020202020204" pitchFamily="34" charset="0"/>
                <a:ea typeface="Calibri" panose="020F0502020204030204" pitchFamily="34" charset="0"/>
              </a:rPr>
              <a:t>And</a:t>
            </a:r>
            <a:endParaRPr lang="en-GB" sz="1800" kern="100" dirty="0">
              <a:effectLst/>
              <a:latin typeface="Arial" panose="020B0604020202020204" pitchFamily="34" charset="0"/>
              <a:ea typeface="Calibri" panose="020F0502020204030204" pitchFamily="34" charset="0"/>
            </a:endParaRPr>
          </a:p>
          <a:p>
            <a:r>
              <a:rPr lang="en-GB" sz="1800" kern="100" dirty="0">
                <a:effectLst/>
                <a:latin typeface="Arial" panose="020B0604020202020204" pitchFamily="34" charset="0"/>
                <a:ea typeface="Calibri" panose="020F0502020204030204" pitchFamily="34" charset="0"/>
              </a:rPr>
              <a:t> • the meals would be provided in conjunction with education and would, in line with the aim of free school meal provision, be for the purpose of enabling the child to benefit fully from the education being provided. </a:t>
            </a:r>
          </a:p>
          <a:p>
            <a:r>
              <a:rPr lang="en-GB" sz="1800" kern="100" dirty="0">
                <a:effectLst/>
                <a:latin typeface="Arial" panose="020B0604020202020204" pitchFamily="34" charset="0"/>
                <a:ea typeface="Calibri" panose="020F0502020204030204" pitchFamily="34" charset="0"/>
              </a:rPr>
              <a:t> </a:t>
            </a:r>
          </a:p>
          <a:p>
            <a:r>
              <a:rPr lang="en-GB" sz="1800" kern="100" dirty="0">
                <a:effectLst/>
                <a:latin typeface="Arial" panose="020B0604020202020204" pitchFamily="34" charset="0"/>
                <a:ea typeface="Calibri" panose="020F0502020204030204" pitchFamily="34" charset="0"/>
              </a:rPr>
              <a:t>Once this consideration has been made, local authorities should then assess the individual circumstances of the child to decide whether and how such provision can be made.</a:t>
            </a:r>
          </a:p>
          <a:p>
            <a:endParaRPr lang="en-GB" dirty="0"/>
          </a:p>
          <a:p>
            <a:endParaRPr lang="en-GB" dirty="0"/>
          </a:p>
        </p:txBody>
      </p:sp>
    </p:spTree>
    <p:extLst>
      <p:ext uri="{BB962C8B-B14F-4D97-AF65-F5344CB8AC3E}">
        <p14:creationId xmlns:p14="http://schemas.microsoft.com/office/powerpoint/2010/main" val="3350517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6572-3DEA-0A65-727E-72FD6F2E401C}"/>
              </a:ext>
            </a:extLst>
          </p:cNvPr>
          <p:cNvSpPr>
            <a:spLocks noGrp="1"/>
          </p:cNvSpPr>
          <p:nvPr>
            <p:ph type="title"/>
          </p:nvPr>
        </p:nvSpPr>
        <p:spPr/>
        <p:txBody>
          <a:bodyPr/>
          <a:lstStyle/>
          <a:p>
            <a:r>
              <a:rPr lang="en-GB" dirty="0"/>
              <a:t>Checking eligibility</a:t>
            </a:r>
          </a:p>
        </p:txBody>
      </p:sp>
      <p:sp>
        <p:nvSpPr>
          <p:cNvPr id="3" name="Content Placeholder 2">
            <a:extLst>
              <a:ext uri="{FF2B5EF4-FFF2-40B4-BE49-F238E27FC236}">
                <a16:creationId xmlns:a16="http://schemas.microsoft.com/office/drawing/2014/main" id="{EBA5CB37-F619-69C8-4927-59F4B303B434}"/>
              </a:ext>
            </a:extLst>
          </p:cNvPr>
          <p:cNvSpPr>
            <a:spLocks noGrp="1"/>
          </p:cNvSpPr>
          <p:nvPr>
            <p:ph idx="1"/>
          </p:nvPr>
        </p:nvSpPr>
        <p:spPr/>
        <p:txBody>
          <a:bodyPr/>
          <a:lstStyle/>
          <a:p>
            <a:r>
              <a:rPr lang="en-GB" dirty="0"/>
              <a:t>The responsibility for checking the eligibility of applicants for free school meals rests with the individual school. However, many schools will choose to work with local authorities to carry out these checks via our simple Eligibility Checking System. </a:t>
            </a:r>
          </a:p>
          <a:p>
            <a:r>
              <a:rPr lang="en-GB" dirty="0"/>
              <a:t>Schools and local authorities, where appropriate, should record the date on which they receive the initial application for free school meals from a parent or guardian. Eligibility checks should be carried out promptly to ensure that the most accurate and up-to-date information is being utilised. </a:t>
            </a:r>
          </a:p>
          <a:p>
            <a:pPr marL="0" indent="0">
              <a:buNone/>
            </a:pPr>
            <a:r>
              <a:rPr lang="en-GB" dirty="0"/>
              <a:t> Schools may choose to receive applications by paper or online. Whilst online applications can be more efficient, schools and local authorities should have an alternative system for those who cannot access an online system.</a:t>
            </a:r>
          </a:p>
          <a:p>
            <a:pPr marL="0" indent="0">
              <a:buNone/>
            </a:pPr>
            <a:r>
              <a:rPr lang="en-GB" dirty="0"/>
              <a:t>Maintained schools, academies and free schools are all able to use the ECS through local authorities. </a:t>
            </a:r>
            <a:r>
              <a:rPr lang="en-GB" sz="1800" dirty="0">
                <a:effectLst/>
                <a:latin typeface="Arial" panose="020B0604020202020204" pitchFamily="34" charset="0"/>
                <a:ea typeface="Aptos" panose="020B0004020202020204" pitchFamily="34" charset="0"/>
              </a:rPr>
              <a:t>To carry out this check, you should contact </a:t>
            </a:r>
            <a:r>
              <a:rPr lang="en-GB" sz="1800" dirty="0" err="1">
                <a:effectLst/>
                <a:latin typeface="Arial" panose="020B0604020202020204" pitchFamily="34" charset="0"/>
                <a:ea typeface="Aptos" panose="020B0004020202020204" pitchFamily="34" charset="0"/>
                <a:hlinkClick r:id="rId2"/>
              </a:rPr>
              <a:t>FreeSchoolMeals@oxfordshire.gov.uk</a:t>
            </a:r>
            <a:r>
              <a:rPr lang="en-GB" sz="1800" dirty="0">
                <a:latin typeface="Arial" panose="020B0604020202020204" pitchFamily="34" charset="0"/>
                <a:ea typeface="Aptos" panose="020B0004020202020204" pitchFamily="34" charset="0"/>
              </a:rPr>
              <a:t> </a:t>
            </a:r>
            <a:endParaRPr lang="en-GB" dirty="0"/>
          </a:p>
        </p:txBody>
      </p:sp>
    </p:spTree>
    <p:extLst>
      <p:ext uri="{BB962C8B-B14F-4D97-AF65-F5344CB8AC3E}">
        <p14:creationId xmlns:p14="http://schemas.microsoft.com/office/powerpoint/2010/main" val="3742486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F38ED-A319-3ADC-A322-3E6129497232}"/>
              </a:ext>
            </a:extLst>
          </p:cNvPr>
          <p:cNvSpPr>
            <a:spLocks noGrp="1"/>
          </p:cNvSpPr>
          <p:nvPr>
            <p:ph type="title"/>
          </p:nvPr>
        </p:nvSpPr>
        <p:spPr>
          <a:xfrm>
            <a:off x="1097280" y="782425"/>
            <a:ext cx="10058400" cy="954935"/>
          </a:xfrm>
        </p:spPr>
        <p:txBody>
          <a:bodyPr>
            <a:noAutofit/>
          </a:bodyPr>
          <a:lstStyle/>
          <a:p>
            <a:r>
              <a:rPr lang="en-GB" sz="4400" kern="100" dirty="0">
                <a:effectLst/>
                <a:ea typeface="Calibri" panose="020F0502020204030204" pitchFamily="34" charset="0"/>
              </a:rPr>
              <a:t>Alternative arrangements to providing meals in school </a:t>
            </a:r>
            <a:endParaRPr lang="en-GB" sz="4400" dirty="0"/>
          </a:p>
        </p:txBody>
      </p:sp>
      <p:sp>
        <p:nvSpPr>
          <p:cNvPr id="3" name="Content Placeholder 2">
            <a:extLst>
              <a:ext uri="{FF2B5EF4-FFF2-40B4-BE49-F238E27FC236}">
                <a16:creationId xmlns:a16="http://schemas.microsoft.com/office/drawing/2014/main" id="{B690184C-0DE4-18A0-460A-47AA3BD34D8E}"/>
              </a:ext>
            </a:extLst>
          </p:cNvPr>
          <p:cNvSpPr>
            <a:spLocks noGrp="1"/>
          </p:cNvSpPr>
          <p:nvPr>
            <p:ph idx="1"/>
          </p:nvPr>
        </p:nvSpPr>
        <p:spPr/>
        <p:txBody>
          <a:bodyPr/>
          <a:lstStyle/>
          <a:p>
            <a:r>
              <a:rPr lang="en-GB" dirty="0"/>
              <a:t>In meeting their legal duties to provide free meals to eligible children, we expect schools to routinely offer a healthy and nutritious meal in school for their pupils. We recognise, however, that in limited exceptional circumstances, this may not always be possible – such as during school closures as a result of unavoidable school building closures and/or attendance restrictions. For such temporary circumstances, where education is still being provided, alternative arrangements can be made such as the provision of food parcels or vouchers. </a:t>
            </a:r>
          </a:p>
          <a:p>
            <a:endParaRPr lang="en-GB" dirty="0"/>
          </a:p>
          <a:p>
            <a:r>
              <a:rPr lang="en-GB" i="1" dirty="0">
                <a:solidFill>
                  <a:srgbClr val="FF0000"/>
                </a:solidFill>
              </a:rPr>
              <a:t>* </a:t>
            </a:r>
            <a:r>
              <a:rPr lang="en-GB" sz="1800" i="1" kern="100" dirty="0">
                <a:solidFill>
                  <a:srgbClr val="FF0000"/>
                </a:solidFill>
                <a:effectLst/>
                <a:latin typeface="Arial" panose="020B0604020202020204" pitchFamily="34" charset="0"/>
                <a:ea typeface="Calibri" panose="020F0502020204030204" pitchFamily="34" charset="0"/>
              </a:rPr>
              <a:t>When children are out of school, but on the roll of the school, the school is still responsible for supporting the family with free school meals. </a:t>
            </a:r>
          </a:p>
          <a:p>
            <a:r>
              <a:rPr lang="en-GB" sz="1800" i="1" kern="100" dirty="0">
                <a:solidFill>
                  <a:srgbClr val="FF0000"/>
                </a:solidFill>
                <a:latin typeface="Arial" panose="020B0604020202020204" pitchFamily="34" charset="0"/>
                <a:ea typeface="Calibri" panose="020F0502020204030204" pitchFamily="34" charset="0"/>
              </a:rPr>
              <a:t>OCC teams are ensuring this is part of our paperwork process, schools are advised to do the same. </a:t>
            </a:r>
            <a:endParaRPr lang="en-GB" sz="1800" i="1" kern="100" dirty="0">
              <a:solidFill>
                <a:srgbClr val="FF0000"/>
              </a:solidFill>
              <a:effectLst/>
              <a:latin typeface="Arial" panose="020B0604020202020204" pitchFamily="34" charset="0"/>
              <a:ea typeface="Calibri" panose="020F0502020204030204" pitchFamily="34" charset="0"/>
            </a:endParaRPr>
          </a:p>
          <a:p>
            <a:endParaRPr lang="en-GB" i="1" dirty="0">
              <a:solidFill>
                <a:srgbClr val="FF0000"/>
              </a:solidFill>
            </a:endParaRPr>
          </a:p>
        </p:txBody>
      </p:sp>
    </p:spTree>
    <p:extLst>
      <p:ext uri="{BB962C8B-B14F-4D97-AF65-F5344CB8AC3E}">
        <p14:creationId xmlns:p14="http://schemas.microsoft.com/office/powerpoint/2010/main" val="67941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F9274-6DA8-FAF5-2BB4-479A0E2D372E}"/>
              </a:ext>
            </a:extLst>
          </p:cNvPr>
          <p:cNvSpPr>
            <a:spLocks noGrp="1"/>
          </p:cNvSpPr>
          <p:nvPr>
            <p:ph type="title"/>
          </p:nvPr>
        </p:nvSpPr>
        <p:spPr>
          <a:xfrm>
            <a:off x="1097280" y="886120"/>
            <a:ext cx="10058400" cy="851240"/>
          </a:xfrm>
        </p:spPr>
        <p:txBody>
          <a:bodyPr>
            <a:normAutofit fontScale="90000"/>
          </a:bodyPr>
          <a:lstStyle/>
          <a:p>
            <a:r>
              <a:rPr lang="en-GB" kern="100" dirty="0">
                <a:ea typeface="Calibri" panose="020F0502020204030204" pitchFamily="34" charset="0"/>
              </a:rPr>
              <a:t>Duty to make reasonable adjustments </a:t>
            </a:r>
            <a:br>
              <a:rPr lang="en-GB" kern="100" dirty="0">
                <a:ea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D7935799-6771-4ED0-8B50-35B004076D46}"/>
              </a:ext>
            </a:extLst>
          </p:cNvPr>
          <p:cNvSpPr>
            <a:spLocks noGrp="1"/>
          </p:cNvSpPr>
          <p:nvPr>
            <p:ph idx="1"/>
          </p:nvPr>
        </p:nvSpPr>
        <p:spPr>
          <a:xfrm>
            <a:off x="565608" y="1845734"/>
            <a:ext cx="10590072" cy="4023360"/>
          </a:xfrm>
        </p:spPr>
        <p:txBody>
          <a:bodyPr/>
          <a:lstStyle/>
          <a:p>
            <a:r>
              <a:rPr lang="en-GB" sz="1800" kern="100" dirty="0">
                <a:effectLst/>
                <a:latin typeface="Arial" panose="020B0604020202020204" pitchFamily="34" charset="0"/>
                <a:ea typeface="Calibri" panose="020F0502020204030204" pitchFamily="34" charset="0"/>
              </a:rPr>
              <a:t>Schools have a duty under the Equality Act 2010 to make ‘reasonable adjustments’ for disabled pupils to prevent them being put at a substantial disadvantage in comparison with pupils who are not disabled. This includes disabled pupils who are eligible for free school meals. Schools are required to make such adjustments as are reasonable to enable such pupils to access their free school meal entitlement.</a:t>
            </a:r>
          </a:p>
          <a:p>
            <a:endParaRPr lang="en-GB" sz="1800" kern="100" dirty="0">
              <a:latin typeface="Arial" panose="020B0604020202020204" pitchFamily="34" charset="0"/>
              <a:ea typeface="Calibri" panose="020F0502020204030204" pitchFamily="34" charset="0"/>
            </a:endParaRPr>
          </a:p>
          <a:p>
            <a:r>
              <a:rPr lang="en-GB" sz="1800" dirty="0">
                <a:latin typeface="Arial" panose="020B0604020202020204" pitchFamily="34" charset="0"/>
                <a:cs typeface="Arial" panose="020B0604020202020204" pitchFamily="34" charset="0"/>
              </a:rPr>
              <a:t>Schools are best placed to determine the exact nature of a reasonable adjustment in relation to food provision, taking into account the individual circumstances of the child and their family, as well as schools’ obligations under the School Food Standards. It is good practice for the school to make a record of what reasonable adjustments have been agreed and ensure that all staff who work with the individual pupil are aware.</a:t>
            </a:r>
            <a:endParaRPr lang="en-GB" sz="1800" kern="1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016516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681C0-F384-7D1D-FBDC-7E21ADF9664E}"/>
              </a:ext>
            </a:extLst>
          </p:cNvPr>
          <p:cNvSpPr>
            <a:spLocks noGrp="1"/>
          </p:cNvSpPr>
          <p:nvPr>
            <p:ph type="title"/>
          </p:nvPr>
        </p:nvSpPr>
        <p:spPr/>
        <p:txBody>
          <a:bodyPr/>
          <a:lstStyle/>
          <a:p>
            <a:r>
              <a:rPr lang="en-GB" dirty="0"/>
              <a:t>Examples of reasonable adjustments</a:t>
            </a:r>
          </a:p>
        </p:txBody>
      </p:sp>
      <p:pic>
        <p:nvPicPr>
          <p:cNvPr id="5" name="Picture 4">
            <a:extLst>
              <a:ext uri="{FF2B5EF4-FFF2-40B4-BE49-F238E27FC236}">
                <a16:creationId xmlns:a16="http://schemas.microsoft.com/office/drawing/2014/main" id="{4B76FAE2-5179-83DF-B3B9-BFB9206789BC}"/>
              </a:ext>
            </a:extLst>
          </p:cNvPr>
          <p:cNvPicPr>
            <a:picLocks noChangeAspect="1"/>
          </p:cNvPicPr>
          <p:nvPr/>
        </p:nvPicPr>
        <p:blipFill rotWithShape="1">
          <a:blip r:embed="rId2"/>
          <a:srcRect l="26094" t="19305" r="28203" b="38055"/>
          <a:stretch/>
        </p:blipFill>
        <p:spPr>
          <a:xfrm>
            <a:off x="342822" y="1831628"/>
            <a:ext cx="8282390" cy="4346486"/>
          </a:xfrm>
          <a:prstGeom prst="rect">
            <a:avLst/>
          </a:prstGeom>
        </p:spPr>
      </p:pic>
      <p:sp>
        <p:nvSpPr>
          <p:cNvPr id="6" name="TextBox 5">
            <a:extLst>
              <a:ext uri="{FF2B5EF4-FFF2-40B4-BE49-F238E27FC236}">
                <a16:creationId xmlns:a16="http://schemas.microsoft.com/office/drawing/2014/main" id="{637910A5-0E79-69E7-0E97-A8B1F331806C}"/>
              </a:ext>
            </a:extLst>
          </p:cNvPr>
          <p:cNvSpPr txBox="1"/>
          <p:nvPr/>
        </p:nvSpPr>
        <p:spPr>
          <a:xfrm>
            <a:off x="9125146" y="2554664"/>
            <a:ext cx="2620652" cy="923330"/>
          </a:xfrm>
          <a:prstGeom prst="rect">
            <a:avLst/>
          </a:prstGeom>
          <a:noFill/>
        </p:spPr>
        <p:txBody>
          <a:bodyPr wrap="square" rtlCol="0">
            <a:spAutoFit/>
          </a:bodyPr>
          <a:lstStyle/>
          <a:p>
            <a:r>
              <a:rPr lang="en-GB" dirty="0">
                <a:solidFill>
                  <a:srgbClr val="FF0000"/>
                </a:solidFill>
              </a:rPr>
              <a:t>* OCC SEND team can help with discussing reasonable adjustments.</a:t>
            </a:r>
          </a:p>
        </p:txBody>
      </p:sp>
    </p:spTree>
    <p:extLst>
      <p:ext uri="{BB962C8B-B14F-4D97-AF65-F5344CB8AC3E}">
        <p14:creationId xmlns:p14="http://schemas.microsoft.com/office/powerpoint/2010/main" val="6657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343D0-BFC9-4213-86CA-28925FACE6D5}"/>
              </a:ext>
            </a:extLst>
          </p:cNvPr>
          <p:cNvSpPr>
            <a:spLocks noGrp="1"/>
          </p:cNvSpPr>
          <p:nvPr>
            <p:ph type="title"/>
          </p:nvPr>
        </p:nvSpPr>
        <p:spPr/>
        <p:txBody>
          <a:bodyPr/>
          <a:lstStyle/>
          <a:p>
            <a:r>
              <a:rPr lang="en-GB" dirty="0"/>
              <a:t>Useful links</a:t>
            </a:r>
          </a:p>
        </p:txBody>
      </p:sp>
      <p:sp>
        <p:nvSpPr>
          <p:cNvPr id="3" name="Content Placeholder 2">
            <a:extLst>
              <a:ext uri="{FF2B5EF4-FFF2-40B4-BE49-F238E27FC236}">
                <a16:creationId xmlns:a16="http://schemas.microsoft.com/office/drawing/2014/main" id="{1BFA586B-F53D-133C-D937-6EDFBF0F7172}"/>
              </a:ext>
            </a:extLst>
          </p:cNvPr>
          <p:cNvSpPr>
            <a:spLocks noGrp="1"/>
          </p:cNvSpPr>
          <p:nvPr>
            <p:ph idx="1"/>
          </p:nvPr>
        </p:nvSpPr>
        <p:spPr/>
        <p:txBody>
          <a:bodyPr/>
          <a:lstStyle/>
          <a:p>
            <a:r>
              <a:rPr lang="en-GB" dirty="0"/>
              <a:t>Full guidance </a:t>
            </a:r>
            <a:r>
              <a:rPr lang="en-GB" dirty="0">
                <a:hlinkClick r:id="rId2"/>
              </a:rPr>
              <a:t>Free school meals (</a:t>
            </a:r>
            <a:r>
              <a:rPr lang="en-GB" dirty="0" err="1">
                <a:hlinkClick r:id="rId2"/>
              </a:rPr>
              <a:t>publishing.service.gov.uk</a:t>
            </a:r>
            <a:r>
              <a:rPr lang="en-GB" dirty="0">
                <a:hlinkClick r:id="rId2"/>
              </a:rPr>
              <a:t>)</a:t>
            </a:r>
            <a:endParaRPr lang="en-GB" dirty="0"/>
          </a:p>
          <a:p>
            <a:endParaRPr lang="en-GB" dirty="0"/>
          </a:p>
          <a:p>
            <a:r>
              <a:rPr lang="en-GB" dirty="0" err="1">
                <a:hlinkClick r:id="rId3"/>
              </a:rPr>
              <a:t>freeschoolmeals@oxfordshire.gov.uk</a:t>
            </a:r>
            <a:r>
              <a:rPr lang="en-GB" dirty="0"/>
              <a:t> </a:t>
            </a:r>
          </a:p>
          <a:p>
            <a:endParaRPr lang="en-GB" dirty="0"/>
          </a:p>
          <a:p>
            <a:r>
              <a:rPr lang="en-GB" dirty="0" err="1">
                <a:hlinkClick r:id="rId4"/>
              </a:rPr>
              <a:t>Natalie.robb@oxfordshire.gov.uk</a:t>
            </a:r>
            <a:r>
              <a:rPr lang="en-GB" dirty="0"/>
              <a:t> </a:t>
            </a:r>
          </a:p>
        </p:txBody>
      </p:sp>
    </p:spTree>
    <p:extLst>
      <p:ext uri="{BB962C8B-B14F-4D97-AF65-F5344CB8AC3E}">
        <p14:creationId xmlns:p14="http://schemas.microsoft.com/office/powerpoint/2010/main" val="164027323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40</TotalTime>
  <Words>975</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Retrospect</vt:lpstr>
      <vt:lpstr>Free School Meals</vt:lpstr>
      <vt:lpstr>Eligibility</vt:lpstr>
      <vt:lpstr>Eligibility continued</vt:lpstr>
      <vt:lpstr>EOTAS</vt:lpstr>
      <vt:lpstr>Checking eligibility</vt:lpstr>
      <vt:lpstr>Alternative arrangements to providing meals in school </vt:lpstr>
      <vt:lpstr>Duty to make reasonable adjustments  </vt:lpstr>
      <vt:lpstr>Examples of reasonable adjustments</vt:lpstr>
      <vt:lpstr>Useful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School Meals</dc:title>
  <dc:creator>Robb, Natalie - Oxfordshire County Council</dc:creator>
  <cp:lastModifiedBy>Robb, Natalie - Oxfordshire County Council</cp:lastModifiedBy>
  <cp:revision>1</cp:revision>
  <dcterms:created xsi:type="dcterms:W3CDTF">2024-07-01T08:15:07Z</dcterms:created>
  <dcterms:modified xsi:type="dcterms:W3CDTF">2024-07-01T11:19:16Z</dcterms:modified>
</cp:coreProperties>
</file>