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42"/>
  </p:notesMasterIdLst>
  <p:sldIdLst>
    <p:sldId id="294" r:id="rId5"/>
    <p:sldId id="960" r:id="rId6"/>
    <p:sldId id="959" r:id="rId7"/>
    <p:sldId id="256" r:id="rId8"/>
    <p:sldId id="257" r:id="rId9"/>
    <p:sldId id="258" r:id="rId10"/>
    <p:sldId id="1127" r:id="rId11"/>
    <p:sldId id="1117" r:id="rId12"/>
    <p:sldId id="1125" r:id="rId13"/>
    <p:sldId id="1126" r:id="rId14"/>
    <p:sldId id="962" r:id="rId15"/>
    <p:sldId id="1080" r:id="rId16"/>
    <p:sldId id="1083" r:id="rId17"/>
    <p:sldId id="1072" r:id="rId18"/>
    <p:sldId id="966" r:id="rId19"/>
    <p:sldId id="967" r:id="rId20"/>
    <p:sldId id="968" r:id="rId21"/>
    <p:sldId id="969" r:id="rId22"/>
    <p:sldId id="259" r:id="rId23"/>
    <p:sldId id="260" r:id="rId24"/>
    <p:sldId id="261" r:id="rId25"/>
    <p:sldId id="1129" r:id="rId26"/>
    <p:sldId id="1130" r:id="rId27"/>
    <p:sldId id="262" r:id="rId28"/>
    <p:sldId id="1054" r:id="rId29"/>
    <p:sldId id="1128" r:id="rId30"/>
    <p:sldId id="1013" r:id="rId31"/>
    <p:sldId id="1014" r:id="rId32"/>
    <p:sldId id="1015" r:id="rId33"/>
    <p:sldId id="1016" r:id="rId34"/>
    <p:sldId id="1017" r:id="rId35"/>
    <p:sldId id="1018" r:id="rId36"/>
    <p:sldId id="1019" r:id="rId37"/>
    <p:sldId id="1119" r:id="rId38"/>
    <p:sldId id="1120" r:id="rId39"/>
    <p:sldId id="1020" r:id="rId40"/>
    <p:sldId id="113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5" autoAdjust="0"/>
    <p:restoredTop sz="86481" autoAdjust="0"/>
  </p:normalViewPr>
  <p:slideViewPr>
    <p:cSldViewPr snapToGrid="0">
      <p:cViewPr varScale="1">
        <p:scale>
          <a:sx n="59" d="100"/>
          <a:sy n="59" d="100"/>
        </p:scale>
        <p:origin x="378" y="66"/>
      </p:cViewPr>
      <p:guideLst/>
    </p:cSldViewPr>
  </p:slideViewPr>
  <p:outlineViewPr>
    <p:cViewPr>
      <p:scale>
        <a:sx n="33" d="100"/>
        <a:sy n="33" d="100"/>
      </p:scale>
      <p:origin x="0" y="-3300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E1FF9C-E2D3-4846-BF89-AEC946F64531}" type="datetimeFigureOut">
              <a:rPr lang="en-GB" smtClean="0"/>
              <a:t>15/09/2023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AE6E0-7614-4569-B238-E38B855A39E1}" type="slidenum">
              <a:rPr lang="en-GB" smtClean="0"/>
              <a:t>‹#›</a:t>
            </a:fld>
            <a:endParaRPr lang="en-GB"/>
          </a:p>
        </p:txBody>
      </p:sp>
    </p:spTree>
    <p:extLst>
      <p:ext uri="{BB962C8B-B14F-4D97-AF65-F5344CB8AC3E}">
        <p14:creationId xmlns:p14="http://schemas.microsoft.com/office/powerpoint/2010/main" val="4048383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28AC3-EDDE-474A-99C2-643C62A194D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235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28AC3-EDDE-474A-99C2-643C62A194D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2582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F4B1255-395E-4551-B183-15D5EE90039B}"/>
              </a:ext>
            </a:extLst>
          </p:cNvPr>
          <p:cNvSpPr>
            <a:spLocks noGrp="1"/>
          </p:cNvSpPr>
          <p:nvPr>
            <p:ph type="body" idx="1"/>
          </p:nvPr>
        </p:nvSpPr>
        <p:spPr/>
        <p:txBody>
          <a:bodyPr/>
          <a:lstStyle/>
          <a:p>
            <a:r>
              <a:rPr lang="en-GB" dirty="0"/>
              <a:t> </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886044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28AC3-EDDE-474A-99C2-643C62A194D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5722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28AC3-EDDE-474A-99C2-643C62A194D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5420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28AC3-EDDE-474A-99C2-643C62A194D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7863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28AC3-EDDE-474A-99C2-643C62A194D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3221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28AC3-EDDE-474A-99C2-643C62A194D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386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28AC3-EDDE-474A-99C2-643C62A194D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2167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28AC3-EDDE-474A-99C2-643C62A194D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2298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28AC3-EDDE-474A-99C2-643C62A194D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6777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28AC3-EDDE-474A-99C2-643C62A194D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507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Traditional vs restorative</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28AC3-EDDE-474A-99C2-643C62A194D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738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Focuses on guilt/compliance/punishment for learning</a:t>
            </a:r>
          </a:p>
          <a:p>
            <a:r>
              <a:rPr lang="en-GB" dirty="0"/>
              <a:t> </a:t>
            </a:r>
          </a:p>
          <a:p>
            <a:r>
              <a:rPr lang="en-GB" dirty="0"/>
              <a:t>Focuses on the violation of rules and expects compliance – doesn’t see behaviour as communication of potential unmet needs</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28AC3-EDDE-474A-99C2-643C62A194D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3320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28AC3-EDDE-474A-99C2-643C62A194D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9978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28AC3-EDDE-474A-99C2-643C62A194D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926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Working restoratively is about reaching out and seeking ways to connect/reconnect and avoiding people ever feeling disconnected/isolated.  Ideally, you have a whole-school approach that works to prevent relationship breakdown/conflict but this could never be 100% full-proof.  This training will consider strategies that you can embed to reduce the likelihood of conflict and will teach you about the 5 restorative steps (an evidence-based framework) that can be transformative and support you in working through challenging situations with children, colleagues and parents.</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28AC3-EDDE-474A-99C2-643C62A194D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373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28AC3-EDDE-474A-99C2-643C62A194D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5895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28AC3-EDDE-474A-99C2-643C62A194D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4608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Creating a safe environment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28AC3-EDDE-474A-99C2-643C62A194D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7281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28AC3-EDDE-474A-99C2-643C62A194D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7790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28AC3-EDDE-474A-99C2-643C62A194D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6655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Having a restorative mindset, enabling and empowering people to practice restoratively and adapting systems/processes to make it a reality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28AC3-EDDE-474A-99C2-643C62A194D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186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43994-70B4-410D-AACA-9595DAF72C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672CDF9-A2C8-480B-81C8-CA8C98DB0D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36A3A5-97D7-4E0D-AF83-906B6E67D92B}"/>
              </a:ext>
            </a:extLst>
          </p:cNvPr>
          <p:cNvSpPr>
            <a:spLocks noGrp="1"/>
          </p:cNvSpPr>
          <p:nvPr>
            <p:ph type="dt" sz="half" idx="10"/>
          </p:nvPr>
        </p:nvSpPr>
        <p:spPr/>
        <p:txBody>
          <a:bodyPr/>
          <a:lstStyle/>
          <a:p>
            <a:fld id="{4D6B3C78-3A1E-4A92-B3DA-36BA1A771FDD}" type="datetimeFigureOut">
              <a:rPr lang="en-GB" smtClean="0"/>
              <a:t>15/09/2023</a:t>
            </a:fld>
            <a:endParaRPr lang="en-GB"/>
          </a:p>
        </p:txBody>
      </p:sp>
      <p:sp>
        <p:nvSpPr>
          <p:cNvPr id="5" name="Footer Placeholder 4">
            <a:extLst>
              <a:ext uri="{FF2B5EF4-FFF2-40B4-BE49-F238E27FC236}">
                <a16:creationId xmlns:a16="http://schemas.microsoft.com/office/drawing/2014/main" id="{C62DDD64-B0E7-4931-B6A4-DBF42EB98C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E4C276-2B4A-4BFD-A38D-F2EE0D2E855F}"/>
              </a:ext>
            </a:extLst>
          </p:cNvPr>
          <p:cNvSpPr>
            <a:spLocks noGrp="1"/>
          </p:cNvSpPr>
          <p:nvPr>
            <p:ph type="sldNum" sz="quarter" idx="12"/>
          </p:nvPr>
        </p:nvSpPr>
        <p:spPr/>
        <p:txBody>
          <a:bodyPr/>
          <a:lstStyle/>
          <a:p>
            <a:fld id="{34697091-4A97-4616-9012-4A70E009F3DE}" type="slidenum">
              <a:rPr lang="en-GB" smtClean="0"/>
              <a:t>‹#›</a:t>
            </a:fld>
            <a:endParaRPr lang="en-GB"/>
          </a:p>
        </p:txBody>
      </p:sp>
    </p:spTree>
    <p:extLst>
      <p:ext uri="{BB962C8B-B14F-4D97-AF65-F5344CB8AC3E}">
        <p14:creationId xmlns:p14="http://schemas.microsoft.com/office/powerpoint/2010/main" val="3261845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C7848-A5A2-4F38-AC55-601232719D7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C80F7C-8080-4AFB-B779-8889AB2ADD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ED71BC-998E-4057-893B-0CCB4002ED14}"/>
              </a:ext>
            </a:extLst>
          </p:cNvPr>
          <p:cNvSpPr>
            <a:spLocks noGrp="1"/>
          </p:cNvSpPr>
          <p:nvPr>
            <p:ph type="dt" sz="half" idx="10"/>
          </p:nvPr>
        </p:nvSpPr>
        <p:spPr/>
        <p:txBody>
          <a:bodyPr/>
          <a:lstStyle/>
          <a:p>
            <a:fld id="{4D6B3C78-3A1E-4A92-B3DA-36BA1A771FDD}" type="datetimeFigureOut">
              <a:rPr lang="en-GB" smtClean="0"/>
              <a:t>15/09/2023</a:t>
            </a:fld>
            <a:endParaRPr lang="en-GB"/>
          </a:p>
        </p:txBody>
      </p:sp>
      <p:sp>
        <p:nvSpPr>
          <p:cNvPr id="5" name="Footer Placeholder 4">
            <a:extLst>
              <a:ext uri="{FF2B5EF4-FFF2-40B4-BE49-F238E27FC236}">
                <a16:creationId xmlns:a16="http://schemas.microsoft.com/office/drawing/2014/main" id="{B72681A0-F800-473F-BDFC-8933308A0C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03C2AD-88F7-46B8-9845-55A529CC8EEE}"/>
              </a:ext>
            </a:extLst>
          </p:cNvPr>
          <p:cNvSpPr>
            <a:spLocks noGrp="1"/>
          </p:cNvSpPr>
          <p:nvPr>
            <p:ph type="sldNum" sz="quarter" idx="12"/>
          </p:nvPr>
        </p:nvSpPr>
        <p:spPr/>
        <p:txBody>
          <a:bodyPr/>
          <a:lstStyle/>
          <a:p>
            <a:fld id="{34697091-4A97-4616-9012-4A70E009F3DE}" type="slidenum">
              <a:rPr lang="en-GB" smtClean="0"/>
              <a:t>‹#›</a:t>
            </a:fld>
            <a:endParaRPr lang="en-GB"/>
          </a:p>
        </p:txBody>
      </p:sp>
    </p:spTree>
    <p:extLst>
      <p:ext uri="{BB962C8B-B14F-4D97-AF65-F5344CB8AC3E}">
        <p14:creationId xmlns:p14="http://schemas.microsoft.com/office/powerpoint/2010/main" val="3055514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541F0F-26F7-4EF2-80D6-7941606F02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64059B-3C1D-4A83-BA99-31476AE516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58A25C-7818-4A93-88BA-E1907DA1D6FC}"/>
              </a:ext>
            </a:extLst>
          </p:cNvPr>
          <p:cNvSpPr>
            <a:spLocks noGrp="1"/>
          </p:cNvSpPr>
          <p:nvPr>
            <p:ph type="dt" sz="half" idx="10"/>
          </p:nvPr>
        </p:nvSpPr>
        <p:spPr/>
        <p:txBody>
          <a:bodyPr/>
          <a:lstStyle/>
          <a:p>
            <a:fld id="{4D6B3C78-3A1E-4A92-B3DA-36BA1A771FDD}" type="datetimeFigureOut">
              <a:rPr lang="en-GB" smtClean="0"/>
              <a:t>15/09/2023</a:t>
            </a:fld>
            <a:endParaRPr lang="en-GB"/>
          </a:p>
        </p:txBody>
      </p:sp>
      <p:sp>
        <p:nvSpPr>
          <p:cNvPr id="5" name="Footer Placeholder 4">
            <a:extLst>
              <a:ext uri="{FF2B5EF4-FFF2-40B4-BE49-F238E27FC236}">
                <a16:creationId xmlns:a16="http://schemas.microsoft.com/office/drawing/2014/main" id="{2252374B-6EEF-4FCA-B120-A56DE782C4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8D15C6-2D34-4A8B-99CF-740E2085C28B}"/>
              </a:ext>
            </a:extLst>
          </p:cNvPr>
          <p:cNvSpPr>
            <a:spLocks noGrp="1"/>
          </p:cNvSpPr>
          <p:nvPr>
            <p:ph type="sldNum" sz="quarter" idx="12"/>
          </p:nvPr>
        </p:nvSpPr>
        <p:spPr/>
        <p:txBody>
          <a:bodyPr/>
          <a:lstStyle/>
          <a:p>
            <a:fld id="{34697091-4A97-4616-9012-4A70E009F3DE}" type="slidenum">
              <a:rPr lang="en-GB" smtClean="0"/>
              <a:t>‹#›</a:t>
            </a:fld>
            <a:endParaRPr lang="en-GB"/>
          </a:p>
        </p:txBody>
      </p:sp>
    </p:spTree>
    <p:extLst>
      <p:ext uri="{BB962C8B-B14F-4D97-AF65-F5344CB8AC3E}">
        <p14:creationId xmlns:p14="http://schemas.microsoft.com/office/powerpoint/2010/main" val="2422815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9/15/2023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78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9/15/2023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45612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9/15/2023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9031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9/15/2023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86836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9/15/2023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87402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9/15/2023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71380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smtClean="0"/>
              <a:t>9/15/2023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37819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96DFF08F-DC6B-4601-B491-B0F83F6DD2DA}" type="datetimeFigureOut">
              <a:rPr lang="en-US" smtClean="0"/>
              <a:t>9/15/2023</a:t>
            </a:fld>
            <a:endParaRPr lang="en-US" dirty="0"/>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623658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FB3C3-A04A-4C17-A309-30CC7A13CF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5CDAB5-33B6-4964-9FF7-D8A8AF8854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04D20C-95ED-4BDA-BC38-F05A3A18D516}"/>
              </a:ext>
            </a:extLst>
          </p:cNvPr>
          <p:cNvSpPr>
            <a:spLocks noGrp="1"/>
          </p:cNvSpPr>
          <p:nvPr>
            <p:ph type="dt" sz="half" idx="10"/>
          </p:nvPr>
        </p:nvSpPr>
        <p:spPr/>
        <p:txBody>
          <a:bodyPr/>
          <a:lstStyle/>
          <a:p>
            <a:fld id="{4D6B3C78-3A1E-4A92-B3DA-36BA1A771FDD}" type="datetimeFigureOut">
              <a:rPr lang="en-GB" smtClean="0"/>
              <a:t>15/09/2023</a:t>
            </a:fld>
            <a:endParaRPr lang="en-GB"/>
          </a:p>
        </p:txBody>
      </p:sp>
      <p:sp>
        <p:nvSpPr>
          <p:cNvPr id="5" name="Footer Placeholder 4">
            <a:extLst>
              <a:ext uri="{FF2B5EF4-FFF2-40B4-BE49-F238E27FC236}">
                <a16:creationId xmlns:a16="http://schemas.microsoft.com/office/drawing/2014/main" id="{90B4A739-1FC7-473F-A8E4-F9319CF31D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DE9E18-5A22-4E03-A6A4-2C67ADC9945C}"/>
              </a:ext>
            </a:extLst>
          </p:cNvPr>
          <p:cNvSpPr>
            <a:spLocks noGrp="1"/>
          </p:cNvSpPr>
          <p:nvPr>
            <p:ph type="sldNum" sz="quarter" idx="12"/>
          </p:nvPr>
        </p:nvSpPr>
        <p:spPr/>
        <p:txBody>
          <a:bodyPr/>
          <a:lstStyle/>
          <a:p>
            <a:fld id="{34697091-4A97-4616-9012-4A70E009F3DE}" type="slidenum">
              <a:rPr lang="en-GB" smtClean="0"/>
              <a:t>‹#›</a:t>
            </a:fld>
            <a:endParaRPr lang="en-GB"/>
          </a:p>
        </p:txBody>
      </p:sp>
    </p:spTree>
    <p:extLst>
      <p:ext uri="{BB962C8B-B14F-4D97-AF65-F5344CB8AC3E}">
        <p14:creationId xmlns:p14="http://schemas.microsoft.com/office/powerpoint/2010/main" val="23566254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9/15/2023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46859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9/15/2023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16551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9/15/2023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24239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9F1BC94-A343-B44B-B2B2-5B238D626B8E}"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FA8593-0BBA-7F48-8F32-2E8CD1832156}" type="slidenum">
              <a:rPr lang="en-US" smtClean="0"/>
              <a:t>‹#›</a:t>
            </a:fld>
            <a:endParaRPr lang="en-US"/>
          </a:p>
        </p:txBody>
      </p:sp>
      <p:sp>
        <p:nvSpPr>
          <p:cNvPr id="12" name="Content Placeholder 11">
            <a:extLst>
              <a:ext uri="{FF2B5EF4-FFF2-40B4-BE49-F238E27FC236}">
                <a16:creationId xmlns:a16="http://schemas.microsoft.com/office/drawing/2014/main" id="{9A19176F-59E1-4CF6-BD23-1DB02F11E1D6}"/>
              </a:ext>
            </a:extLst>
          </p:cNvPr>
          <p:cNvSpPr>
            <a:spLocks noGrp="1"/>
          </p:cNvSpPr>
          <p:nvPr>
            <p:ph sz="quarter" idx="13"/>
          </p:nvPr>
        </p:nvSpPr>
        <p:spPr>
          <a:xfrm>
            <a:off x="1151467" y="5773738"/>
            <a:ext cx="1219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72417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C9F1BC94-A343-B44B-B2B2-5B238D626B8E}"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FA8593-0BBA-7F48-8F32-2E8CD1832156}" type="slidenum">
              <a:rPr lang="en-US" smtClean="0"/>
              <a:t>‹#›</a:t>
            </a:fld>
            <a:endParaRPr lang="en-US"/>
          </a:p>
        </p:txBody>
      </p:sp>
    </p:spTree>
    <p:extLst>
      <p:ext uri="{BB962C8B-B14F-4D97-AF65-F5344CB8AC3E}">
        <p14:creationId xmlns:p14="http://schemas.microsoft.com/office/powerpoint/2010/main" val="16678876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9F1BC94-A343-B44B-B2B2-5B238D626B8E}"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FA8593-0BBA-7F48-8F32-2E8CD1832156}" type="slidenum">
              <a:rPr lang="en-US" smtClean="0"/>
              <a:t>‹#›</a:t>
            </a:fld>
            <a:endParaRPr lang="en-US"/>
          </a:p>
        </p:txBody>
      </p:sp>
    </p:spTree>
    <p:extLst>
      <p:ext uri="{BB962C8B-B14F-4D97-AF65-F5344CB8AC3E}">
        <p14:creationId xmlns:p14="http://schemas.microsoft.com/office/powerpoint/2010/main" val="32918795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sz="half" idx="1"/>
          </p:nvPr>
        </p:nvSpPr>
        <p:spPr>
          <a:xfrm>
            <a:off x="609600" y="1600203"/>
            <a:ext cx="5384800" cy="4525963"/>
          </a:xfrm>
        </p:spPr>
        <p:txBody>
          <a:bodyPr/>
          <a:lstStyle>
            <a:lvl1pPr>
              <a:defRPr sz="21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350">
                <a:latin typeface="Arial" panose="020B0604020202020204" pitchFamily="34" charset="0"/>
                <a:cs typeface="Arial" panose="020B0604020202020204" pitchFamily="34" charset="0"/>
              </a:defRPr>
            </a:lvl4pPr>
            <a:lvl5pPr>
              <a:defRPr sz="135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1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350">
                <a:latin typeface="Arial" panose="020B0604020202020204" pitchFamily="34" charset="0"/>
                <a:cs typeface="Arial" panose="020B0604020202020204" pitchFamily="34" charset="0"/>
              </a:defRPr>
            </a:lvl4pPr>
            <a:lvl5pPr>
              <a:defRPr sz="135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p>
            <a:fld id="{C9F1BC94-A343-B44B-B2B2-5B238D626B8E}"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FA8593-0BBA-7F48-8F32-2E8CD1832156}" type="slidenum">
              <a:rPr lang="en-US" smtClean="0"/>
              <a:t>‹#›</a:t>
            </a:fld>
            <a:endParaRPr lang="en-US"/>
          </a:p>
        </p:txBody>
      </p:sp>
    </p:spTree>
    <p:extLst>
      <p:ext uri="{BB962C8B-B14F-4D97-AF65-F5344CB8AC3E}">
        <p14:creationId xmlns:p14="http://schemas.microsoft.com/office/powerpoint/2010/main" val="3562296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p:cNvSpPr>
            <a:spLocks noGrp="1"/>
          </p:cNvSpPr>
          <p:nvPr>
            <p:ph type="dt" sz="half" idx="10"/>
          </p:nvPr>
        </p:nvSpPr>
        <p:spPr/>
        <p:txBody>
          <a:bodyPr/>
          <a:lstStyle/>
          <a:p>
            <a:fld id="{C9F1BC94-A343-B44B-B2B2-5B238D626B8E}" type="datetimeFigureOut">
              <a:rPr lang="en-US" smtClean="0"/>
              <a:t>9/15/2023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FA8593-0BBA-7F48-8F32-2E8CD1832156}" type="slidenum">
              <a:rPr lang="en-US" smtClean="0"/>
              <a:t>‹#›</a:t>
            </a:fld>
            <a:endParaRPr lang="en-US"/>
          </a:p>
        </p:txBody>
      </p:sp>
    </p:spTree>
    <p:extLst>
      <p:ext uri="{BB962C8B-B14F-4D97-AF65-F5344CB8AC3E}">
        <p14:creationId xmlns:p14="http://schemas.microsoft.com/office/powerpoint/2010/main" val="673442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p>
            <a:fld id="{C9F1BC94-A343-B44B-B2B2-5B238D626B8E}" type="datetimeFigureOut">
              <a:rPr lang="en-US" smtClean="0"/>
              <a:t>9/15/2023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FA8593-0BBA-7F48-8F32-2E8CD1832156}" type="slidenum">
              <a:rPr lang="en-US" smtClean="0"/>
              <a:t>‹#›</a:t>
            </a:fld>
            <a:endParaRPr lang="en-US"/>
          </a:p>
        </p:txBody>
      </p:sp>
    </p:spTree>
    <p:extLst>
      <p:ext uri="{BB962C8B-B14F-4D97-AF65-F5344CB8AC3E}">
        <p14:creationId xmlns:p14="http://schemas.microsoft.com/office/powerpoint/2010/main" val="39487473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1BC94-A343-B44B-B2B2-5B238D626B8E}" type="datetimeFigureOut">
              <a:rPr lang="en-US" smtClean="0"/>
              <a:t>9/15/2023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FA8593-0BBA-7F48-8F32-2E8CD1832156}" type="slidenum">
              <a:rPr lang="en-US" smtClean="0"/>
              <a:t>‹#›</a:t>
            </a:fld>
            <a:endParaRPr lang="en-US"/>
          </a:p>
        </p:txBody>
      </p:sp>
    </p:spTree>
    <p:extLst>
      <p:ext uri="{BB962C8B-B14F-4D97-AF65-F5344CB8AC3E}">
        <p14:creationId xmlns:p14="http://schemas.microsoft.com/office/powerpoint/2010/main" val="3196669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78798-F54F-4324-A640-1F435F89FE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AFC7FEB-F1B9-47FA-B3CD-28078C783E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523118-C5C0-48B7-9E22-85CC150A2271}"/>
              </a:ext>
            </a:extLst>
          </p:cNvPr>
          <p:cNvSpPr>
            <a:spLocks noGrp="1"/>
          </p:cNvSpPr>
          <p:nvPr>
            <p:ph type="dt" sz="half" idx="10"/>
          </p:nvPr>
        </p:nvSpPr>
        <p:spPr/>
        <p:txBody>
          <a:bodyPr/>
          <a:lstStyle/>
          <a:p>
            <a:fld id="{4D6B3C78-3A1E-4A92-B3DA-36BA1A771FDD}" type="datetimeFigureOut">
              <a:rPr lang="en-GB" smtClean="0"/>
              <a:t>15/09/2023</a:t>
            </a:fld>
            <a:endParaRPr lang="en-GB"/>
          </a:p>
        </p:txBody>
      </p:sp>
      <p:sp>
        <p:nvSpPr>
          <p:cNvPr id="5" name="Footer Placeholder 4">
            <a:extLst>
              <a:ext uri="{FF2B5EF4-FFF2-40B4-BE49-F238E27FC236}">
                <a16:creationId xmlns:a16="http://schemas.microsoft.com/office/drawing/2014/main" id="{8688697A-38A9-4488-A80E-5594A13960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E0D239-EBB9-414E-BB2E-19E1123B9BDA}"/>
              </a:ext>
            </a:extLst>
          </p:cNvPr>
          <p:cNvSpPr>
            <a:spLocks noGrp="1"/>
          </p:cNvSpPr>
          <p:nvPr>
            <p:ph type="sldNum" sz="quarter" idx="12"/>
          </p:nvPr>
        </p:nvSpPr>
        <p:spPr/>
        <p:txBody>
          <a:bodyPr/>
          <a:lstStyle/>
          <a:p>
            <a:fld id="{34697091-4A97-4616-9012-4A70E009F3DE}" type="slidenum">
              <a:rPr lang="en-GB" smtClean="0"/>
              <a:t>‹#›</a:t>
            </a:fld>
            <a:endParaRPr lang="en-GB"/>
          </a:p>
        </p:txBody>
      </p:sp>
    </p:spTree>
    <p:extLst>
      <p:ext uri="{BB962C8B-B14F-4D97-AF65-F5344CB8AC3E}">
        <p14:creationId xmlns:p14="http://schemas.microsoft.com/office/powerpoint/2010/main" val="525028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idx="1"/>
          </p:nvPr>
        </p:nvSpPr>
        <p:spPr>
          <a:xfrm>
            <a:off x="4766733" y="273053"/>
            <a:ext cx="6815667" cy="5853113"/>
          </a:xfrm>
        </p:spPr>
        <p:txBody>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atin typeface="Arial" panose="020B0604020202020204" pitchFamily="34" charset="0"/>
                <a:cs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dirty="0"/>
              <a:t>Click to edit Master text styles</a:t>
            </a:r>
          </a:p>
        </p:txBody>
      </p:sp>
      <p:sp>
        <p:nvSpPr>
          <p:cNvPr id="5" name="Date Placeholder 4"/>
          <p:cNvSpPr>
            <a:spLocks noGrp="1"/>
          </p:cNvSpPr>
          <p:nvPr>
            <p:ph type="dt" sz="half" idx="10"/>
          </p:nvPr>
        </p:nvSpPr>
        <p:spPr/>
        <p:txBody>
          <a:bodyPr/>
          <a:lstStyle/>
          <a:p>
            <a:fld id="{C9F1BC94-A343-B44B-B2B2-5B238D626B8E}"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FA8593-0BBA-7F48-8F32-2E8CD1832156}" type="slidenum">
              <a:rPr lang="en-US" smtClean="0"/>
              <a:t>‹#›</a:t>
            </a:fld>
            <a:endParaRPr lang="en-US"/>
          </a:p>
        </p:txBody>
      </p:sp>
    </p:spTree>
    <p:extLst>
      <p:ext uri="{BB962C8B-B14F-4D97-AF65-F5344CB8AC3E}">
        <p14:creationId xmlns:p14="http://schemas.microsoft.com/office/powerpoint/2010/main" val="2769955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atin typeface="Arial" panose="020B0604020202020204" pitchFamily="34" charset="0"/>
                <a:cs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dirty="0"/>
              <a:t>Click to edit Master text styles</a:t>
            </a:r>
          </a:p>
        </p:txBody>
      </p:sp>
      <p:sp>
        <p:nvSpPr>
          <p:cNvPr id="5" name="Date Placeholder 4"/>
          <p:cNvSpPr>
            <a:spLocks noGrp="1"/>
          </p:cNvSpPr>
          <p:nvPr>
            <p:ph type="dt" sz="half" idx="10"/>
          </p:nvPr>
        </p:nvSpPr>
        <p:spPr/>
        <p:txBody>
          <a:bodyPr/>
          <a:lstStyle/>
          <a:p>
            <a:fld id="{C9F1BC94-A343-B44B-B2B2-5B238D626B8E}"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FA8593-0BBA-7F48-8F32-2E8CD1832156}" type="slidenum">
              <a:rPr lang="en-US" smtClean="0"/>
              <a:t>‹#›</a:t>
            </a:fld>
            <a:endParaRPr lang="en-US"/>
          </a:p>
        </p:txBody>
      </p:sp>
    </p:spTree>
    <p:extLst>
      <p:ext uri="{BB962C8B-B14F-4D97-AF65-F5344CB8AC3E}">
        <p14:creationId xmlns:p14="http://schemas.microsoft.com/office/powerpoint/2010/main" val="38876558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C9F1BC94-A343-B44B-B2B2-5B238D626B8E}"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FA8593-0BBA-7F48-8F32-2E8CD1832156}" type="slidenum">
              <a:rPr lang="en-US" smtClean="0"/>
              <a:t>‹#›</a:t>
            </a:fld>
            <a:endParaRPr lang="en-US"/>
          </a:p>
        </p:txBody>
      </p:sp>
    </p:spTree>
    <p:extLst>
      <p:ext uri="{BB962C8B-B14F-4D97-AF65-F5344CB8AC3E}">
        <p14:creationId xmlns:p14="http://schemas.microsoft.com/office/powerpoint/2010/main" val="3538635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Vertical Text Placeholder 2"/>
          <p:cNvSpPr>
            <a:spLocks noGrp="1"/>
          </p:cNvSpPr>
          <p:nvPr>
            <p:ph type="body" orient="vert" idx="1"/>
          </p:nvPr>
        </p:nvSpPr>
        <p:spPr>
          <a:xfrm>
            <a:off x="609600" y="274641"/>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C9F1BC94-A343-B44B-B2B2-5B238D626B8E}"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FA8593-0BBA-7F48-8F32-2E8CD1832156}" type="slidenum">
              <a:rPr lang="en-US" smtClean="0"/>
              <a:t>‹#›</a:t>
            </a:fld>
            <a:endParaRPr lang="en-US"/>
          </a:p>
        </p:txBody>
      </p:sp>
    </p:spTree>
    <p:extLst>
      <p:ext uri="{BB962C8B-B14F-4D97-AF65-F5344CB8AC3E}">
        <p14:creationId xmlns:p14="http://schemas.microsoft.com/office/powerpoint/2010/main" val="41756162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9F1BC94-A343-B44B-B2B2-5B238D626B8E}"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FA8593-0BBA-7F48-8F32-2E8CD1832156}" type="slidenum">
              <a:rPr lang="en-US" smtClean="0"/>
              <a:t>‹#›</a:t>
            </a:fld>
            <a:endParaRPr lang="en-US"/>
          </a:p>
        </p:txBody>
      </p:sp>
      <p:sp>
        <p:nvSpPr>
          <p:cNvPr id="12" name="Content Placeholder 11">
            <a:extLst>
              <a:ext uri="{FF2B5EF4-FFF2-40B4-BE49-F238E27FC236}">
                <a16:creationId xmlns:a16="http://schemas.microsoft.com/office/drawing/2014/main" id="{9A19176F-59E1-4CF6-BD23-1DB02F11E1D6}"/>
              </a:ext>
            </a:extLst>
          </p:cNvPr>
          <p:cNvSpPr>
            <a:spLocks noGrp="1"/>
          </p:cNvSpPr>
          <p:nvPr>
            <p:ph sz="quarter" idx="13"/>
          </p:nvPr>
        </p:nvSpPr>
        <p:spPr>
          <a:xfrm>
            <a:off x="1151467" y="5773738"/>
            <a:ext cx="1219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065107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C9F1BC94-A343-B44B-B2B2-5B238D626B8E}"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FA8593-0BBA-7F48-8F32-2E8CD1832156}" type="slidenum">
              <a:rPr lang="en-US" smtClean="0"/>
              <a:t>‹#›</a:t>
            </a:fld>
            <a:endParaRPr lang="en-US"/>
          </a:p>
        </p:txBody>
      </p:sp>
    </p:spTree>
    <p:extLst>
      <p:ext uri="{BB962C8B-B14F-4D97-AF65-F5344CB8AC3E}">
        <p14:creationId xmlns:p14="http://schemas.microsoft.com/office/powerpoint/2010/main" val="21014658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9F1BC94-A343-B44B-B2B2-5B238D626B8E}"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FA8593-0BBA-7F48-8F32-2E8CD1832156}" type="slidenum">
              <a:rPr lang="en-US" smtClean="0"/>
              <a:t>‹#›</a:t>
            </a:fld>
            <a:endParaRPr lang="en-US"/>
          </a:p>
        </p:txBody>
      </p:sp>
    </p:spTree>
    <p:extLst>
      <p:ext uri="{BB962C8B-B14F-4D97-AF65-F5344CB8AC3E}">
        <p14:creationId xmlns:p14="http://schemas.microsoft.com/office/powerpoint/2010/main" val="21086297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p>
            <a:fld id="{C9F1BC94-A343-B44B-B2B2-5B238D626B8E}"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FA8593-0BBA-7F48-8F32-2E8CD1832156}" type="slidenum">
              <a:rPr lang="en-US" smtClean="0"/>
              <a:t>‹#›</a:t>
            </a:fld>
            <a:endParaRPr lang="en-US"/>
          </a:p>
        </p:txBody>
      </p:sp>
    </p:spTree>
    <p:extLst>
      <p:ext uri="{BB962C8B-B14F-4D97-AF65-F5344CB8AC3E}">
        <p14:creationId xmlns:p14="http://schemas.microsoft.com/office/powerpoint/2010/main" val="4658172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p:cNvSpPr>
            <a:spLocks noGrp="1"/>
          </p:cNvSpPr>
          <p:nvPr>
            <p:ph type="dt" sz="half" idx="10"/>
          </p:nvPr>
        </p:nvSpPr>
        <p:spPr/>
        <p:txBody>
          <a:bodyPr/>
          <a:lstStyle/>
          <a:p>
            <a:fld id="{C9F1BC94-A343-B44B-B2B2-5B238D626B8E}" type="datetimeFigureOut">
              <a:rPr lang="en-US" smtClean="0"/>
              <a:t>9/15/2023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FA8593-0BBA-7F48-8F32-2E8CD1832156}" type="slidenum">
              <a:rPr lang="en-US" smtClean="0"/>
              <a:t>‹#›</a:t>
            </a:fld>
            <a:endParaRPr lang="en-US"/>
          </a:p>
        </p:txBody>
      </p:sp>
    </p:spTree>
    <p:extLst>
      <p:ext uri="{BB962C8B-B14F-4D97-AF65-F5344CB8AC3E}">
        <p14:creationId xmlns:p14="http://schemas.microsoft.com/office/powerpoint/2010/main" val="18247685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p>
            <a:fld id="{C9F1BC94-A343-B44B-B2B2-5B238D626B8E}" type="datetimeFigureOut">
              <a:rPr lang="en-US" smtClean="0"/>
              <a:t>9/15/2023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FA8593-0BBA-7F48-8F32-2E8CD1832156}" type="slidenum">
              <a:rPr lang="en-US" smtClean="0"/>
              <a:t>‹#›</a:t>
            </a:fld>
            <a:endParaRPr lang="en-US"/>
          </a:p>
        </p:txBody>
      </p:sp>
    </p:spTree>
    <p:extLst>
      <p:ext uri="{BB962C8B-B14F-4D97-AF65-F5344CB8AC3E}">
        <p14:creationId xmlns:p14="http://schemas.microsoft.com/office/powerpoint/2010/main" val="2621309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CA338-BD19-46FF-A19A-51321D2615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59866C-C23E-4905-B9FD-FB9B8716CC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7CEA0E3-0F58-44BF-B3CD-16120BF715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E34E94-EF26-4A42-8760-D3CC6BB72E29}"/>
              </a:ext>
            </a:extLst>
          </p:cNvPr>
          <p:cNvSpPr>
            <a:spLocks noGrp="1"/>
          </p:cNvSpPr>
          <p:nvPr>
            <p:ph type="dt" sz="half" idx="10"/>
          </p:nvPr>
        </p:nvSpPr>
        <p:spPr/>
        <p:txBody>
          <a:bodyPr/>
          <a:lstStyle/>
          <a:p>
            <a:fld id="{4D6B3C78-3A1E-4A92-B3DA-36BA1A771FDD}" type="datetimeFigureOut">
              <a:rPr lang="en-GB" smtClean="0"/>
              <a:t>15/09/2023</a:t>
            </a:fld>
            <a:endParaRPr lang="en-GB"/>
          </a:p>
        </p:txBody>
      </p:sp>
      <p:sp>
        <p:nvSpPr>
          <p:cNvPr id="6" name="Footer Placeholder 5">
            <a:extLst>
              <a:ext uri="{FF2B5EF4-FFF2-40B4-BE49-F238E27FC236}">
                <a16:creationId xmlns:a16="http://schemas.microsoft.com/office/drawing/2014/main" id="{A937DC66-2A96-4DC8-8C77-AF21FAB4E3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C022FF-195E-4FCE-BB22-5FF3CDBC51B8}"/>
              </a:ext>
            </a:extLst>
          </p:cNvPr>
          <p:cNvSpPr>
            <a:spLocks noGrp="1"/>
          </p:cNvSpPr>
          <p:nvPr>
            <p:ph type="sldNum" sz="quarter" idx="12"/>
          </p:nvPr>
        </p:nvSpPr>
        <p:spPr/>
        <p:txBody>
          <a:bodyPr/>
          <a:lstStyle/>
          <a:p>
            <a:fld id="{34697091-4A97-4616-9012-4A70E009F3DE}" type="slidenum">
              <a:rPr lang="en-GB" smtClean="0"/>
              <a:t>‹#›</a:t>
            </a:fld>
            <a:endParaRPr lang="en-GB"/>
          </a:p>
        </p:txBody>
      </p:sp>
    </p:spTree>
    <p:extLst>
      <p:ext uri="{BB962C8B-B14F-4D97-AF65-F5344CB8AC3E}">
        <p14:creationId xmlns:p14="http://schemas.microsoft.com/office/powerpoint/2010/main" val="6036904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1BC94-A343-B44B-B2B2-5B238D626B8E}" type="datetimeFigureOut">
              <a:rPr lang="en-US" smtClean="0"/>
              <a:t>9/15/2023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FA8593-0BBA-7F48-8F32-2E8CD1832156}" type="slidenum">
              <a:rPr lang="en-US" smtClean="0"/>
              <a:t>‹#›</a:t>
            </a:fld>
            <a:endParaRPr lang="en-US"/>
          </a:p>
        </p:txBody>
      </p:sp>
    </p:spTree>
    <p:extLst>
      <p:ext uri="{BB962C8B-B14F-4D97-AF65-F5344CB8AC3E}">
        <p14:creationId xmlns:p14="http://schemas.microsoft.com/office/powerpoint/2010/main" val="28718176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C9F1BC94-A343-B44B-B2B2-5B238D626B8E}"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FA8593-0BBA-7F48-8F32-2E8CD1832156}" type="slidenum">
              <a:rPr lang="en-US" smtClean="0"/>
              <a:t>‹#›</a:t>
            </a:fld>
            <a:endParaRPr lang="en-US"/>
          </a:p>
        </p:txBody>
      </p:sp>
    </p:spTree>
    <p:extLst>
      <p:ext uri="{BB962C8B-B14F-4D97-AF65-F5344CB8AC3E}">
        <p14:creationId xmlns:p14="http://schemas.microsoft.com/office/powerpoint/2010/main" val="32473881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C9F1BC94-A343-B44B-B2B2-5B238D626B8E}"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FA8593-0BBA-7F48-8F32-2E8CD1832156}" type="slidenum">
              <a:rPr lang="en-US" smtClean="0"/>
              <a:t>‹#›</a:t>
            </a:fld>
            <a:endParaRPr lang="en-US"/>
          </a:p>
        </p:txBody>
      </p:sp>
    </p:spTree>
    <p:extLst>
      <p:ext uri="{BB962C8B-B14F-4D97-AF65-F5344CB8AC3E}">
        <p14:creationId xmlns:p14="http://schemas.microsoft.com/office/powerpoint/2010/main" val="32824311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C9F1BC94-A343-B44B-B2B2-5B238D626B8E}"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FA8593-0BBA-7F48-8F32-2E8CD1832156}" type="slidenum">
              <a:rPr lang="en-US" smtClean="0"/>
              <a:t>‹#›</a:t>
            </a:fld>
            <a:endParaRPr lang="en-US"/>
          </a:p>
        </p:txBody>
      </p:sp>
    </p:spTree>
    <p:extLst>
      <p:ext uri="{BB962C8B-B14F-4D97-AF65-F5344CB8AC3E}">
        <p14:creationId xmlns:p14="http://schemas.microsoft.com/office/powerpoint/2010/main" val="32088450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C9F1BC94-A343-B44B-B2B2-5B238D626B8E}"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FA8593-0BBA-7F48-8F32-2E8CD1832156}" type="slidenum">
              <a:rPr lang="en-US" smtClean="0"/>
              <a:t>‹#›</a:t>
            </a:fld>
            <a:endParaRPr lang="en-US"/>
          </a:p>
        </p:txBody>
      </p:sp>
    </p:spTree>
    <p:extLst>
      <p:ext uri="{BB962C8B-B14F-4D97-AF65-F5344CB8AC3E}">
        <p14:creationId xmlns:p14="http://schemas.microsoft.com/office/powerpoint/2010/main" val="2574937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8A138-866F-454B-8EFE-7A8A2B3B480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16DC57-6229-4B94-B728-422350507E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47440A-89F0-4343-9436-EE29D5ACF8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B7AC578-6AD8-40FA-AA7B-9FE5D8D7BF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C5A548-F29C-457A-BDE8-4A2A66FC54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47EEA53-5AC7-4E63-8F13-3CD62F2E216C}"/>
              </a:ext>
            </a:extLst>
          </p:cNvPr>
          <p:cNvSpPr>
            <a:spLocks noGrp="1"/>
          </p:cNvSpPr>
          <p:nvPr>
            <p:ph type="dt" sz="half" idx="10"/>
          </p:nvPr>
        </p:nvSpPr>
        <p:spPr/>
        <p:txBody>
          <a:bodyPr/>
          <a:lstStyle/>
          <a:p>
            <a:fld id="{4D6B3C78-3A1E-4A92-B3DA-36BA1A771FDD}" type="datetimeFigureOut">
              <a:rPr lang="en-GB" smtClean="0"/>
              <a:t>15/09/2023</a:t>
            </a:fld>
            <a:endParaRPr lang="en-GB"/>
          </a:p>
        </p:txBody>
      </p:sp>
      <p:sp>
        <p:nvSpPr>
          <p:cNvPr id="8" name="Footer Placeholder 7">
            <a:extLst>
              <a:ext uri="{FF2B5EF4-FFF2-40B4-BE49-F238E27FC236}">
                <a16:creationId xmlns:a16="http://schemas.microsoft.com/office/drawing/2014/main" id="{0B9C7E54-F6BA-4D78-972B-66770DACB15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44D2861-EDFA-426F-BAC0-A5047221F532}"/>
              </a:ext>
            </a:extLst>
          </p:cNvPr>
          <p:cNvSpPr>
            <a:spLocks noGrp="1"/>
          </p:cNvSpPr>
          <p:nvPr>
            <p:ph type="sldNum" sz="quarter" idx="12"/>
          </p:nvPr>
        </p:nvSpPr>
        <p:spPr/>
        <p:txBody>
          <a:bodyPr/>
          <a:lstStyle/>
          <a:p>
            <a:fld id="{34697091-4A97-4616-9012-4A70E009F3DE}" type="slidenum">
              <a:rPr lang="en-GB" smtClean="0"/>
              <a:t>‹#›</a:t>
            </a:fld>
            <a:endParaRPr lang="en-GB"/>
          </a:p>
        </p:txBody>
      </p:sp>
    </p:spTree>
    <p:extLst>
      <p:ext uri="{BB962C8B-B14F-4D97-AF65-F5344CB8AC3E}">
        <p14:creationId xmlns:p14="http://schemas.microsoft.com/office/powerpoint/2010/main" val="481239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EE39F-E267-42D2-AD74-6344D88A94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878C8F7-6484-44F3-880B-49E588B7C91D}"/>
              </a:ext>
            </a:extLst>
          </p:cNvPr>
          <p:cNvSpPr>
            <a:spLocks noGrp="1"/>
          </p:cNvSpPr>
          <p:nvPr>
            <p:ph type="dt" sz="half" idx="10"/>
          </p:nvPr>
        </p:nvSpPr>
        <p:spPr/>
        <p:txBody>
          <a:bodyPr/>
          <a:lstStyle/>
          <a:p>
            <a:fld id="{4D6B3C78-3A1E-4A92-B3DA-36BA1A771FDD}" type="datetimeFigureOut">
              <a:rPr lang="en-GB" smtClean="0"/>
              <a:t>15/09/2023</a:t>
            </a:fld>
            <a:endParaRPr lang="en-GB"/>
          </a:p>
        </p:txBody>
      </p:sp>
      <p:sp>
        <p:nvSpPr>
          <p:cNvPr id="4" name="Footer Placeholder 3">
            <a:extLst>
              <a:ext uri="{FF2B5EF4-FFF2-40B4-BE49-F238E27FC236}">
                <a16:creationId xmlns:a16="http://schemas.microsoft.com/office/drawing/2014/main" id="{619C3F65-8AF7-47CF-B2E0-595C45817CB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EBE73E3-2D84-4599-A842-0D9BD8EA6208}"/>
              </a:ext>
            </a:extLst>
          </p:cNvPr>
          <p:cNvSpPr>
            <a:spLocks noGrp="1"/>
          </p:cNvSpPr>
          <p:nvPr>
            <p:ph type="sldNum" sz="quarter" idx="12"/>
          </p:nvPr>
        </p:nvSpPr>
        <p:spPr/>
        <p:txBody>
          <a:bodyPr/>
          <a:lstStyle/>
          <a:p>
            <a:fld id="{34697091-4A97-4616-9012-4A70E009F3DE}" type="slidenum">
              <a:rPr lang="en-GB" smtClean="0"/>
              <a:t>‹#›</a:t>
            </a:fld>
            <a:endParaRPr lang="en-GB"/>
          </a:p>
        </p:txBody>
      </p:sp>
    </p:spTree>
    <p:extLst>
      <p:ext uri="{BB962C8B-B14F-4D97-AF65-F5344CB8AC3E}">
        <p14:creationId xmlns:p14="http://schemas.microsoft.com/office/powerpoint/2010/main" val="2375999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1231AE-90F0-4F30-B774-FF3412A397F1}"/>
              </a:ext>
            </a:extLst>
          </p:cNvPr>
          <p:cNvSpPr>
            <a:spLocks noGrp="1"/>
          </p:cNvSpPr>
          <p:nvPr>
            <p:ph type="dt" sz="half" idx="10"/>
          </p:nvPr>
        </p:nvSpPr>
        <p:spPr/>
        <p:txBody>
          <a:bodyPr/>
          <a:lstStyle/>
          <a:p>
            <a:fld id="{4D6B3C78-3A1E-4A92-B3DA-36BA1A771FDD}" type="datetimeFigureOut">
              <a:rPr lang="en-GB" smtClean="0"/>
              <a:t>15/09/2023</a:t>
            </a:fld>
            <a:endParaRPr lang="en-GB"/>
          </a:p>
        </p:txBody>
      </p:sp>
      <p:sp>
        <p:nvSpPr>
          <p:cNvPr id="3" name="Footer Placeholder 2">
            <a:extLst>
              <a:ext uri="{FF2B5EF4-FFF2-40B4-BE49-F238E27FC236}">
                <a16:creationId xmlns:a16="http://schemas.microsoft.com/office/drawing/2014/main" id="{389C9338-D4B8-432C-81E8-AE7C56220BB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4AC87C4-3A63-4888-A8EC-BD5D3A847662}"/>
              </a:ext>
            </a:extLst>
          </p:cNvPr>
          <p:cNvSpPr>
            <a:spLocks noGrp="1"/>
          </p:cNvSpPr>
          <p:nvPr>
            <p:ph type="sldNum" sz="quarter" idx="12"/>
          </p:nvPr>
        </p:nvSpPr>
        <p:spPr/>
        <p:txBody>
          <a:bodyPr/>
          <a:lstStyle/>
          <a:p>
            <a:fld id="{34697091-4A97-4616-9012-4A70E009F3DE}" type="slidenum">
              <a:rPr lang="en-GB" smtClean="0"/>
              <a:t>‹#›</a:t>
            </a:fld>
            <a:endParaRPr lang="en-GB"/>
          </a:p>
        </p:txBody>
      </p:sp>
    </p:spTree>
    <p:extLst>
      <p:ext uri="{BB962C8B-B14F-4D97-AF65-F5344CB8AC3E}">
        <p14:creationId xmlns:p14="http://schemas.microsoft.com/office/powerpoint/2010/main" val="3985561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000D3-40B5-4FA8-878B-88C4E6E0B9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02AFCB-D8F6-42B6-8F1F-85CDD3437D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E7BD8FF-7EC7-4D2F-80CB-CE80A52BC8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32E077-FFBE-418F-870E-95C02EFB2804}"/>
              </a:ext>
            </a:extLst>
          </p:cNvPr>
          <p:cNvSpPr>
            <a:spLocks noGrp="1"/>
          </p:cNvSpPr>
          <p:nvPr>
            <p:ph type="dt" sz="half" idx="10"/>
          </p:nvPr>
        </p:nvSpPr>
        <p:spPr/>
        <p:txBody>
          <a:bodyPr/>
          <a:lstStyle/>
          <a:p>
            <a:fld id="{4D6B3C78-3A1E-4A92-B3DA-36BA1A771FDD}" type="datetimeFigureOut">
              <a:rPr lang="en-GB" smtClean="0"/>
              <a:t>15/09/2023</a:t>
            </a:fld>
            <a:endParaRPr lang="en-GB"/>
          </a:p>
        </p:txBody>
      </p:sp>
      <p:sp>
        <p:nvSpPr>
          <p:cNvPr id="6" name="Footer Placeholder 5">
            <a:extLst>
              <a:ext uri="{FF2B5EF4-FFF2-40B4-BE49-F238E27FC236}">
                <a16:creationId xmlns:a16="http://schemas.microsoft.com/office/drawing/2014/main" id="{6CD1812A-3DBD-47E9-9039-49EDAECA7B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5FCCB9C-81F6-49E8-A7F0-1D62DD61C435}"/>
              </a:ext>
            </a:extLst>
          </p:cNvPr>
          <p:cNvSpPr>
            <a:spLocks noGrp="1"/>
          </p:cNvSpPr>
          <p:nvPr>
            <p:ph type="sldNum" sz="quarter" idx="12"/>
          </p:nvPr>
        </p:nvSpPr>
        <p:spPr/>
        <p:txBody>
          <a:bodyPr/>
          <a:lstStyle/>
          <a:p>
            <a:fld id="{34697091-4A97-4616-9012-4A70E009F3DE}" type="slidenum">
              <a:rPr lang="en-GB" smtClean="0"/>
              <a:t>‹#›</a:t>
            </a:fld>
            <a:endParaRPr lang="en-GB"/>
          </a:p>
        </p:txBody>
      </p:sp>
    </p:spTree>
    <p:extLst>
      <p:ext uri="{BB962C8B-B14F-4D97-AF65-F5344CB8AC3E}">
        <p14:creationId xmlns:p14="http://schemas.microsoft.com/office/powerpoint/2010/main" val="140232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16E21-642C-4131-99CB-719FACADE5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293CC7D-A207-4F2E-BC2F-A2B3FA7CF9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B6CC272-8968-4F14-A6F3-DB496153A3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819C67-B9A1-4793-9B96-02BF0C2053ED}"/>
              </a:ext>
            </a:extLst>
          </p:cNvPr>
          <p:cNvSpPr>
            <a:spLocks noGrp="1"/>
          </p:cNvSpPr>
          <p:nvPr>
            <p:ph type="dt" sz="half" idx="10"/>
          </p:nvPr>
        </p:nvSpPr>
        <p:spPr/>
        <p:txBody>
          <a:bodyPr/>
          <a:lstStyle/>
          <a:p>
            <a:fld id="{4D6B3C78-3A1E-4A92-B3DA-36BA1A771FDD}" type="datetimeFigureOut">
              <a:rPr lang="en-GB" smtClean="0"/>
              <a:t>15/09/2023</a:t>
            </a:fld>
            <a:endParaRPr lang="en-GB"/>
          </a:p>
        </p:txBody>
      </p:sp>
      <p:sp>
        <p:nvSpPr>
          <p:cNvPr id="6" name="Footer Placeholder 5">
            <a:extLst>
              <a:ext uri="{FF2B5EF4-FFF2-40B4-BE49-F238E27FC236}">
                <a16:creationId xmlns:a16="http://schemas.microsoft.com/office/drawing/2014/main" id="{DF9697BE-D1F3-45BE-8749-31F71AAFE0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C7D33D-1C06-469E-8E86-5EFFE1CC93CF}"/>
              </a:ext>
            </a:extLst>
          </p:cNvPr>
          <p:cNvSpPr>
            <a:spLocks noGrp="1"/>
          </p:cNvSpPr>
          <p:nvPr>
            <p:ph type="sldNum" sz="quarter" idx="12"/>
          </p:nvPr>
        </p:nvSpPr>
        <p:spPr/>
        <p:txBody>
          <a:bodyPr/>
          <a:lstStyle/>
          <a:p>
            <a:fld id="{34697091-4A97-4616-9012-4A70E009F3DE}" type="slidenum">
              <a:rPr lang="en-GB" smtClean="0"/>
              <a:t>‹#›</a:t>
            </a:fld>
            <a:endParaRPr lang="en-GB"/>
          </a:p>
        </p:txBody>
      </p:sp>
    </p:spTree>
    <p:extLst>
      <p:ext uri="{BB962C8B-B14F-4D97-AF65-F5344CB8AC3E}">
        <p14:creationId xmlns:p14="http://schemas.microsoft.com/office/powerpoint/2010/main" val="561344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EAFF9D-980F-475D-9BB5-3C9B74B369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931DAF-160A-4409-94D7-C2D2783E6B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EC9A38-8507-4B22-BDAA-E0E11BD22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6B3C78-3A1E-4A92-B3DA-36BA1A771FDD}" type="datetimeFigureOut">
              <a:rPr lang="en-GB" smtClean="0"/>
              <a:t>15/09/2023</a:t>
            </a:fld>
            <a:endParaRPr lang="en-GB"/>
          </a:p>
        </p:txBody>
      </p:sp>
      <p:sp>
        <p:nvSpPr>
          <p:cNvPr id="5" name="Footer Placeholder 4">
            <a:extLst>
              <a:ext uri="{FF2B5EF4-FFF2-40B4-BE49-F238E27FC236}">
                <a16:creationId xmlns:a16="http://schemas.microsoft.com/office/drawing/2014/main" id="{FAA871D7-0023-4FFF-B01C-B0B8F13FFC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28F5633-DBC9-43F8-B517-83279C3F51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97091-4A97-4616-9012-4A70E009F3DE}" type="slidenum">
              <a:rPr lang="en-GB" smtClean="0"/>
              <a:t>‹#›</a:t>
            </a:fld>
            <a:endParaRPr lang="en-GB"/>
          </a:p>
        </p:txBody>
      </p:sp>
    </p:spTree>
    <p:extLst>
      <p:ext uri="{BB962C8B-B14F-4D97-AF65-F5344CB8AC3E}">
        <p14:creationId xmlns:p14="http://schemas.microsoft.com/office/powerpoint/2010/main" val="2617293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675">
                <a:solidFill>
                  <a:srgbClr val="FFFFFF"/>
                </a:solidFill>
              </a:defRPr>
            </a:lvl1pPr>
          </a:lstStyle>
          <a:p>
            <a:fld id="{96DFF08F-DC6B-4601-B491-B0F83F6DD2DA}" type="datetimeFigureOut">
              <a:rPr lang="en-US" smtClean="0"/>
              <a:pPr/>
              <a:t>9/15/2023</a:t>
            </a:fld>
            <a:endParaRPr lang="en-US" dirty="0"/>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788">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03107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U:\My User Profile\tim.guest\Desktop\Ppt background.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9F1BC94-A343-B44B-B2B2-5B238D626B8E}" type="datetimeFigureOut">
              <a:rPr lang="en-US" smtClean="0"/>
              <a:t>9/15/2023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BFA8593-0BBA-7F48-8F32-2E8CD1832156}" type="slidenum">
              <a:rPr lang="en-US" smtClean="0"/>
              <a:t>‹#›</a:t>
            </a:fld>
            <a:endParaRPr lang="en-US"/>
          </a:p>
        </p:txBody>
      </p:sp>
    </p:spTree>
    <p:extLst>
      <p:ext uri="{BB962C8B-B14F-4D97-AF65-F5344CB8AC3E}">
        <p14:creationId xmlns:p14="http://schemas.microsoft.com/office/powerpoint/2010/main" val="31519872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U:\My User Profile\tim.guest\Desktop\Ppt background.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F1BC94-A343-B44B-B2B2-5B238D626B8E}" type="datetimeFigureOut">
              <a:rPr lang="en-US" smtClean="0"/>
              <a:t>9/15/2023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FA8593-0BBA-7F48-8F32-2E8CD1832156}" type="slidenum">
              <a:rPr lang="en-US" smtClean="0"/>
              <a:t>‹#›</a:t>
            </a:fld>
            <a:endParaRPr lang="en-US"/>
          </a:p>
        </p:txBody>
      </p:sp>
    </p:spTree>
    <p:extLst>
      <p:ext uri="{BB962C8B-B14F-4D97-AF65-F5344CB8AC3E}">
        <p14:creationId xmlns:p14="http://schemas.microsoft.com/office/powerpoint/2010/main" val="21449795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4.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hyperlink" Target="https://vimeo.com/729245374/c78b348af1"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hyperlink" Target="https://vimeo.com/729246580/a5ff61f911"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s://vimeo.com/670710830/4ac46726d0"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hyperlink" Target="https://vimeo.com/729250819/3e68925acb"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8" Type="http://schemas.openxmlformats.org/officeDocument/2006/relationships/hyperlink" Target="https://vimeo.com/699066624/c0e8866fd4" TargetMode="External"/><Relationship Id="rId3" Type="http://schemas.openxmlformats.org/officeDocument/2006/relationships/hyperlink" Target="https://fisd.oxfordshire.gov.uk/kb5/oxfordshire/directory/advice.page?id=2FGhTlgQlfE" TargetMode="External"/><Relationship Id="rId7" Type="http://schemas.openxmlformats.org/officeDocument/2006/relationships/hyperlink" Target="https://schools.oxfordshire.gov.uk/cms/sites/schools/files/folders/folders/documents/learnerengagement/restore_our_schools_reading_list.pdf" TargetMode="External"/><Relationship Id="rId12" Type="http://schemas.openxmlformats.org/officeDocument/2006/relationships/hyperlink" Target="https://schools.oxfordshire.gov.uk/cms/content/mental-health-and-wellbeing" TargetMode="External"/><Relationship Id="rId2" Type="http://schemas.openxmlformats.org/officeDocument/2006/relationships/hyperlink" Target="https://schools.oxfordshire.gov.uk/cms/content/restorative-practice" TargetMode="External"/><Relationship Id="rId1" Type="http://schemas.openxmlformats.org/officeDocument/2006/relationships/slideLayout" Target="../slideLayouts/slideLayout24.xml"/><Relationship Id="rId6" Type="http://schemas.openxmlformats.org/officeDocument/2006/relationships/hyperlink" Target="https://restorativejustice.org.uk/" TargetMode="External"/><Relationship Id="rId11" Type="http://schemas.openxmlformats.org/officeDocument/2006/relationships/hyperlink" Target="https://open.spotify.com/show/4KhR4FHTj2JlrCCNUH8IpA?si=jymdEQzATUGgdNjd4Twttg&amp;utm_source=copy-link&amp;nd=1" TargetMode="External"/><Relationship Id="rId5" Type="http://schemas.openxmlformats.org/officeDocument/2006/relationships/hyperlink" Target="https://transformingconflict.org/" TargetMode="External"/><Relationship Id="rId10" Type="http://schemas.openxmlformats.org/officeDocument/2006/relationships/hyperlink" Target="http://schools.oxfordshire.gov.uk/cms/sites/schools/files/folders/folders/documents/learnerengagement/WhyBecomeaRestorativeSchool-parentscarers.pdf" TargetMode="External"/><Relationship Id="rId4" Type="http://schemas.openxmlformats.org/officeDocument/2006/relationships/hyperlink" Target="https://www.tes.com/magazine/teaching-learning/general/behaviour-management-schools-ask-expert-what-restorative-practice" TargetMode="External"/><Relationship Id="rId9" Type="http://schemas.openxmlformats.org/officeDocument/2006/relationships/hyperlink" Target="http://schools.oxfordshire.gov.uk/cms/sites/schools/files/folders/folders/documents/learnerengagement/WhyBecomeaRestorativeSchool-forschools.pdf"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hyperlink" Target="https://www.oscb.org.uk/learning-zone/training/oscb-courses/" TargetMode="External"/><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s://www.safeproject.org.uk/" TargetMode="External"/><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hyperlink" Target="https://vimeo.com/729238807/d9069bed57"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vimeo.com/729240710/4aa0245bb7"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vimeo.com/729242370/52a1678202"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vimeo.com/729243624/4e624d0a1b"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youtu.be/GdllwCXDyTA" TargetMode="Externa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77683B-38E7-44C6-A723-E892B8AD1DD9}"/>
              </a:ext>
            </a:extLst>
          </p:cNvPr>
          <p:cNvSpPr>
            <a:spLocks noGrp="1"/>
          </p:cNvSpPr>
          <p:nvPr>
            <p:ph type="ctrTitle"/>
          </p:nvPr>
        </p:nvSpPr>
        <p:spPr>
          <a:xfrm>
            <a:off x="1875693" y="2403530"/>
            <a:ext cx="8412479" cy="1470025"/>
          </a:xfrm>
        </p:spPr>
        <p:txBody>
          <a:bodyPr>
            <a:noAutofit/>
          </a:bodyPr>
          <a:lstStyle/>
          <a:p>
            <a:r>
              <a:rPr lang="en-GB" sz="4800" b="1" dirty="0"/>
              <a:t>Becoming a Restorative School</a:t>
            </a:r>
            <a:br>
              <a:rPr lang="en-GB" sz="1600" b="1" dirty="0">
                <a:latin typeface="+mn-lt"/>
                <a:cs typeface="Arial" panose="020B0604020202020204" pitchFamily="34" charset="0"/>
              </a:rPr>
            </a:br>
            <a:br>
              <a:rPr lang="en-GB" sz="2400" b="1" dirty="0">
                <a:solidFill>
                  <a:srgbClr val="006666"/>
                </a:solidFill>
                <a:latin typeface="+mn-lt"/>
                <a:cs typeface="Arial" panose="020B0604020202020204" pitchFamily="34" charset="0"/>
              </a:rPr>
            </a:br>
            <a:r>
              <a:rPr lang="en-GB" sz="2800" dirty="0">
                <a:latin typeface="+mn-lt"/>
                <a:cs typeface="Arial" panose="020B0604020202020204" pitchFamily="34" charset="0"/>
              </a:rPr>
              <a:t>Clare Pike</a:t>
            </a:r>
            <a:br>
              <a:rPr lang="en-GB" sz="2800" dirty="0">
                <a:latin typeface="+mn-lt"/>
                <a:cs typeface="Arial" panose="020B0604020202020204" pitchFamily="34" charset="0"/>
              </a:rPr>
            </a:br>
            <a:r>
              <a:rPr lang="en-GB" sz="2800" dirty="0">
                <a:latin typeface="+mn-lt"/>
                <a:cs typeface="Arial" panose="020B0604020202020204" pitchFamily="34" charset="0"/>
              </a:rPr>
              <a:t>Lead for Learner Engagement</a:t>
            </a:r>
            <a:endParaRPr lang="en-GB" sz="1600" dirty="0">
              <a:latin typeface="+mn-lt"/>
              <a:cs typeface="Arial" panose="020B0604020202020204" pitchFamily="34" charset="0"/>
            </a:endParaRPr>
          </a:p>
        </p:txBody>
      </p:sp>
      <p:sp>
        <p:nvSpPr>
          <p:cNvPr id="5" name="Subtitle 4">
            <a:extLst>
              <a:ext uri="{FF2B5EF4-FFF2-40B4-BE49-F238E27FC236}">
                <a16:creationId xmlns:a16="http://schemas.microsoft.com/office/drawing/2014/main" id="{969B32B5-182C-4C4E-A6BC-F621760C0AD6}"/>
              </a:ext>
            </a:extLst>
          </p:cNvPr>
          <p:cNvSpPr>
            <a:spLocks noGrp="1"/>
          </p:cNvSpPr>
          <p:nvPr>
            <p:ph type="subTitle" idx="1"/>
          </p:nvPr>
        </p:nvSpPr>
        <p:spPr>
          <a:xfrm>
            <a:off x="2895600" y="4402899"/>
            <a:ext cx="6400800" cy="1752600"/>
          </a:xfrm>
        </p:spPr>
        <p:txBody>
          <a:bodyPr/>
          <a:lstStyle/>
          <a:p>
            <a:r>
              <a:rPr lang="en-GB" dirty="0">
                <a:latin typeface="Arial" panose="020B0604020202020204" pitchFamily="34" charset="0"/>
                <a:cs typeface="Arial" panose="020B0604020202020204" pitchFamily="34" charset="0"/>
              </a:rPr>
              <a:t> </a:t>
            </a:r>
          </a:p>
        </p:txBody>
      </p:sp>
      <p:pic>
        <p:nvPicPr>
          <p:cNvPr id="8" name="Picture 7">
            <a:extLst>
              <a:ext uri="{FF2B5EF4-FFF2-40B4-BE49-F238E27FC236}">
                <a16:creationId xmlns:a16="http://schemas.microsoft.com/office/drawing/2014/main" id="{7F7DC0DF-8743-4972-858E-D7BAB4C21A7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62175" y="5947710"/>
            <a:ext cx="1466850" cy="466725"/>
          </a:xfrm>
          <a:prstGeom prst="rect">
            <a:avLst/>
          </a:prstGeom>
        </p:spPr>
      </p:pic>
      <p:pic>
        <p:nvPicPr>
          <p:cNvPr id="3" name="Picture 2">
            <a:extLst>
              <a:ext uri="{FF2B5EF4-FFF2-40B4-BE49-F238E27FC236}">
                <a16:creationId xmlns:a16="http://schemas.microsoft.com/office/drawing/2014/main" id="{3754BF34-83B8-4CB0-BCD0-A65CED0124F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39488" y="5262376"/>
            <a:ext cx="1302512" cy="1370667"/>
          </a:xfrm>
          <a:prstGeom prst="rect">
            <a:avLst/>
          </a:prstGeom>
        </p:spPr>
      </p:pic>
      <p:pic>
        <p:nvPicPr>
          <p:cNvPr id="6" name="Picture 5">
            <a:extLst>
              <a:ext uri="{FF2B5EF4-FFF2-40B4-BE49-F238E27FC236}">
                <a16:creationId xmlns:a16="http://schemas.microsoft.com/office/drawing/2014/main" id="{C3BFD4D8-C779-48FE-BA74-91B3AC7E2B4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752463" y="5417311"/>
            <a:ext cx="1066892" cy="1060796"/>
          </a:xfrm>
          <a:prstGeom prst="rect">
            <a:avLst/>
          </a:prstGeom>
        </p:spPr>
      </p:pic>
    </p:spTree>
    <p:extLst>
      <p:ext uri="{BB962C8B-B14F-4D97-AF65-F5344CB8AC3E}">
        <p14:creationId xmlns:p14="http://schemas.microsoft.com/office/powerpoint/2010/main" val="776577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7D67D-A3F6-4CCA-9890-13C58027F42B}"/>
              </a:ext>
            </a:extLst>
          </p:cNvPr>
          <p:cNvSpPr>
            <a:spLocks noGrp="1"/>
          </p:cNvSpPr>
          <p:nvPr>
            <p:ph type="title"/>
          </p:nvPr>
        </p:nvSpPr>
        <p:spPr>
          <a:xfrm>
            <a:off x="1981199" y="838875"/>
            <a:ext cx="8229600" cy="1143000"/>
          </a:xfrm>
        </p:spPr>
        <p:txBody>
          <a:bodyPr>
            <a:normAutofit fontScale="90000"/>
          </a:bodyPr>
          <a:lstStyle/>
          <a:p>
            <a:r>
              <a:rPr lang="en-GB" b="1" dirty="0">
                <a:latin typeface="+mn-lt"/>
                <a:cs typeface="Arial" panose="020B0604020202020204" pitchFamily="34" charset="0"/>
              </a:rPr>
              <a:t>Paired discussion</a:t>
            </a:r>
            <a:br>
              <a:rPr lang="en-GB" b="1" dirty="0">
                <a:latin typeface="+mn-lt"/>
                <a:cs typeface="Arial" panose="020B0604020202020204" pitchFamily="34" charset="0"/>
              </a:rPr>
            </a:br>
            <a:r>
              <a:rPr lang="en-GB" sz="3100" b="1" i="1" dirty="0">
                <a:latin typeface="+mn-lt"/>
              </a:rPr>
              <a:t>What do we need when we are vulnerable?</a:t>
            </a:r>
            <a:br>
              <a:rPr lang="en-GB" sz="3100" b="1" i="1" dirty="0">
                <a:latin typeface="+mn-lt"/>
              </a:rPr>
            </a:br>
            <a:endParaRPr lang="en-GB" b="1" i="1"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C5722F46-C7F5-4A24-8A8E-CF69F5FBBE2A}"/>
              </a:ext>
            </a:extLst>
          </p:cNvPr>
          <p:cNvSpPr>
            <a:spLocks noGrp="1"/>
          </p:cNvSpPr>
          <p:nvPr>
            <p:ph idx="1"/>
          </p:nvPr>
        </p:nvSpPr>
        <p:spPr>
          <a:xfrm>
            <a:off x="1907345" y="2416305"/>
            <a:ext cx="8377311" cy="3615219"/>
          </a:xfrm>
        </p:spPr>
        <p:txBody>
          <a:bodyPr>
            <a:normAutofit/>
          </a:bodyPr>
          <a:lstStyle/>
          <a:p>
            <a:pPr marL="0" indent="0">
              <a:buNone/>
            </a:pPr>
            <a:r>
              <a:rPr lang="en-GB" sz="3000" dirty="0">
                <a:latin typeface="+mn-lt"/>
              </a:rPr>
              <a:t>Think of someone who - as an adult or a child - helped you when you made a mistake or were going through a difficult time.  A time of vulnerability.</a:t>
            </a:r>
          </a:p>
          <a:p>
            <a:pPr marL="0" indent="0">
              <a:buNone/>
            </a:pPr>
            <a:endParaRPr lang="en-GB" sz="3000" dirty="0">
              <a:latin typeface="+mn-lt"/>
            </a:endParaRPr>
          </a:p>
          <a:p>
            <a:pPr marL="0" indent="0">
              <a:buNone/>
            </a:pPr>
            <a:r>
              <a:rPr lang="en-GB" sz="3000" dirty="0">
                <a:latin typeface="+mn-lt"/>
              </a:rPr>
              <a:t>What were the qualities that you appreciated at the time?  Are these qualities what you expect a child would wish for in you?</a:t>
            </a:r>
          </a:p>
          <a:p>
            <a:endParaRPr lang="en-GB" dirty="0"/>
          </a:p>
        </p:txBody>
      </p:sp>
    </p:spTree>
    <p:extLst>
      <p:ext uri="{BB962C8B-B14F-4D97-AF65-F5344CB8AC3E}">
        <p14:creationId xmlns:p14="http://schemas.microsoft.com/office/powerpoint/2010/main" val="1452118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7D67D-A3F6-4CCA-9890-13C58027F42B}"/>
              </a:ext>
            </a:extLst>
          </p:cNvPr>
          <p:cNvSpPr>
            <a:spLocks noGrp="1"/>
          </p:cNvSpPr>
          <p:nvPr>
            <p:ph type="title"/>
          </p:nvPr>
        </p:nvSpPr>
        <p:spPr/>
        <p:txBody>
          <a:bodyPr>
            <a:normAutofit fontScale="90000"/>
          </a:bodyPr>
          <a:lstStyle/>
          <a:p>
            <a:r>
              <a:rPr lang="en-GB" b="1" dirty="0">
                <a:latin typeface="+mn-lt"/>
                <a:cs typeface="Arial" panose="020B0604020202020204" pitchFamily="34" charset="0"/>
              </a:rPr>
              <a:t>Restorative Values and Principles</a:t>
            </a:r>
            <a:br>
              <a:rPr lang="en-GB" b="1" dirty="0">
                <a:latin typeface="+mn-lt"/>
                <a:cs typeface="Arial" panose="020B0604020202020204" pitchFamily="34" charset="0"/>
              </a:rPr>
            </a:br>
            <a:r>
              <a:rPr lang="en-GB" sz="2700" i="1" dirty="0">
                <a:latin typeface="+mn-lt"/>
                <a:cs typeface="Arial" panose="020B0604020202020204" pitchFamily="34" charset="0"/>
              </a:rPr>
              <a:t>Record the input of staff from discussion</a:t>
            </a:r>
            <a:endParaRPr lang="en-GB" i="1"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C5722F46-C7F5-4A24-8A8E-CF69F5FBBE2A}"/>
              </a:ext>
            </a:extLst>
          </p:cNvPr>
          <p:cNvSpPr>
            <a:spLocks noGrp="1"/>
          </p:cNvSpPr>
          <p:nvPr>
            <p:ph sz="half" idx="1"/>
          </p:nvPr>
        </p:nvSpPr>
        <p:spPr/>
        <p:txBody>
          <a:bodyPr>
            <a:normAutofit/>
          </a:bodyPr>
          <a:lstStyle/>
          <a:p>
            <a:pPr>
              <a:buFont typeface="Wingdings" panose="05000000000000000000" pitchFamily="2" charset="2"/>
              <a:buChar char="§"/>
            </a:pPr>
            <a:r>
              <a:rPr lang="en-GB" dirty="0">
                <a:latin typeface="+mn-lt"/>
              </a:rPr>
              <a:t> </a:t>
            </a:r>
          </a:p>
          <a:p>
            <a:pPr>
              <a:buFont typeface="Wingdings" panose="05000000000000000000" pitchFamily="2" charset="2"/>
              <a:buChar char="§"/>
            </a:pPr>
            <a:endParaRPr lang="en-GB" dirty="0">
              <a:latin typeface="+mn-lt"/>
            </a:endParaRPr>
          </a:p>
          <a:p>
            <a:pPr>
              <a:buFont typeface="Wingdings" panose="05000000000000000000" pitchFamily="2" charset="2"/>
              <a:buChar char="§"/>
            </a:pPr>
            <a:endParaRPr lang="en-GB" dirty="0">
              <a:latin typeface="+mn-lt"/>
            </a:endParaRPr>
          </a:p>
          <a:p>
            <a:pPr>
              <a:buFont typeface="Wingdings" panose="05000000000000000000" pitchFamily="2" charset="2"/>
              <a:buChar char="§"/>
            </a:pPr>
            <a:endParaRPr lang="en-GB" dirty="0">
              <a:latin typeface="+mn-lt"/>
            </a:endParaRPr>
          </a:p>
          <a:p>
            <a:endParaRPr lang="en-GB" dirty="0"/>
          </a:p>
        </p:txBody>
      </p:sp>
      <p:sp>
        <p:nvSpPr>
          <p:cNvPr id="4" name="Content Placeholder 3">
            <a:extLst>
              <a:ext uri="{FF2B5EF4-FFF2-40B4-BE49-F238E27FC236}">
                <a16:creationId xmlns:a16="http://schemas.microsoft.com/office/drawing/2014/main" id="{A8C5B9E3-061A-42A5-9B43-0BB2D886E8B8}"/>
              </a:ext>
            </a:extLst>
          </p:cNvPr>
          <p:cNvSpPr>
            <a:spLocks noGrp="1"/>
          </p:cNvSpPr>
          <p:nvPr>
            <p:ph sz="half" idx="2"/>
          </p:nvPr>
        </p:nvSpPr>
        <p:spPr/>
        <p:txBody>
          <a:bodyPr>
            <a:normAutofit/>
          </a:bodyPr>
          <a:lstStyle/>
          <a:p>
            <a:pPr>
              <a:buFont typeface="Wingdings" panose="05000000000000000000" pitchFamily="2" charset="2"/>
              <a:buChar char="§"/>
            </a:pPr>
            <a:r>
              <a:rPr lang="en-GB" dirty="0">
                <a:latin typeface="+mn-lt"/>
              </a:rPr>
              <a:t> </a:t>
            </a:r>
          </a:p>
          <a:p>
            <a:pPr>
              <a:buFont typeface="Wingdings" panose="05000000000000000000" pitchFamily="2" charset="2"/>
              <a:buChar char="§"/>
            </a:pPr>
            <a:endParaRPr lang="en-GB" dirty="0">
              <a:latin typeface="+mn-lt"/>
            </a:endParaRPr>
          </a:p>
          <a:p>
            <a:pPr>
              <a:buFont typeface="Wingdings" panose="05000000000000000000" pitchFamily="2" charset="2"/>
              <a:buChar char="§"/>
            </a:pPr>
            <a:endParaRPr lang="en-GB" dirty="0">
              <a:latin typeface="+mn-lt"/>
            </a:endParaRPr>
          </a:p>
        </p:txBody>
      </p:sp>
    </p:spTree>
    <p:extLst>
      <p:ext uri="{BB962C8B-B14F-4D97-AF65-F5344CB8AC3E}">
        <p14:creationId xmlns:p14="http://schemas.microsoft.com/office/powerpoint/2010/main" val="3793821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7D67D-A3F6-4CCA-9890-13C58027F42B}"/>
              </a:ext>
            </a:extLst>
          </p:cNvPr>
          <p:cNvSpPr>
            <a:spLocks noGrp="1"/>
          </p:cNvSpPr>
          <p:nvPr>
            <p:ph type="title"/>
          </p:nvPr>
        </p:nvSpPr>
        <p:spPr>
          <a:xfrm>
            <a:off x="1139687" y="4658767"/>
            <a:ext cx="9277591" cy="1143000"/>
          </a:xfrm>
        </p:spPr>
        <p:txBody>
          <a:bodyPr>
            <a:noAutofit/>
          </a:bodyPr>
          <a:lstStyle/>
          <a:p>
            <a:pPr algn="l"/>
            <a:r>
              <a:rPr lang="en-GB" sz="3600" b="1" dirty="0">
                <a:latin typeface="+mn-lt"/>
              </a:rPr>
              <a:t>Characteristics of a Restorative School</a:t>
            </a:r>
          </a:p>
        </p:txBody>
      </p:sp>
    </p:spTree>
    <p:extLst>
      <p:ext uri="{BB962C8B-B14F-4D97-AF65-F5344CB8AC3E}">
        <p14:creationId xmlns:p14="http://schemas.microsoft.com/office/powerpoint/2010/main" val="1507125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7D67D-A3F6-4CCA-9890-13C58027F42B}"/>
              </a:ext>
            </a:extLst>
          </p:cNvPr>
          <p:cNvSpPr>
            <a:spLocks noGrp="1"/>
          </p:cNvSpPr>
          <p:nvPr>
            <p:ph type="title"/>
          </p:nvPr>
        </p:nvSpPr>
        <p:spPr>
          <a:xfrm>
            <a:off x="1981200" y="172623"/>
            <a:ext cx="8229600" cy="1143000"/>
          </a:xfrm>
        </p:spPr>
        <p:txBody>
          <a:bodyPr>
            <a:normAutofit/>
          </a:bodyPr>
          <a:lstStyle/>
          <a:p>
            <a:r>
              <a:rPr lang="en-GB" sz="4000" b="1" dirty="0">
                <a:latin typeface="+mn-lt"/>
              </a:rPr>
              <a:t>Restorative Organisation</a:t>
            </a:r>
          </a:p>
        </p:txBody>
      </p:sp>
      <p:sp>
        <p:nvSpPr>
          <p:cNvPr id="3" name="Content Placeholder 2">
            <a:extLst>
              <a:ext uri="{FF2B5EF4-FFF2-40B4-BE49-F238E27FC236}">
                <a16:creationId xmlns:a16="http://schemas.microsoft.com/office/drawing/2014/main" id="{C5722F46-C7F5-4A24-8A8E-CF69F5FBBE2A}"/>
              </a:ext>
            </a:extLst>
          </p:cNvPr>
          <p:cNvSpPr>
            <a:spLocks noGrp="1"/>
          </p:cNvSpPr>
          <p:nvPr>
            <p:ph sz="half" idx="1"/>
          </p:nvPr>
        </p:nvSpPr>
        <p:spPr>
          <a:xfrm>
            <a:off x="1981200" y="1417638"/>
            <a:ext cx="4038600" cy="5440362"/>
          </a:xfrm>
        </p:spPr>
        <p:txBody>
          <a:bodyPr>
            <a:normAutofit fontScale="32500" lnSpcReduction="20000"/>
          </a:bodyPr>
          <a:lstStyle/>
          <a:p>
            <a:pPr marL="0" indent="0">
              <a:buNone/>
            </a:pPr>
            <a:r>
              <a:rPr lang="en-GB" sz="5500" u="sng" dirty="0">
                <a:latin typeface="+mn-lt"/>
              </a:rPr>
              <a:t>Healthy / Respectful</a:t>
            </a:r>
          </a:p>
          <a:p>
            <a:pPr>
              <a:buFont typeface="Wingdings" panose="05000000000000000000" pitchFamily="2" charset="2"/>
              <a:buChar char="§"/>
            </a:pPr>
            <a:r>
              <a:rPr lang="en-GB" sz="5500" dirty="0">
                <a:latin typeface="+mn-lt"/>
              </a:rPr>
              <a:t>Supportive environment</a:t>
            </a:r>
          </a:p>
          <a:p>
            <a:pPr>
              <a:buFont typeface="Wingdings" panose="05000000000000000000" pitchFamily="2" charset="2"/>
              <a:buChar char="§"/>
            </a:pPr>
            <a:r>
              <a:rPr lang="en-GB" sz="5500" dirty="0">
                <a:latin typeface="+mn-lt"/>
              </a:rPr>
              <a:t>Clear and transparent rules and routines</a:t>
            </a:r>
          </a:p>
          <a:p>
            <a:pPr>
              <a:buFont typeface="Wingdings" panose="05000000000000000000" pitchFamily="2" charset="2"/>
              <a:buChar char="§"/>
            </a:pPr>
            <a:r>
              <a:rPr lang="en-GB" sz="5500" dirty="0">
                <a:latin typeface="+mn-lt"/>
              </a:rPr>
              <a:t>Pro-active in communicating that violence, bullying and discrimination will not be tolerated</a:t>
            </a:r>
          </a:p>
          <a:p>
            <a:pPr>
              <a:buFont typeface="Wingdings" panose="05000000000000000000" pitchFamily="2" charset="2"/>
              <a:buChar char="§"/>
            </a:pPr>
            <a:r>
              <a:rPr lang="en-GB" sz="5500" dirty="0">
                <a:latin typeface="+mn-lt"/>
              </a:rPr>
              <a:t>Clear ways to report above for students, staff and parents and consistent response from staff</a:t>
            </a:r>
          </a:p>
          <a:p>
            <a:pPr>
              <a:buFont typeface="Wingdings" panose="05000000000000000000" pitchFamily="2" charset="2"/>
              <a:buChar char="§"/>
            </a:pPr>
            <a:r>
              <a:rPr lang="en-GB" sz="5500" dirty="0">
                <a:latin typeface="+mn-lt"/>
              </a:rPr>
              <a:t>Open and honest</a:t>
            </a:r>
          </a:p>
          <a:p>
            <a:pPr>
              <a:buFont typeface="Wingdings" panose="05000000000000000000" pitchFamily="2" charset="2"/>
              <a:buChar char="§"/>
            </a:pPr>
            <a:r>
              <a:rPr lang="en-GB" sz="5500" dirty="0">
                <a:latin typeface="+mn-lt"/>
              </a:rPr>
              <a:t>People feel like they have a voice and are heard – even if it is uncomfortable</a:t>
            </a:r>
          </a:p>
          <a:p>
            <a:pPr>
              <a:buFont typeface="Wingdings" panose="05000000000000000000" pitchFamily="2" charset="2"/>
              <a:buChar char="§"/>
            </a:pPr>
            <a:r>
              <a:rPr lang="en-GB" sz="5500" dirty="0">
                <a:latin typeface="+mn-lt"/>
              </a:rPr>
              <a:t>Courteous / Respectful</a:t>
            </a:r>
          </a:p>
          <a:p>
            <a:pPr>
              <a:buFont typeface="Wingdings" panose="05000000000000000000" pitchFamily="2" charset="2"/>
              <a:buChar char="§"/>
            </a:pPr>
            <a:r>
              <a:rPr lang="en-GB" sz="5500" dirty="0">
                <a:latin typeface="+mn-lt"/>
              </a:rPr>
              <a:t>See whole person – seeks to understand</a:t>
            </a:r>
          </a:p>
          <a:p>
            <a:pPr>
              <a:buFont typeface="Wingdings" panose="05000000000000000000" pitchFamily="2" charset="2"/>
              <a:buChar char="§"/>
            </a:pPr>
            <a:r>
              <a:rPr lang="en-GB" sz="5500" dirty="0">
                <a:latin typeface="+mn-lt"/>
              </a:rPr>
              <a:t>Nurtures and develops people</a:t>
            </a:r>
          </a:p>
          <a:p>
            <a:pPr>
              <a:buFont typeface="Wingdings" panose="05000000000000000000" pitchFamily="2" charset="2"/>
              <a:buChar char="§"/>
            </a:pPr>
            <a:r>
              <a:rPr lang="en-GB" sz="5500" dirty="0">
                <a:latin typeface="+mn-lt"/>
              </a:rPr>
              <a:t>Challenges unacceptable behaviour</a:t>
            </a:r>
          </a:p>
          <a:p>
            <a:pPr>
              <a:buFont typeface="Wingdings" panose="05000000000000000000" pitchFamily="2" charset="2"/>
              <a:buChar char="§"/>
            </a:pPr>
            <a:r>
              <a:rPr lang="en-GB" sz="5500" dirty="0">
                <a:latin typeface="+mn-lt"/>
              </a:rPr>
              <a:t>People want to be there</a:t>
            </a:r>
          </a:p>
          <a:p>
            <a:endParaRPr lang="en-GB" dirty="0"/>
          </a:p>
        </p:txBody>
      </p:sp>
      <p:sp>
        <p:nvSpPr>
          <p:cNvPr id="4" name="Content Placeholder 3">
            <a:extLst>
              <a:ext uri="{FF2B5EF4-FFF2-40B4-BE49-F238E27FC236}">
                <a16:creationId xmlns:a16="http://schemas.microsoft.com/office/drawing/2014/main" id="{A8C5B9E3-061A-42A5-9B43-0BB2D886E8B8}"/>
              </a:ext>
            </a:extLst>
          </p:cNvPr>
          <p:cNvSpPr>
            <a:spLocks noGrp="1"/>
          </p:cNvSpPr>
          <p:nvPr>
            <p:ph sz="half" idx="2"/>
          </p:nvPr>
        </p:nvSpPr>
        <p:spPr>
          <a:xfrm>
            <a:off x="6172200" y="1427577"/>
            <a:ext cx="4038600" cy="5257800"/>
          </a:xfrm>
        </p:spPr>
        <p:txBody>
          <a:bodyPr>
            <a:normAutofit fontScale="32500" lnSpcReduction="20000"/>
          </a:bodyPr>
          <a:lstStyle/>
          <a:p>
            <a:pPr marL="0" indent="0">
              <a:buNone/>
            </a:pPr>
            <a:r>
              <a:rPr lang="en-GB" sz="5500" u="sng" dirty="0">
                <a:latin typeface="+mn-lt"/>
              </a:rPr>
              <a:t>Unhealthy / Toxic</a:t>
            </a:r>
          </a:p>
          <a:p>
            <a:pPr>
              <a:buFont typeface="Wingdings" panose="05000000000000000000" pitchFamily="2" charset="2"/>
              <a:buChar char="§"/>
            </a:pPr>
            <a:r>
              <a:rPr lang="en-GB" sz="5500" dirty="0">
                <a:latin typeface="+mn-lt"/>
              </a:rPr>
              <a:t>Culture of fear / blame</a:t>
            </a:r>
          </a:p>
          <a:p>
            <a:pPr>
              <a:buFont typeface="Wingdings" panose="05000000000000000000" pitchFamily="2" charset="2"/>
              <a:buChar char="§"/>
            </a:pPr>
            <a:r>
              <a:rPr lang="en-GB" sz="5500" dirty="0">
                <a:latin typeface="+mn-lt"/>
              </a:rPr>
              <a:t>Inconsistent rules and routines</a:t>
            </a:r>
          </a:p>
          <a:p>
            <a:pPr>
              <a:buFont typeface="Wingdings" panose="05000000000000000000" pitchFamily="2" charset="2"/>
              <a:buChar char="§"/>
            </a:pPr>
            <a:r>
              <a:rPr lang="en-GB" sz="5500" dirty="0">
                <a:latin typeface="+mn-lt"/>
              </a:rPr>
              <a:t>Reactive &gt; Pro-active</a:t>
            </a:r>
          </a:p>
          <a:p>
            <a:pPr>
              <a:buFont typeface="Wingdings" panose="05000000000000000000" pitchFamily="2" charset="2"/>
              <a:buChar char="§"/>
            </a:pPr>
            <a:r>
              <a:rPr lang="en-GB" sz="5500" dirty="0">
                <a:latin typeface="+mn-lt"/>
              </a:rPr>
              <a:t>Unclear how to report incidents / inconsistent in managing concerns raised</a:t>
            </a:r>
          </a:p>
          <a:p>
            <a:pPr>
              <a:buFont typeface="Wingdings" panose="05000000000000000000" pitchFamily="2" charset="2"/>
              <a:buChar char="§"/>
            </a:pPr>
            <a:r>
              <a:rPr lang="en-GB" sz="5500" dirty="0">
                <a:latin typeface="+mn-lt"/>
              </a:rPr>
              <a:t>People are talked about behind their back</a:t>
            </a:r>
          </a:p>
          <a:p>
            <a:pPr>
              <a:buFont typeface="Wingdings" panose="05000000000000000000" pitchFamily="2" charset="2"/>
              <a:buChar char="§"/>
            </a:pPr>
            <a:r>
              <a:rPr lang="en-GB" sz="5500" dirty="0">
                <a:latin typeface="+mn-lt"/>
              </a:rPr>
              <a:t>Unreasonable expectations </a:t>
            </a:r>
          </a:p>
          <a:p>
            <a:pPr>
              <a:buFont typeface="Wingdings" panose="05000000000000000000" pitchFamily="2" charset="2"/>
              <a:buChar char="§"/>
            </a:pPr>
            <a:r>
              <a:rPr lang="en-GB" sz="5500" dirty="0">
                <a:latin typeface="+mn-lt"/>
              </a:rPr>
              <a:t>Favouritism / Cliques</a:t>
            </a:r>
          </a:p>
          <a:p>
            <a:pPr>
              <a:buFont typeface="Wingdings" panose="05000000000000000000" pitchFamily="2" charset="2"/>
              <a:buChar char="§"/>
            </a:pPr>
            <a:r>
              <a:rPr lang="en-GB" sz="5500" dirty="0">
                <a:latin typeface="+mn-lt"/>
              </a:rPr>
              <a:t>People don’t feel heard / don’t have a voice</a:t>
            </a:r>
          </a:p>
          <a:p>
            <a:pPr>
              <a:buFont typeface="Wingdings" panose="05000000000000000000" pitchFamily="2" charset="2"/>
              <a:buChar char="§"/>
            </a:pPr>
            <a:r>
              <a:rPr lang="en-GB" sz="5500" dirty="0">
                <a:latin typeface="+mn-lt"/>
              </a:rPr>
              <a:t>Rude / Disrespectful</a:t>
            </a:r>
          </a:p>
          <a:p>
            <a:pPr>
              <a:buFont typeface="Wingdings" panose="05000000000000000000" pitchFamily="2" charset="2"/>
              <a:buChar char="§"/>
            </a:pPr>
            <a:r>
              <a:rPr lang="en-GB" sz="5500" dirty="0">
                <a:latin typeface="+mn-lt"/>
              </a:rPr>
              <a:t>People feel judged unfairly / Bias</a:t>
            </a:r>
          </a:p>
          <a:p>
            <a:pPr>
              <a:buFont typeface="Wingdings" panose="05000000000000000000" pitchFamily="2" charset="2"/>
              <a:buChar char="§"/>
            </a:pPr>
            <a:r>
              <a:rPr lang="en-GB" sz="5500" dirty="0">
                <a:latin typeface="+mn-lt"/>
              </a:rPr>
              <a:t>Lack of nurture / Development</a:t>
            </a:r>
          </a:p>
          <a:p>
            <a:pPr>
              <a:buFont typeface="Wingdings" panose="05000000000000000000" pitchFamily="2" charset="2"/>
              <a:buChar char="§"/>
            </a:pPr>
            <a:r>
              <a:rPr lang="en-GB" sz="5500" dirty="0">
                <a:latin typeface="+mn-lt"/>
              </a:rPr>
              <a:t>Not all unacceptable behaviours are challenged</a:t>
            </a:r>
          </a:p>
          <a:p>
            <a:pPr>
              <a:buFont typeface="Wingdings" panose="05000000000000000000" pitchFamily="2" charset="2"/>
              <a:buChar char="§"/>
            </a:pPr>
            <a:r>
              <a:rPr lang="en-GB" sz="5500" dirty="0">
                <a:latin typeface="+mn-lt"/>
              </a:rPr>
              <a:t>People don’t want to be there</a:t>
            </a:r>
          </a:p>
          <a:p>
            <a:pPr>
              <a:buFont typeface="Wingdings" panose="05000000000000000000" pitchFamily="2" charset="2"/>
              <a:buChar char="§"/>
            </a:pPr>
            <a:endParaRPr lang="en-GB" dirty="0">
              <a:latin typeface="+mn-lt"/>
            </a:endParaRPr>
          </a:p>
        </p:txBody>
      </p:sp>
      <p:sp>
        <p:nvSpPr>
          <p:cNvPr id="5" name="Rectangle 4">
            <a:extLst>
              <a:ext uri="{FF2B5EF4-FFF2-40B4-BE49-F238E27FC236}">
                <a16:creationId xmlns:a16="http://schemas.microsoft.com/office/drawing/2014/main" id="{8E78296C-F8AF-4E6E-ADEC-F94BD1843EAB}"/>
              </a:ext>
              <a:ext uri="{C183D7F6-B498-43B3-948B-1728B52AA6E4}">
                <adec:decorative xmlns:adec="http://schemas.microsoft.com/office/drawing/2017/decorative" val="1"/>
              </a:ext>
            </a:extLst>
          </p:cNvPr>
          <p:cNvSpPr/>
          <p:nvPr/>
        </p:nvSpPr>
        <p:spPr>
          <a:xfrm>
            <a:off x="1981200" y="1736035"/>
            <a:ext cx="4038600" cy="49493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3A653A5-A99C-48B9-8BC7-F8631A72821B}"/>
              </a:ext>
              <a:ext uri="{C183D7F6-B498-43B3-948B-1728B52AA6E4}">
                <adec:decorative xmlns:adec="http://schemas.microsoft.com/office/drawing/2017/decorative" val="1"/>
              </a:ext>
            </a:extLst>
          </p:cNvPr>
          <p:cNvSpPr/>
          <p:nvPr/>
        </p:nvSpPr>
        <p:spPr>
          <a:xfrm>
            <a:off x="6019800" y="1736035"/>
            <a:ext cx="4038600" cy="49493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768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F9B497-2DEA-4E65-ABC3-7AADBFBCF37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440144" y="673608"/>
            <a:ext cx="5311712" cy="4548621"/>
          </a:xfrm>
          <a:prstGeom prst="rect">
            <a:avLst/>
          </a:prstGeom>
        </p:spPr>
      </p:pic>
      <p:sp>
        <p:nvSpPr>
          <p:cNvPr id="4" name="Title 3">
            <a:extLst>
              <a:ext uri="{FF2B5EF4-FFF2-40B4-BE49-F238E27FC236}">
                <a16:creationId xmlns:a16="http://schemas.microsoft.com/office/drawing/2014/main" id="{E8A2A9D3-D5BE-4790-8ACF-BB51A152CD78}"/>
              </a:ext>
            </a:extLst>
          </p:cNvPr>
          <p:cNvSpPr>
            <a:spLocks noGrp="1"/>
          </p:cNvSpPr>
          <p:nvPr>
            <p:ph type="title"/>
          </p:nvPr>
        </p:nvSpPr>
        <p:spPr>
          <a:xfrm>
            <a:off x="1981200" y="4940875"/>
            <a:ext cx="8229600" cy="1143000"/>
          </a:xfrm>
        </p:spPr>
        <p:txBody>
          <a:bodyPr>
            <a:noAutofit/>
          </a:bodyPr>
          <a:lstStyle/>
          <a:p>
            <a:r>
              <a:rPr lang="en-GB" sz="1800" dirty="0">
                <a:latin typeface="+mj-lt"/>
              </a:rPr>
              <a:t>Just Schools: A Whole School Approach to Restorative Justice, Belinda Hopkins (2003)</a:t>
            </a:r>
          </a:p>
        </p:txBody>
      </p:sp>
    </p:spTree>
    <p:extLst>
      <p:ext uri="{BB962C8B-B14F-4D97-AF65-F5344CB8AC3E}">
        <p14:creationId xmlns:p14="http://schemas.microsoft.com/office/powerpoint/2010/main" val="1745513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7D67D-A3F6-4CCA-9890-13C58027F42B}"/>
              </a:ext>
            </a:extLst>
          </p:cNvPr>
          <p:cNvSpPr>
            <a:spLocks noGrp="1"/>
          </p:cNvSpPr>
          <p:nvPr>
            <p:ph type="ctrTitle"/>
          </p:nvPr>
        </p:nvSpPr>
        <p:spPr>
          <a:xfrm>
            <a:off x="821635" y="4301987"/>
            <a:ext cx="9226826" cy="1752600"/>
          </a:xfrm>
        </p:spPr>
        <p:txBody>
          <a:bodyPr>
            <a:normAutofit/>
          </a:bodyPr>
          <a:lstStyle/>
          <a:p>
            <a:pPr algn="l"/>
            <a:r>
              <a:rPr lang="en-GB" sz="4000" b="1" dirty="0">
                <a:latin typeface="+mn-lt"/>
                <a:cs typeface="Arial" panose="020B0604020202020204" pitchFamily="34" charset="0"/>
              </a:rPr>
              <a:t>Whole-school approach to meeting people’s needs</a:t>
            </a:r>
            <a:endParaRPr lang="en-GB" sz="4000" dirty="0">
              <a:latin typeface="+mn-lt"/>
              <a:cs typeface="Arial" panose="020B0604020202020204" pitchFamily="34" charset="0"/>
            </a:endParaRPr>
          </a:p>
        </p:txBody>
      </p:sp>
    </p:spTree>
    <p:extLst>
      <p:ext uri="{BB962C8B-B14F-4D97-AF65-F5344CB8AC3E}">
        <p14:creationId xmlns:p14="http://schemas.microsoft.com/office/powerpoint/2010/main" val="423380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51753"/>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pic>
        <p:nvPicPr>
          <p:cNvPr id="2" name="Picture 1">
            <a:extLst>
              <a:ext uri="{FF2B5EF4-FFF2-40B4-BE49-F238E27FC236}">
                <a16:creationId xmlns:a16="http://schemas.microsoft.com/office/drawing/2014/main" id="{F18EA906-2122-41F0-8656-421BEA1E88B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728763" y="1675228"/>
            <a:ext cx="5898254" cy="4394199"/>
          </a:xfrm>
          <a:prstGeom prst="rect">
            <a:avLst/>
          </a:prstGeom>
        </p:spPr>
      </p:pic>
      <p:sp>
        <p:nvSpPr>
          <p:cNvPr id="4" name="Callout: Line 3">
            <a:extLst>
              <a:ext uri="{FF2B5EF4-FFF2-40B4-BE49-F238E27FC236}">
                <a16:creationId xmlns:a16="http://schemas.microsoft.com/office/drawing/2014/main" id="{C26BBEBE-BF32-43C5-9FF9-717A2F42667E}"/>
              </a:ext>
            </a:extLst>
          </p:cNvPr>
          <p:cNvSpPr/>
          <p:nvPr/>
        </p:nvSpPr>
        <p:spPr>
          <a:xfrm>
            <a:off x="1736036" y="1675227"/>
            <a:ext cx="2252869" cy="1987826"/>
          </a:xfrm>
          <a:prstGeom prst="borderCallout1">
            <a:avLst>
              <a:gd name="adj1" fmla="val 84750"/>
              <a:gd name="adj2" fmla="val 101079"/>
              <a:gd name="adj3" fmla="val 133409"/>
              <a:gd name="adj4" fmla="val 145357"/>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r>
              <a:rPr lang="en-GB" sz="2000" b="1" dirty="0">
                <a:solidFill>
                  <a:prstClr val="black"/>
                </a:solidFill>
                <a:latin typeface="Calibri"/>
              </a:rPr>
              <a:t>Do people see themselves and their families reflected in the curriculum/school community?</a:t>
            </a:r>
          </a:p>
        </p:txBody>
      </p:sp>
      <p:sp>
        <p:nvSpPr>
          <p:cNvPr id="6" name="Callout: Line 5">
            <a:extLst>
              <a:ext uri="{FF2B5EF4-FFF2-40B4-BE49-F238E27FC236}">
                <a16:creationId xmlns:a16="http://schemas.microsoft.com/office/drawing/2014/main" id="{D7CA4748-4D89-4E5F-B012-8225F9E11694}"/>
              </a:ext>
            </a:extLst>
          </p:cNvPr>
          <p:cNvSpPr/>
          <p:nvPr/>
        </p:nvSpPr>
        <p:spPr>
          <a:xfrm>
            <a:off x="8518490" y="1634890"/>
            <a:ext cx="1992727" cy="1794110"/>
          </a:xfrm>
          <a:prstGeom prst="borderCallout1">
            <a:avLst>
              <a:gd name="adj1" fmla="val 84750"/>
              <a:gd name="adj2" fmla="val 101079"/>
              <a:gd name="adj3" fmla="val 140576"/>
              <a:gd name="adj4" fmla="val -35121"/>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r>
              <a:rPr lang="en-GB" sz="1600" b="1" dirty="0">
                <a:solidFill>
                  <a:prstClr val="black"/>
                </a:solidFill>
                <a:latin typeface="Calibri"/>
              </a:rPr>
              <a:t>Does your school see behaviour as a communication of unmet needs?  Do you boost children/colleagues with low esteem?</a:t>
            </a:r>
          </a:p>
        </p:txBody>
      </p:sp>
      <p:sp>
        <p:nvSpPr>
          <p:cNvPr id="7" name="Callout: Line 6">
            <a:extLst>
              <a:ext uri="{FF2B5EF4-FFF2-40B4-BE49-F238E27FC236}">
                <a16:creationId xmlns:a16="http://schemas.microsoft.com/office/drawing/2014/main" id="{0F82C61F-9DA2-4980-8CDD-FF4764B13879}"/>
              </a:ext>
            </a:extLst>
          </p:cNvPr>
          <p:cNvSpPr/>
          <p:nvPr/>
        </p:nvSpPr>
        <p:spPr>
          <a:xfrm>
            <a:off x="1736036" y="3949978"/>
            <a:ext cx="2252869" cy="2587411"/>
          </a:xfrm>
          <a:prstGeom prst="borderCallout1">
            <a:avLst>
              <a:gd name="adj1" fmla="val 84750"/>
              <a:gd name="adj2" fmla="val 101079"/>
              <a:gd name="adj3" fmla="val 32112"/>
              <a:gd name="adj4" fmla="val 1487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r>
              <a:rPr lang="en-GB" sz="2000" b="1" dirty="0">
                <a:solidFill>
                  <a:prstClr val="black"/>
                </a:solidFill>
                <a:latin typeface="Calibri"/>
              </a:rPr>
              <a:t>Is hurtful behaviour/bullying dealt with consistently and  effectively?  Are people ‘worked with’ instead of ‘done to’?</a:t>
            </a:r>
          </a:p>
        </p:txBody>
      </p:sp>
      <p:sp>
        <p:nvSpPr>
          <p:cNvPr id="5" name="Rectangle 4">
            <a:extLst>
              <a:ext uri="{FF2B5EF4-FFF2-40B4-BE49-F238E27FC236}">
                <a16:creationId xmlns:a16="http://schemas.microsoft.com/office/drawing/2014/main" id="{521522D4-979C-425B-8311-68C8FE98398C}"/>
              </a:ext>
              <a:ext uri="{C183D7F6-B498-43B3-948B-1728B52AA6E4}">
                <adec:decorative xmlns:adec="http://schemas.microsoft.com/office/drawing/2017/decorative" val="1"/>
              </a:ext>
            </a:extLst>
          </p:cNvPr>
          <p:cNvSpPr/>
          <p:nvPr/>
        </p:nvSpPr>
        <p:spPr>
          <a:xfrm>
            <a:off x="0" y="-20475"/>
            <a:ext cx="12192000" cy="140877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GB">
              <a:solidFill>
                <a:prstClr val="white"/>
              </a:solidFill>
              <a:latin typeface="Calibri"/>
            </a:endParaRPr>
          </a:p>
        </p:txBody>
      </p:sp>
      <p:sp>
        <p:nvSpPr>
          <p:cNvPr id="3" name="Title 2">
            <a:extLst>
              <a:ext uri="{FF2B5EF4-FFF2-40B4-BE49-F238E27FC236}">
                <a16:creationId xmlns:a16="http://schemas.microsoft.com/office/drawing/2014/main" id="{44406860-F687-4459-80CF-EA174D6FC93B}"/>
              </a:ext>
            </a:extLst>
          </p:cNvPr>
          <p:cNvSpPr>
            <a:spLocks noGrp="1"/>
          </p:cNvSpPr>
          <p:nvPr>
            <p:ph type="ctrTitle"/>
          </p:nvPr>
        </p:nvSpPr>
        <p:spPr>
          <a:xfrm>
            <a:off x="1568620" y="59037"/>
            <a:ext cx="9144000" cy="1229277"/>
          </a:xfrm>
        </p:spPr>
        <p:txBody>
          <a:bodyPr vert="horz" lIns="91440" tIns="45720" rIns="91440" bIns="45720" rtlCol="0" anchor="ctr">
            <a:noAutofit/>
          </a:bodyPr>
          <a:lstStyle/>
          <a:p>
            <a:pPr defTabSz="914400">
              <a:lnSpc>
                <a:spcPct val="90000"/>
              </a:lnSpc>
            </a:pPr>
            <a:r>
              <a:rPr lang="en-US" sz="2800" b="1" dirty="0">
                <a:solidFill>
                  <a:schemeClr val="bg1"/>
                </a:solidFill>
              </a:rPr>
              <a:t>Belonging and Connectedness / Esteem / Relationships</a:t>
            </a:r>
          </a:p>
        </p:txBody>
      </p:sp>
      <p:sp>
        <p:nvSpPr>
          <p:cNvPr id="9" name="Rectangle 8">
            <a:extLst>
              <a:ext uri="{FF2B5EF4-FFF2-40B4-BE49-F238E27FC236}">
                <a16:creationId xmlns:a16="http://schemas.microsoft.com/office/drawing/2014/main" id="{98E6BA47-67F3-410B-9EA5-8BE1F34103D2}"/>
              </a:ext>
            </a:extLst>
          </p:cNvPr>
          <p:cNvSpPr/>
          <p:nvPr/>
        </p:nvSpPr>
        <p:spPr>
          <a:xfrm>
            <a:off x="5589564" y="6084023"/>
            <a:ext cx="1871003" cy="475906"/>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b="1" dirty="0">
                <a:solidFill>
                  <a:prstClr val="black"/>
                </a:solidFill>
                <a:latin typeface="Calibri"/>
              </a:rPr>
              <a:t>SEND</a:t>
            </a:r>
          </a:p>
        </p:txBody>
      </p:sp>
    </p:spTree>
    <p:extLst>
      <p:ext uri="{BB962C8B-B14F-4D97-AF65-F5344CB8AC3E}">
        <p14:creationId xmlns:p14="http://schemas.microsoft.com/office/powerpoint/2010/main" val="400147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51753"/>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3" name="Title 2">
            <a:extLst>
              <a:ext uri="{FF2B5EF4-FFF2-40B4-BE49-F238E27FC236}">
                <a16:creationId xmlns:a16="http://schemas.microsoft.com/office/drawing/2014/main" id="{44406860-F687-4459-80CF-EA174D6FC93B}"/>
              </a:ext>
            </a:extLst>
          </p:cNvPr>
          <p:cNvSpPr>
            <a:spLocks noGrp="1"/>
          </p:cNvSpPr>
          <p:nvPr>
            <p:ph type="ctrTitle"/>
          </p:nvPr>
        </p:nvSpPr>
        <p:spPr>
          <a:xfrm>
            <a:off x="1941400" y="660200"/>
            <a:ext cx="8408193" cy="744836"/>
          </a:xfrm>
        </p:spPr>
        <p:txBody>
          <a:bodyPr vert="horz" lIns="91440" tIns="45720" rIns="91440" bIns="45720" rtlCol="0" anchor="ctr">
            <a:noAutofit/>
          </a:bodyPr>
          <a:lstStyle/>
          <a:p>
            <a:pPr defTabSz="914400">
              <a:lnSpc>
                <a:spcPct val="90000"/>
              </a:lnSpc>
            </a:pPr>
            <a:r>
              <a:rPr lang="en-US" sz="2800" b="1" dirty="0">
                <a:solidFill>
                  <a:schemeClr val="bg1"/>
                </a:solidFill>
              </a:rPr>
              <a:t>Berne’s Psychological Hungers (1950s)</a:t>
            </a:r>
          </a:p>
        </p:txBody>
      </p:sp>
      <p:sp>
        <p:nvSpPr>
          <p:cNvPr id="5" name="Rectangle 4">
            <a:extLst>
              <a:ext uri="{FF2B5EF4-FFF2-40B4-BE49-F238E27FC236}">
                <a16:creationId xmlns:a16="http://schemas.microsoft.com/office/drawing/2014/main" id="{18F7D78F-913D-4A21-ABD7-915B84D76824}"/>
              </a:ext>
            </a:extLst>
          </p:cNvPr>
          <p:cNvSpPr/>
          <p:nvPr/>
        </p:nvSpPr>
        <p:spPr>
          <a:xfrm>
            <a:off x="2269588" y="1965863"/>
            <a:ext cx="7652825" cy="4062651"/>
          </a:xfrm>
          <a:prstGeom prst="rect">
            <a:avLst/>
          </a:prstGeom>
        </p:spPr>
        <p:txBody>
          <a:bodyPr wrap="square">
            <a:spAutoFit/>
          </a:bodyPr>
          <a:lstStyle/>
          <a:p>
            <a:pPr defTabSz="457200">
              <a:lnSpc>
                <a:spcPct val="90000"/>
              </a:lnSpc>
              <a:spcBef>
                <a:spcPct val="20000"/>
              </a:spcBef>
              <a:defRPr/>
            </a:pPr>
            <a:r>
              <a:rPr lang="en-GB" sz="2000" dirty="0">
                <a:solidFill>
                  <a:prstClr val="black"/>
                </a:solidFill>
                <a:latin typeface="Arial" panose="020B0604020202020204" pitchFamily="34" charset="0"/>
                <a:cs typeface="Arial" panose="020B0604020202020204" pitchFamily="34" charset="0"/>
              </a:rPr>
              <a:t>According to Eric Berne, in order to feel emotionally satisfied and healthy, humans need: Contact, Recognition, Incident, Stimulus, Structure and Passion.</a:t>
            </a:r>
          </a:p>
          <a:p>
            <a:pPr defTabSz="457200">
              <a:lnSpc>
                <a:spcPct val="90000"/>
              </a:lnSpc>
              <a:spcBef>
                <a:spcPct val="20000"/>
              </a:spcBef>
              <a:defRPr/>
            </a:pPr>
            <a:endParaRPr lang="en-GB" sz="2000" dirty="0">
              <a:solidFill>
                <a:prstClr val="black"/>
              </a:solidFill>
              <a:latin typeface="Arial" panose="020B0604020202020204" pitchFamily="34" charset="0"/>
              <a:cs typeface="Arial" panose="020B0604020202020204" pitchFamily="34" charset="0"/>
            </a:endParaRPr>
          </a:p>
          <a:p>
            <a:pPr defTabSz="457200">
              <a:lnSpc>
                <a:spcPct val="90000"/>
              </a:lnSpc>
              <a:spcBef>
                <a:spcPct val="20000"/>
              </a:spcBef>
              <a:defRPr/>
            </a:pPr>
            <a:r>
              <a:rPr lang="en-GB" sz="2000" dirty="0">
                <a:solidFill>
                  <a:prstClr val="black"/>
                </a:solidFill>
                <a:latin typeface="Arial" panose="020B0604020202020204" pitchFamily="34" charset="0"/>
                <a:cs typeface="Arial" panose="020B0604020202020204" pitchFamily="34" charset="0"/>
              </a:rPr>
              <a:t>The three fundamental needs being:</a:t>
            </a:r>
          </a:p>
          <a:p>
            <a:pPr defTabSz="457200">
              <a:lnSpc>
                <a:spcPct val="90000"/>
              </a:lnSpc>
              <a:spcBef>
                <a:spcPct val="20000"/>
              </a:spcBef>
              <a:defRPr/>
            </a:pPr>
            <a:endParaRPr lang="en-GB" sz="2000" dirty="0">
              <a:solidFill>
                <a:prstClr val="black"/>
              </a:solidFill>
              <a:latin typeface="Arial" panose="020B0604020202020204" pitchFamily="34" charset="0"/>
              <a:cs typeface="Arial" panose="020B0604020202020204" pitchFamily="34" charset="0"/>
            </a:endParaRPr>
          </a:p>
          <a:p>
            <a:pPr marL="285750" indent="-285750" defTabSz="457200">
              <a:lnSpc>
                <a:spcPct val="90000"/>
              </a:lnSpc>
              <a:spcBef>
                <a:spcPct val="20000"/>
              </a:spcBef>
              <a:buFont typeface="Wingdings" panose="05000000000000000000" pitchFamily="2" charset="2"/>
              <a:buChar char="§"/>
              <a:defRPr/>
            </a:pPr>
            <a:r>
              <a:rPr lang="en-GB" sz="2000" b="1" dirty="0">
                <a:solidFill>
                  <a:prstClr val="black"/>
                </a:solidFill>
                <a:latin typeface="Arial" panose="020B0604020202020204" pitchFamily="34" charset="0"/>
                <a:cs typeface="Arial" panose="020B0604020202020204" pitchFamily="34" charset="0"/>
              </a:rPr>
              <a:t>Stimulation </a:t>
            </a:r>
            <a:r>
              <a:rPr lang="en-GB" sz="2000" dirty="0">
                <a:solidFill>
                  <a:prstClr val="black"/>
                </a:solidFill>
                <a:latin typeface="Arial" panose="020B0604020202020204" pitchFamily="34" charset="0"/>
                <a:cs typeface="Arial" panose="020B0604020202020204" pitchFamily="34" charset="0"/>
              </a:rPr>
              <a:t>– Is what’s happening in and outside of the classroom purposeful?</a:t>
            </a:r>
          </a:p>
          <a:p>
            <a:pPr marL="285750" indent="-285750" defTabSz="457200">
              <a:lnSpc>
                <a:spcPct val="90000"/>
              </a:lnSpc>
              <a:spcBef>
                <a:spcPct val="20000"/>
              </a:spcBef>
              <a:buFont typeface="Wingdings" panose="05000000000000000000" pitchFamily="2" charset="2"/>
              <a:buChar char="§"/>
              <a:defRPr/>
            </a:pPr>
            <a:r>
              <a:rPr lang="en-GB" sz="2000" b="1" dirty="0">
                <a:solidFill>
                  <a:prstClr val="black"/>
                </a:solidFill>
                <a:latin typeface="Arial" panose="020B0604020202020204" pitchFamily="34" charset="0"/>
                <a:cs typeface="Arial" panose="020B0604020202020204" pitchFamily="34" charset="0"/>
              </a:rPr>
              <a:t>Structure</a:t>
            </a:r>
            <a:r>
              <a:rPr lang="en-GB" sz="2000" dirty="0">
                <a:solidFill>
                  <a:prstClr val="black"/>
                </a:solidFill>
                <a:latin typeface="Arial" panose="020B0604020202020204" pitchFamily="34" charset="0"/>
                <a:cs typeface="Arial" panose="020B0604020202020204" pitchFamily="34" charset="0"/>
              </a:rPr>
              <a:t> - Safe and predictable routines from start to end of day?  Are transitions safe and predictable?</a:t>
            </a:r>
          </a:p>
          <a:p>
            <a:pPr marL="285750" indent="-285750" defTabSz="457200">
              <a:lnSpc>
                <a:spcPct val="90000"/>
              </a:lnSpc>
              <a:spcBef>
                <a:spcPct val="20000"/>
              </a:spcBef>
              <a:buFont typeface="Wingdings" panose="05000000000000000000" pitchFamily="2" charset="2"/>
              <a:buChar char="§"/>
              <a:defRPr/>
            </a:pPr>
            <a:r>
              <a:rPr lang="en-GB" sz="2000" b="1" dirty="0">
                <a:solidFill>
                  <a:prstClr val="black"/>
                </a:solidFill>
                <a:latin typeface="Arial" panose="020B0604020202020204" pitchFamily="34" charset="0"/>
                <a:cs typeface="Arial" panose="020B0604020202020204" pitchFamily="34" charset="0"/>
              </a:rPr>
              <a:t>Recognition </a:t>
            </a:r>
            <a:r>
              <a:rPr lang="en-GB" sz="2000" dirty="0">
                <a:solidFill>
                  <a:prstClr val="black"/>
                </a:solidFill>
                <a:latin typeface="Arial" panose="020B0604020202020204" pitchFamily="34" charset="0"/>
                <a:cs typeface="Arial" panose="020B0604020202020204" pitchFamily="34" charset="0"/>
              </a:rPr>
              <a:t>– Does every child feel like a valued member of the school community every day?</a:t>
            </a:r>
          </a:p>
          <a:p>
            <a:pPr defTabSz="457200">
              <a:defRPr/>
            </a:pPr>
            <a:endParaRPr lang="en-GB" dirty="0">
              <a:solidFill>
                <a:prstClr val="black"/>
              </a:solidFill>
              <a:latin typeface="Calibri"/>
            </a:endParaRPr>
          </a:p>
        </p:txBody>
      </p:sp>
    </p:spTree>
    <p:extLst>
      <p:ext uri="{BB962C8B-B14F-4D97-AF65-F5344CB8AC3E}">
        <p14:creationId xmlns:p14="http://schemas.microsoft.com/office/powerpoint/2010/main" val="778671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7D67D-A3F6-4CCA-9890-13C58027F42B}"/>
              </a:ext>
            </a:extLst>
          </p:cNvPr>
          <p:cNvSpPr>
            <a:spLocks noGrp="1"/>
          </p:cNvSpPr>
          <p:nvPr>
            <p:ph type="title"/>
          </p:nvPr>
        </p:nvSpPr>
        <p:spPr>
          <a:xfrm>
            <a:off x="1981200" y="527856"/>
            <a:ext cx="8229600" cy="1143000"/>
          </a:xfrm>
        </p:spPr>
        <p:txBody>
          <a:bodyPr anchor="ctr">
            <a:normAutofit/>
          </a:bodyPr>
          <a:lstStyle/>
          <a:p>
            <a:r>
              <a:rPr lang="en-GB" sz="3600" b="1" dirty="0"/>
              <a:t>Thinking point to take away…</a:t>
            </a:r>
          </a:p>
        </p:txBody>
      </p:sp>
      <p:sp>
        <p:nvSpPr>
          <p:cNvPr id="3" name="Content Placeholder 2">
            <a:extLst>
              <a:ext uri="{FF2B5EF4-FFF2-40B4-BE49-F238E27FC236}">
                <a16:creationId xmlns:a16="http://schemas.microsoft.com/office/drawing/2014/main" id="{C5722F46-C7F5-4A24-8A8E-CF69F5FBBE2A}"/>
              </a:ext>
            </a:extLst>
          </p:cNvPr>
          <p:cNvSpPr>
            <a:spLocks noGrp="1"/>
          </p:cNvSpPr>
          <p:nvPr>
            <p:ph sz="half" idx="1"/>
          </p:nvPr>
        </p:nvSpPr>
        <p:spPr>
          <a:xfrm>
            <a:off x="1981200" y="2124222"/>
            <a:ext cx="5141743" cy="4525963"/>
          </a:xfrm>
        </p:spPr>
        <p:txBody>
          <a:bodyPr>
            <a:normAutofit/>
          </a:bodyPr>
          <a:lstStyle/>
          <a:p>
            <a:pPr marL="0" indent="0">
              <a:lnSpc>
                <a:spcPct val="90000"/>
              </a:lnSpc>
              <a:buNone/>
            </a:pPr>
            <a:r>
              <a:rPr lang="en-GB" sz="2400" dirty="0"/>
              <a:t>How do you go about meeting the needs of the people in your community?  Is it only on laminated posters and in words spoken in assembly or do they </a:t>
            </a:r>
            <a:r>
              <a:rPr lang="en-GB" sz="2400" i="1" dirty="0"/>
              <a:t>feel it</a:t>
            </a:r>
            <a:r>
              <a:rPr lang="en-GB" sz="2400" dirty="0"/>
              <a:t>?</a:t>
            </a:r>
          </a:p>
          <a:p>
            <a:pPr marL="0" indent="0">
              <a:lnSpc>
                <a:spcPct val="90000"/>
              </a:lnSpc>
              <a:buNone/>
            </a:pPr>
            <a:endParaRPr lang="en-GB" sz="2400" dirty="0"/>
          </a:p>
          <a:p>
            <a:pPr>
              <a:lnSpc>
                <a:spcPct val="90000"/>
              </a:lnSpc>
              <a:buFont typeface="Wingdings" panose="05000000000000000000" pitchFamily="2" charset="2"/>
              <a:buChar char="q"/>
            </a:pPr>
            <a:r>
              <a:rPr lang="en-GB" sz="2400" dirty="0"/>
              <a:t>Belonging and Connectedness</a:t>
            </a:r>
          </a:p>
          <a:p>
            <a:pPr>
              <a:lnSpc>
                <a:spcPct val="90000"/>
              </a:lnSpc>
              <a:buFont typeface="Wingdings" panose="05000000000000000000" pitchFamily="2" charset="2"/>
              <a:buChar char="q"/>
            </a:pPr>
            <a:r>
              <a:rPr lang="en-GB" sz="2400" dirty="0"/>
              <a:t>Esteem</a:t>
            </a:r>
          </a:p>
          <a:p>
            <a:pPr>
              <a:lnSpc>
                <a:spcPct val="90000"/>
              </a:lnSpc>
              <a:buFont typeface="Wingdings" panose="05000000000000000000" pitchFamily="2" charset="2"/>
              <a:buChar char="q"/>
            </a:pPr>
            <a:r>
              <a:rPr lang="en-GB" sz="2400" dirty="0"/>
              <a:t>Friendship </a:t>
            </a:r>
          </a:p>
        </p:txBody>
      </p:sp>
      <p:pic>
        <p:nvPicPr>
          <p:cNvPr id="6" name="Picture 5">
            <a:extLst>
              <a:ext uri="{FF2B5EF4-FFF2-40B4-BE49-F238E27FC236}">
                <a16:creationId xmlns:a16="http://schemas.microsoft.com/office/drawing/2014/main" id="{107CE850-7C5B-4683-B62C-11655BB74FD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11572" y="2124221"/>
            <a:ext cx="3396176" cy="3396176"/>
          </a:xfrm>
          <a:prstGeom prst="rect">
            <a:avLst/>
          </a:prstGeom>
        </p:spPr>
      </p:pic>
    </p:spTree>
    <p:extLst>
      <p:ext uri="{BB962C8B-B14F-4D97-AF65-F5344CB8AC3E}">
        <p14:creationId xmlns:p14="http://schemas.microsoft.com/office/powerpoint/2010/main" val="924783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FF80B-BC2A-4976-BC1A-C3B6F96966A6}"/>
              </a:ext>
            </a:extLst>
          </p:cNvPr>
          <p:cNvSpPr>
            <a:spLocks noGrp="1"/>
          </p:cNvSpPr>
          <p:nvPr>
            <p:ph type="title"/>
          </p:nvPr>
        </p:nvSpPr>
        <p:spPr/>
        <p:txBody>
          <a:bodyPr/>
          <a:lstStyle/>
          <a:p>
            <a:r>
              <a:rPr kumimoji="0" lang="en-GB" sz="4000" b="1" i="0" u="none" strike="noStrike" kern="1200" cap="none" spc="0" normalizeH="0" baseline="0" noProof="0" dirty="0">
                <a:ln>
                  <a:noFill/>
                </a:ln>
                <a:solidFill>
                  <a:prstClr val="black"/>
                </a:solidFill>
                <a:effectLst/>
                <a:uLnTx/>
                <a:uFillTx/>
                <a:latin typeface="Calibri" panose="020F0502020204030204"/>
                <a:ea typeface="+mj-ea"/>
                <a:cs typeface="+mj-cs"/>
              </a:rPr>
              <a:t>Module 4 – Social Discipline Window</a:t>
            </a:r>
            <a:endParaRPr lang="en-GB" dirty="0"/>
          </a:p>
        </p:txBody>
      </p:sp>
      <p:sp>
        <p:nvSpPr>
          <p:cNvPr id="4" name="TextBox 3">
            <a:extLst>
              <a:ext uri="{FF2B5EF4-FFF2-40B4-BE49-F238E27FC236}">
                <a16:creationId xmlns:a16="http://schemas.microsoft.com/office/drawing/2014/main" id="{E6B48471-9EC3-46B3-84E9-E94CDD82BF1F}"/>
              </a:ext>
            </a:extLst>
          </p:cNvPr>
          <p:cNvSpPr txBox="1"/>
          <p:nvPr/>
        </p:nvSpPr>
        <p:spPr>
          <a:xfrm>
            <a:off x="2643808" y="3429000"/>
            <a:ext cx="6904383" cy="523220"/>
          </a:xfrm>
          <a:prstGeom prst="rect">
            <a:avLst/>
          </a:prstGeom>
          <a:noFill/>
        </p:spPr>
        <p:txBody>
          <a:bodyPr wrap="square">
            <a:spAutoFit/>
          </a:bodyPr>
          <a:lstStyle/>
          <a:p>
            <a:r>
              <a:rPr lang="en-GB" sz="2800" dirty="0">
                <a:hlinkClick r:id="rId2"/>
              </a:rPr>
              <a:t>https://vimeo.com/729245374/c78b348af1</a:t>
            </a:r>
            <a:r>
              <a:rPr lang="en-GB" sz="2800" dirty="0"/>
              <a:t> </a:t>
            </a:r>
          </a:p>
        </p:txBody>
      </p:sp>
    </p:spTree>
    <p:extLst>
      <p:ext uri="{BB962C8B-B14F-4D97-AF65-F5344CB8AC3E}">
        <p14:creationId xmlns:p14="http://schemas.microsoft.com/office/powerpoint/2010/main" val="2870111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D5311-921D-4D49-AEBD-91F6BF6BB11A}"/>
              </a:ext>
            </a:extLst>
          </p:cNvPr>
          <p:cNvSpPr>
            <a:spLocks noGrp="1"/>
          </p:cNvSpPr>
          <p:nvPr>
            <p:ph type="title"/>
          </p:nvPr>
        </p:nvSpPr>
        <p:spPr>
          <a:xfrm>
            <a:off x="1981200" y="311581"/>
            <a:ext cx="8229600" cy="1143000"/>
          </a:xfrm>
        </p:spPr>
        <p:txBody>
          <a:bodyPr>
            <a:normAutofit/>
          </a:bodyPr>
          <a:lstStyle/>
          <a:p>
            <a:r>
              <a:rPr lang="en-GB" b="1" dirty="0">
                <a:latin typeface="+mn-lt"/>
              </a:rPr>
              <a:t>Training Content </a:t>
            </a:r>
            <a:br>
              <a:rPr lang="en-GB" b="1" dirty="0">
                <a:latin typeface="+mn-lt"/>
              </a:rPr>
            </a:br>
            <a:r>
              <a:rPr lang="en-GB" sz="2200" i="1" dirty="0">
                <a:latin typeface="+mn-lt"/>
              </a:rPr>
              <a:t>117 mins max (approx. 2hrs) / </a:t>
            </a:r>
            <a:r>
              <a:rPr lang="en-GB" sz="2200" i="1" dirty="0" err="1">
                <a:latin typeface="+mn-lt"/>
              </a:rPr>
              <a:t>Upto</a:t>
            </a:r>
            <a:r>
              <a:rPr lang="en-GB" sz="2200" i="1" dirty="0">
                <a:latin typeface="+mn-lt"/>
              </a:rPr>
              <a:t> 3hrs if you inc. skills practise</a:t>
            </a:r>
            <a:endParaRPr lang="en-GB" i="1" dirty="0">
              <a:latin typeface="+mn-lt"/>
            </a:endParaRPr>
          </a:p>
        </p:txBody>
      </p:sp>
      <p:sp>
        <p:nvSpPr>
          <p:cNvPr id="3" name="Content Placeholder 2">
            <a:extLst>
              <a:ext uri="{FF2B5EF4-FFF2-40B4-BE49-F238E27FC236}">
                <a16:creationId xmlns:a16="http://schemas.microsoft.com/office/drawing/2014/main" id="{FAC4ABFD-E5FE-4E91-ACF2-FD5E694A21D9}"/>
              </a:ext>
            </a:extLst>
          </p:cNvPr>
          <p:cNvSpPr>
            <a:spLocks noGrp="1"/>
          </p:cNvSpPr>
          <p:nvPr>
            <p:ph sz="half" idx="2"/>
          </p:nvPr>
        </p:nvSpPr>
        <p:spPr>
          <a:xfrm>
            <a:off x="1464365" y="1746129"/>
            <a:ext cx="4040188" cy="4380034"/>
          </a:xfrm>
        </p:spPr>
        <p:txBody>
          <a:bodyPr>
            <a:normAutofit fontScale="77500" lnSpcReduction="20000"/>
          </a:bodyPr>
          <a:lstStyle/>
          <a:p>
            <a:pPr>
              <a:buFont typeface="Wingdings" panose="05000000000000000000" pitchFamily="2" charset="2"/>
              <a:buChar char="§"/>
            </a:pPr>
            <a:r>
              <a:rPr lang="en-US" sz="2800" dirty="0">
                <a:latin typeface="+mn-lt"/>
              </a:rPr>
              <a:t>Why Restorative Practice? 03:49</a:t>
            </a:r>
          </a:p>
          <a:p>
            <a:pPr>
              <a:buFont typeface="Wingdings" panose="05000000000000000000" pitchFamily="2" charset="2"/>
              <a:buChar char="§"/>
            </a:pPr>
            <a:r>
              <a:rPr lang="en-US" sz="2800" dirty="0">
                <a:latin typeface="+mn-lt"/>
              </a:rPr>
              <a:t>What is Restorative Practice? 06:46</a:t>
            </a:r>
          </a:p>
          <a:p>
            <a:pPr>
              <a:buFont typeface="Wingdings" panose="05000000000000000000" pitchFamily="2" charset="2"/>
              <a:buChar char="§"/>
            </a:pPr>
            <a:r>
              <a:rPr lang="en-US" sz="2800" dirty="0">
                <a:latin typeface="+mn-lt"/>
              </a:rPr>
              <a:t>Restorative Values and Principles - 10 mins?</a:t>
            </a:r>
          </a:p>
          <a:p>
            <a:pPr>
              <a:buFont typeface="Wingdings" panose="05000000000000000000" pitchFamily="2" charset="2"/>
              <a:buChar char="§"/>
            </a:pPr>
            <a:r>
              <a:rPr lang="en-US" sz="2800" dirty="0">
                <a:latin typeface="+mn-lt"/>
              </a:rPr>
              <a:t>Characteristics of a Restorative School – 5-10 mins</a:t>
            </a:r>
          </a:p>
          <a:p>
            <a:pPr>
              <a:buFont typeface="Wingdings" panose="05000000000000000000" pitchFamily="2" charset="2"/>
              <a:buChar char="§"/>
            </a:pPr>
            <a:r>
              <a:rPr lang="en-GB" sz="2800" dirty="0">
                <a:latin typeface="+mn-lt"/>
                <a:cs typeface="Arial" panose="020B0604020202020204" pitchFamily="34" charset="0"/>
              </a:rPr>
              <a:t>Whole-school approach to meeting people’s needs – 5-10mins</a:t>
            </a:r>
          </a:p>
          <a:p>
            <a:pPr>
              <a:buFont typeface="Wingdings" panose="05000000000000000000" pitchFamily="2" charset="2"/>
              <a:buChar char="§"/>
            </a:pPr>
            <a:r>
              <a:rPr lang="en-US" sz="2800" dirty="0">
                <a:latin typeface="+mn-lt"/>
              </a:rPr>
              <a:t>Considering it in context – approx. 9 mins</a:t>
            </a:r>
          </a:p>
          <a:p>
            <a:pPr>
              <a:buFont typeface="Wingdings" panose="05000000000000000000" pitchFamily="2" charset="2"/>
              <a:buChar char="§"/>
            </a:pPr>
            <a:endParaRPr lang="en-US" sz="2800" dirty="0">
              <a:latin typeface="+mn-lt"/>
            </a:endParaRPr>
          </a:p>
          <a:p>
            <a:pPr>
              <a:buFont typeface="Wingdings" panose="05000000000000000000" pitchFamily="2" charset="2"/>
              <a:buChar char="§"/>
            </a:pPr>
            <a:endParaRPr lang="en-GB" sz="2800" dirty="0">
              <a:latin typeface="+mj-lt"/>
            </a:endParaRPr>
          </a:p>
          <a:p>
            <a:pPr>
              <a:buFont typeface="Wingdings" panose="05000000000000000000" pitchFamily="2" charset="2"/>
              <a:buChar char="§"/>
            </a:pPr>
            <a:endParaRPr lang="en-GB" sz="2800" dirty="0">
              <a:latin typeface="+mj-lt"/>
            </a:endParaRPr>
          </a:p>
          <a:p>
            <a:pPr marL="0" indent="0">
              <a:buNone/>
            </a:pPr>
            <a:endParaRPr lang="en-GB" dirty="0"/>
          </a:p>
        </p:txBody>
      </p:sp>
      <p:sp>
        <p:nvSpPr>
          <p:cNvPr id="6" name="Content Placeholder 5">
            <a:extLst>
              <a:ext uri="{FF2B5EF4-FFF2-40B4-BE49-F238E27FC236}">
                <a16:creationId xmlns:a16="http://schemas.microsoft.com/office/drawing/2014/main" id="{606D39E6-A349-4F13-B8CF-A0844E307334}"/>
              </a:ext>
            </a:extLst>
          </p:cNvPr>
          <p:cNvSpPr>
            <a:spLocks noGrp="1"/>
          </p:cNvSpPr>
          <p:nvPr>
            <p:ph sz="quarter" idx="4"/>
          </p:nvPr>
        </p:nvSpPr>
        <p:spPr>
          <a:xfrm>
            <a:off x="6169026" y="1746129"/>
            <a:ext cx="4041775" cy="4380034"/>
          </a:xfrm>
        </p:spPr>
        <p:txBody>
          <a:bodyPr>
            <a:normAutofit fontScale="77500" lnSpcReduction="20000"/>
          </a:bodyPr>
          <a:lstStyle/>
          <a:p>
            <a:pPr>
              <a:buFont typeface="Wingdings" panose="05000000000000000000" pitchFamily="2" charset="2"/>
              <a:buChar char="§"/>
            </a:pPr>
            <a:r>
              <a:rPr lang="en-GB" sz="2800" dirty="0">
                <a:latin typeface="+mn-lt"/>
              </a:rPr>
              <a:t>Social Discipline Window 13:01</a:t>
            </a:r>
          </a:p>
          <a:p>
            <a:pPr>
              <a:buFont typeface="Wingdings" panose="05000000000000000000" pitchFamily="2" charset="2"/>
              <a:buChar char="§"/>
            </a:pPr>
            <a:r>
              <a:rPr lang="en-GB" sz="2800" dirty="0">
                <a:latin typeface="+mj-lt"/>
              </a:rPr>
              <a:t>5-Step Practice framework 19:20</a:t>
            </a:r>
          </a:p>
          <a:p>
            <a:pPr>
              <a:buFont typeface="Wingdings" panose="05000000000000000000" pitchFamily="2" charset="2"/>
              <a:buChar char="§"/>
            </a:pPr>
            <a:r>
              <a:rPr lang="en-GB" sz="2800" dirty="0">
                <a:latin typeface="+mj-lt"/>
              </a:rPr>
              <a:t>Demonstration of a 5-Step Conversation approx. 25 mins</a:t>
            </a:r>
          </a:p>
          <a:p>
            <a:pPr>
              <a:buFont typeface="Wingdings" panose="05000000000000000000" pitchFamily="2" charset="2"/>
              <a:buChar char="§"/>
            </a:pPr>
            <a:r>
              <a:rPr lang="en-GB" sz="2800" i="1" dirty="0">
                <a:latin typeface="+mj-lt"/>
              </a:rPr>
              <a:t>Optional skills practise - 1:1 conversation</a:t>
            </a:r>
          </a:p>
          <a:p>
            <a:pPr>
              <a:buFont typeface="Wingdings" panose="05000000000000000000" pitchFamily="2" charset="2"/>
              <a:buChar char="§"/>
            </a:pPr>
            <a:r>
              <a:rPr lang="en-GB" sz="2800" dirty="0">
                <a:latin typeface="+mj-lt"/>
              </a:rPr>
              <a:t>Restorative Scripts and Other Tools 09:20</a:t>
            </a:r>
          </a:p>
          <a:p>
            <a:pPr>
              <a:buFont typeface="Wingdings" panose="05000000000000000000" pitchFamily="2" charset="2"/>
              <a:buChar char="§"/>
            </a:pPr>
            <a:r>
              <a:rPr lang="en-GB" sz="2800" i="1" dirty="0">
                <a:latin typeface="+mj-lt"/>
              </a:rPr>
              <a:t>Optional skills practise - meeting</a:t>
            </a:r>
          </a:p>
          <a:p>
            <a:pPr>
              <a:buFont typeface="Wingdings" panose="05000000000000000000" pitchFamily="2" charset="2"/>
              <a:buChar char="§"/>
            </a:pPr>
            <a:r>
              <a:rPr lang="en-GB" sz="2800" dirty="0">
                <a:solidFill>
                  <a:prstClr val="black"/>
                </a:solidFill>
                <a:latin typeface="+mj-lt"/>
              </a:rPr>
              <a:t>Additional Sources of Information and Support </a:t>
            </a:r>
          </a:p>
          <a:p>
            <a:endParaRPr lang="en-GB" dirty="0"/>
          </a:p>
        </p:txBody>
      </p:sp>
    </p:spTree>
    <p:extLst>
      <p:ext uri="{BB962C8B-B14F-4D97-AF65-F5344CB8AC3E}">
        <p14:creationId xmlns:p14="http://schemas.microsoft.com/office/powerpoint/2010/main" val="2343306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29B89-A89A-4F95-B6B4-B8721394081C}"/>
              </a:ext>
            </a:extLst>
          </p:cNvPr>
          <p:cNvSpPr>
            <a:spLocks noGrp="1"/>
          </p:cNvSpPr>
          <p:nvPr>
            <p:ph type="title"/>
          </p:nvPr>
        </p:nvSpPr>
        <p:spPr/>
        <p:txBody>
          <a:bodyPr/>
          <a:lstStyle/>
          <a:p>
            <a:r>
              <a:rPr kumimoji="0" lang="en-GB" sz="4000" b="1" i="0" u="none" strike="noStrike" kern="1200" cap="none" spc="0" normalizeH="0" baseline="0" noProof="0" dirty="0">
                <a:ln>
                  <a:noFill/>
                </a:ln>
                <a:solidFill>
                  <a:prstClr val="black"/>
                </a:solidFill>
                <a:effectLst/>
                <a:uLnTx/>
                <a:uFillTx/>
                <a:latin typeface="Calibri" panose="020F0502020204030204"/>
                <a:ea typeface="+mj-ea"/>
                <a:cs typeface="+mj-cs"/>
              </a:rPr>
              <a:t>Module 5 - 5-step framework</a:t>
            </a:r>
            <a:endParaRPr lang="en-GB" dirty="0"/>
          </a:p>
        </p:txBody>
      </p:sp>
      <p:sp>
        <p:nvSpPr>
          <p:cNvPr id="4" name="TextBox 3">
            <a:extLst>
              <a:ext uri="{FF2B5EF4-FFF2-40B4-BE49-F238E27FC236}">
                <a16:creationId xmlns:a16="http://schemas.microsoft.com/office/drawing/2014/main" id="{461E45D2-F565-4B1E-B9B4-993133F98716}"/>
              </a:ext>
            </a:extLst>
          </p:cNvPr>
          <p:cNvSpPr txBox="1"/>
          <p:nvPr/>
        </p:nvSpPr>
        <p:spPr>
          <a:xfrm>
            <a:off x="2120348" y="3429000"/>
            <a:ext cx="7951304" cy="523220"/>
          </a:xfrm>
          <a:prstGeom prst="rect">
            <a:avLst/>
          </a:prstGeom>
          <a:noFill/>
        </p:spPr>
        <p:txBody>
          <a:bodyPr wrap="square">
            <a:spAutoFit/>
          </a:bodyPr>
          <a:lstStyle/>
          <a:p>
            <a:r>
              <a:rPr lang="en-GB" sz="2800" dirty="0">
                <a:hlinkClick r:id="rId2"/>
              </a:rPr>
              <a:t>https://vimeo.com/729246580/a5ff61f911</a:t>
            </a:r>
            <a:r>
              <a:rPr lang="en-GB" sz="2800" dirty="0"/>
              <a:t> </a:t>
            </a:r>
          </a:p>
        </p:txBody>
      </p:sp>
    </p:spTree>
    <p:extLst>
      <p:ext uri="{BB962C8B-B14F-4D97-AF65-F5344CB8AC3E}">
        <p14:creationId xmlns:p14="http://schemas.microsoft.com/office/powerpoint/2010/main" val="1078027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794AD18-57BC-437C-A5F7-4F4F42D12FA1}"/>
              </a:ext>
            </a:extLst>
          </p:cNvPr>
          <p:cNvSpPr>
            <a:spLocks noGrp="1"/>
          </p:cNvSpPr>
          <p:nvPr>
            <p:ph type="title"/>
          </p:nvPr>
        </p:nvSpPr>
        <p:spPr/>
        <p:txBody>
          <a:bodyPr>
            <a:normAutofit/>
          </a:bodyPr>
          <a:lstStyle/>
          <a:p>
            <a:r>
              <a:rPr kumimoji="0" lang="en-GB" sz="3600" b="1" i="0" u="none" strike="noStrike" kern="1200" cap="none" spc="0" normalizeH="0" baseline="0" noProof="0" dirty="0">
                <a:ln>
                  <a:noFill/>
                </a:ln>
                <a:solidFill>
                  <a:prstClr val="black"/>
                </a:solidFill>
                <a:effectLst/>
                <a:uLnTx/>
                <a:uFillTx/>
                <a:latin typeface="Calibri" panose="020F0502020204030204"/>
                <a:ea typeface="+mj-ea"/>
                <a:cs typeface="+mj-cs"/>
              </a:rPr>
              <a:t>Module 6 - Demonstration of 5-step conversation</a:t>
            </a:r>
            <a:endParaRPr lang="en-GB" sz="3600" dirty="0"/>
          </a:p>
        </p:txBody>
      </p:sp>
      <p:sp>
        <p:nvSpPr>
          <p:cNvPr id="8" name="Content Placeholder 7">
            <a:extLst>
              <a:ext uri="{FF2B5EF4-FFF2-40B4-BE49-F238E27FC236}">
                <a16:creationId xmlns:a16="http://schemas.microsoft.com/office/drawing/2014/main" id="{AB0F2837-E18B-4F78-ABA7-0EE6FC53853E}"/>
              </a:ext>
            </a:extLst>
          </p:cNvPr>
          <p:cNvSpPr>
            <a:spLocks noGrp="1"/>
          </p:cNvSpPr>
          <p:nvPr>
            <p:ph idx="4294967295"/>
          </p:nvPr>
        </p:nvSpPr>
        <p:spPr>
          <a:xfrm>
            <a:off x="838200" y="3429000"/>
            <a:ext cx="10515600" cy="2747963"/>
          </a:xfrm>
        </p:spPr>
        <p:txBody>
          <a:bodyPr/>
          <a:lstStyle/>
          <a:p>
            <a:pPr marL="0" indent="0" algn="ctr">
              <a:buNone/>
            </a:pPr>
            <a:r>
              <a:rPr lang="en-GB" dirty="0">
                <a:hlinkClick r:id="rId2"/>
              </a:rPr>
              <a:t>https://vimeo.com/670710830/4ac46726d0</a:t>
            </a:r>
            <a:r>
              <a:rPr lang="en-GB" dirty="0"/>
              <a:t>  </a:t>
            </a:r>
          </a:p>
          <a:p>
            <a:endParaRPr lang="en-GB" dirty="0"/>
          </a:p>
        </p:txBody>
      </p:sp>
    </p:spTree>
    <p:extLst>
      <p:ext uri="{BB962C8B-B14F-4D97-AF65-F5344CB8AC3E}">
        <p14:creationId xmlns:p14="http://schemas.microsoft.com/office/powerpoint/2010/main" val="2325094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7D67D-A3F6-4CCA-9890-13C58027F42B}"/>
              </a:ext>
            </a:extLst>
          </p:cNvPr>
          <p:cNvSpPr>
            <a:spLocks noGrp="1"/>
          </p:cNvSpPr>
          <p:nvPr>
            <p:ph type="title"/>
          </p:nvPr>
        </p:nvSpPr>
        <p:spPr>
          <a:xfrm>
            <a:off x="1981200" y="388301"/>
            <a:ext cx="8229600" cy="1143000"/>
          </a:xfrm>
        </p:spPr>
        <p:txBody>
          <a:bodyPr>
            <a:normAutofit/>
          </a:bodyPr>
          <a:lstStyle/>
          <a:p>
            <a:r>
              <a:rPr lang="en-GB" b="1" dirty="0">
                <a:latin typeface="+mn-lt"/>
                <a:cs typeface="Arial" panose="020B0604020202020204" pitchFamily="34" charset="0"/>
              </a:rPr>
              <a:t>Reflection on demo - </a:t>
            </a:r>
            <a:r>
              <a:rPr lang="en-GB" b="1" i="1" dirty="0">
                <a:latin typeface="+mn-lt"/>
                <a:cs typeface="Arial" panose="020B0604020202020204" pitchFamily="34" charset="0"/>
              </a:rPr>
              <a:t>Optional</a:t>
            </a:r>
          </a:p>
        </p:txBody>
      </p:sp>
      <p:sp>
        <p:nvSpPr>
          <p:cNvPr id="3" name="Content Placeholder 2">
            <a:extLst>
              <a:ext uri="{FF2B5EF4-FFF2-40B4-BE49-F238E27FC236}">
                <a16:creationId xmlns:a16="http://schemas.microsoft.com/office/drawing/2014/main" id="{C5722F46-C7F5-4A24-8A8E-CF69F5FBBE2A}"/>
              </a:ext>
            </a:extLst>
          </p:cNvPr>
          <p:cNvSpPr>
            <a:spLocks noGrp="1"/>
          </p:cNvSpPr>
          <p:nvPr>
            <p:ph idx="1"/>
          </p:nvPr>
        </p:nvSpPr>
        <p:spPr>
          <a:xfrm>
            <a:off x="1066800" y="1921565"/>
            <a:ext cx="10058400" cy="4068417"/>
          </a:xfrm>
        </p:spPr>
        <p:txBody>
          <a:bodyPr>
            <a:normAutofit fontScale="62500" lnSpcReduction="20000"/>
          </a:bodyPr>
          <a:lstStyle/>
          <a:p>
            <a:pPr>
              <a:buFont typeface="Wingdings" panose="05000000000000000000" pitchFamily="2" charset="2"/>
              <a:buChar char="§"/>
            </a:pPr>
            <a:r>
              <a:rPr lang="en-GB" sz="3800" dirty="0">
                <a:latin typeface="+mn-lt"/>
              </a:rPr>
              <a:t>What is the facilitator doing / not doing?  What restorative values / qualities are being displayed?</a:t>
            </a:r>
          </a:p>
          <a:p>
            <a:pPr>
              <a:buFont typeface="Wingdings" panose="05000000000000000000" pitchFamily="2" charset="2"/>
              <a:buChar char="§"/>
            </a:pPr>
            <a:r>
              <a:rPr lang="en-GB" sz="3800" dirty="0">
                <a:latin typeface="+mn-lt"/>
              </a:rPr>
              <a:t>How does a restorative conversation differ to other types of conversations you might have in school?  </a:t>
            </a:r>
          </a:p>
          <a:p>
            <a:pPr>
              <a:buFont typeface="Wingdings" panose="05000000000000000000" pitchFamily="2" charset="2"/>
              <a:buChar char="§"/>
            </a:pPr>
            <a:r>
              <a:rPr lang="en-GB" sz="3800" dirty="0">
                <a:latin typeface="+mn-lt"/>
              </a:rPr>
              <a:t>What might you need to consider before/during/after you have the conversation?  </a:t>
            </a:r>
          </a:p>
          <a:p>
            <a:pPr>
              <a:buFont typeface="Wingdings" panose="05000000000000000000" pitchFamily="2" charset="2"/>
              <a:buChar char="§"/>
            </a:pPr>
            <a:r>
              <a:rPr lang="en-GB" sz="3800" dirty="0">
                <a:latin typeface="+mn-lt"/>
              </a:rPr>
              <a:t>What worked well?  Why?  </a:t>
            </a:r>
          </a:p>
          <a:p>
            <a:pPr>
              <a:buFont typeface="Wingdings" panose="05000000000000000000" pitchFamily="2" charset="2"/>
              <a:buChar char="§"/>
            </a:pPr>
            <a:r>
              <a:rPr lang="en-GB" sz="3800" dirty="0">
                <a:latin typeface="+mn-lt"/>
              </a:rPr>
              <a:t>What will you take away from this? How will this change how you approach conversations with children/adults affected by conflict?  </a:t>
            </a:r>
          </a:p>
          <a:p>
            <a:pPr>
              <a:buFont typeface="Wingdings" panose="05000000000000000000" pitchFamily="2" charset="2"/>
              <a:buChar char="§"/>
            </a:pPr>
            <a:r>
              <a:rPr lang="en-GB" sz="3800" dirty="0">
                <a:latin typeface="+mn-lt"/>
              </a:rPr>
              <a:t>Do you feel more confident in having a go as a result of seeing this?</a:t>
            </a:r>
          </a:p>
          <a:p>
            <a:pPr>
              <a:buFont typeface="Wingdings" panose="05000000000000000000" pitchFamily="2" charset="2"/>
              <a:buChar char="§"/>
            </a:pPr>
            <a:r>
              <a:rPr lang="en-GB" sz="3800" dirty="0">
                <a:latin typeface="+mn-lt"/>
              </a:rPr>
              <a:t>Is there anything else you need to feel confident in managing conflict in your work?</a:t>
            </a:r>
          </a:p>
          <a:p>
            <a:endParaRPr lang="en-GB" dirty="0"/>
          </a:p>
        </p:txBody>
      </p:sp>
    </p:spTree>
    <p:extLst>
      <p:ext uri="{BB962C8B-B14F-4D97-AF65-F5344CB8AC3E}">
        <p14:creationId xmlns:p14="http://schemas.microsoft.com/office/powerpoint/2010/main" val="1408316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7D67D-A3F6-4CCA-9890-13C58027F42B}"/>
              </a:ext>
            </a:extLst>
          </p:cNvPr>
          <p:cNvSpPr>
            <a:spLocks noGrp="1"/>
          </p:cNvSpPr>
          <p:nvPr>
            <p:ph type="title"/>
          </p:nvPr>
        </p:nvSpPr>
        <p:spPr>
          <a:xfrm>
            <a:off x="1981199" y="838875"/>
            <a:ext cx="8229600" cy="1143000"/>
          </a:xfrm>
        </p:spPr>
        <p:txBody>
          <a:bodyPr>
            <a:normAutofit/>
          </a:bodyPr>
          <a:lstStyle/>
          <a:p>
            <a:r>
              <a:rPr lang="en-GB" b="1" dirty="0">
                <a:latin typeface="+mn-lt"/>
                <a:cs typeface="Arial" panose="020B0604020202020204" pitchFamily="34" charset="0"/>
              </a:rPr>
              <a:t>Skills Practice - </a:t>
            </a:r>
            <a:r>
              <a:rPr lang="en-GB" b="1" i="1" dirty="0">
                <a:latin typeface="+mn-lt"/>
                <a:cs typeface="Arial" panose="020B0604020202020204" pitchFamily="34" charset="0"/>
              </a:rPr>
              <a:t>Optional</a:t>
            </a:r>
          </a:p>
        </p:txBody>
      </p:sp>
      <p:sp>
        <p:nvSpPr>
          <p:cNvPr id="3" name="Content Placeholder 2">
            <a:extLst>
              <a:ext uri="{FF2B5EF4-FFF2-40B4-BE49-F238E27FC236}">
                <a16:creationId xmlns:a16="http://schemas.microsoft.com/office/drawing/2014/main" id="{C5722F46-C7F5-4A24-8A8E-CF69F5FBBE2A}"/>
              </a:ext>
            </a:extLst>
          </p:cNvPr>
          <p:cNvSpPr>
            <a:spLocks noGrp="1"/>
          </p:cNvSpPr>
          <p:nvPr>
            <p:ph idx="1"/>
          </p:nvPr>
        </p:nvSpPr>
        <p:spPr>
          <a:xfrm>
            <a:off x="1907343" y="2230775"/>
            <a:ext cx="8377311" cy="3615219"/>
          </a:xfrm>
        </p:spPr>
        <p:txBody>
          <a:bodyPr>
            <a:normAutofit lnSpcReduction="10000"/>
          </a:bodyPr>
          <a:lstStyle/>
          <a:p>
            <a:pPr marL="0" indent="0">
              <a:buNone/>
            </a:pPr>
            <a:r>
              <a:rPr lang="en-GB" sz="3000" dirty="0">
                <a:latin typeface="+mn-lt"/>
              </a:rPr>
              <a:t>PRIMARY:</a:t>
            </a:r>
          </a:p>
          <a:p>
            <a:pPr marL="0" indent="0">
              <a:buNone/>
            </a:pPr>
            <a:r>
              <a:rPr lang="en-GB" sz="3000" dirty="0">
                <a:latin typeface="+mn-lt"/>
              </a:rPr>
              <a:t>In pairs, use the 5-step framework to work through a conversation with Josh, Leah or the teacher on duty.</a:t>
            </a:r>
          </a:p>
          <a:p>
            <a:pPr marL="0" indent="0">
              <a:buNone/>
            </a:pPr>
            <a:endParaRPr lang="en-GB" sz="3000" dirty="0">
              <a:latin typeface="+mn-lt"/>
            </a:endParaRPr>
          </a:p>
          <a:p>
            <a:pPr marL="0" indent="0">
              <a:buNone/>
            </a:pPr>
            <a:r>
              <a:rPr lang="en-GB" sz="3000" dirty="0">
                <a:latin typeface="+mn-lt"/>
              </a:rPr>
              <a:t>SECONDARY:</a:t>
            </a:r>
          </a:p>
          <a:p>
            <a:pPr marL="0" indent="0">
              <a:buNone/>
            </a:pPr>
            <a:r>
              <a:rPr lang="en-GB" sz="3000" dirty="0">
                <a:latin typeface="+mn-lt"/>
              </a:rPr>
              <a:t>In pairs, use the 5-step framework to work through a conversation with Josh, Liam or Mr James.</a:t>
            </a:r>
          </a:p>
          <a:p>
            <a:endParaRPr lang="en-GB" dirty="0"/>
          </a:p>
        </p:txBody>
      </p:sp>
    </p:spTree>
    <p:extLst>
      <p:ext uri="{BB962C8B-B14F-4D97-AF65-F5344CB8AC3E}">
        <p14:creationId xmlns:p14="http://schemas.microsoft.com/office/powerpoint/2010/main" val="1066857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7334D0-C700-479C-82AE-DCCA28F15BD4}"/>
              </a:ext>
            </a:extLst>
          </p:cNvPr>
          <p:cNvSpPr>
            <a:spLocks noGrp="1"/>
          </p:cNvSpPr>
          <p:nvPr>
            <p:ph type="title"/>
          </p:nvPr>
        </p:nvSpPr>
        <p:spPr>
          <a:xfrm>
            <a:off x="838199" y="365125"/>
            <a:ext cx="10810461" cy="1325563"/>
          </a:xfrm>
        </p:spPr>
        <p:txBody>
          <a:bodyPr>
            <a:normAutofit fontScale="90000"/>
          </a:bodyPr>
          <a:lstStyle/>
          <a:p>
            <a:r>
              <a:rPr lang="en-GB" b="1" dirty="0">
                <a:latin typeface="+mn-lt"/>
              </a:rPr>
              <a:t>Module 7 – Restorative Scripts and Other Tools</a:t>
            </a:r>
            <a:br>
              <a:rPr lang="en-GB" b="1" dirty="0">
                <a:latin typeface="+mn-lt"/>
              </a:rPr>
            </a:br>
            <a:endParaRPr lang="en-GB" b="1" dirty="0">
              <a:latin typeface="+mn-lt"/>
            </a:endParaRPr>
          </a:p>
        </p:txBody>
      </p:sp>
      <p:sp>
        <p:nvSpPr>
          <p:cNvPr id="7" name="TextBox 6">
            <a:extLst>
              <a:ext uri="{FF2B5EF4-FFF2-40B4-BE49-F238E27FC236}">
                <a16:creationId xmlns:a16="http://schemas.microsoft.com/office/drawing/2014/main" id="{9562A86C-77E8-4172-9F6F-715CA8C3942D}"/>
              </a:ext>
            </a:extLst>
          </p:cNvPr>
          <p:cNvSpPr txBox="1"/>
          <p:nvPr/>
        </p:nvSpPr>
        <p:spPr>
          <a:xfrm>
            <a:off x="2902225" y="3429000"/>
            <a:ext cx="7818783" cy="523220"/>
          </a:xfrm>
          <a:prstGeom prst="rect">
            <a:avLst/>
          </a:prstGeom>
          <a:noFill/>
        </p:spPr>
        <p:txBody>
          <a:bodyPr wrap="square">
            <a:spAutoFit/>
          </a:bodyPr>
          <a:lstStyle/>
          <a:p>
            <a:r>
              <a:rPr lang="en-GB" sz="2800" dirty="0">
                <a:hlinkClick r:id="rId2"/>
              </a:rPr>
              <a:t>https://vimeo.com/729250819/3e68925acb</a:t>
            </a:r>
            <a:r>
              <a:rPr lang="en-GB" sz="2800" dirty="0"/>
              <a:t> </a:t>
            </a:r>
          </a:p>
        </p:txBody>
      </p:sp>
    </p:spTree>
    <p:extLst>
      <p:ext uri="{BB962C8B-B14F-4D97-AF65-F5344CB8AC3E}">
        <p14:creationId xmlns:p14="http://schemas.microsoft.com/office/powerpoint/2010/main" val="787916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F2BF6-D833-4217-AE2A-9FB43053AC65}"/>
              </a:ext>
            </a:extLst>
          </p:cNvPr>
          <p:cNvSpPr>
            <a:spLocks noGrp="1"/>
          </p:cNvSpPr>
          <p:nvPr>
            <p:ph type="title"/>
          </p:nvPr>
        </p:nvSpPr>
        <p:spPr>
          <a:xfrm>
            <a:off x="1981200" y="402654"/>
            <a:ext cx="8229600" cy="1143000"/>
          </a:xfrm>
        </p:spPr>
        <p:txBody>
          <a:bodyPr>
            <a:normAutofit fontScale="90000"/>
          </a:bodyPr>
          <a:lstStyle/>
          <a:p>
            <a:r>
              <a:rPr lang="en-GB" sz="4000" b="1" dirty="0">
                <a:latin typeface="+mj-lt"/>
              </a:rPr>
              <a:t>Restorative Meeting Script </a:t>
            </a:r>
            <a:br>
              <a:rPr lang="en-GB" sz="4000" b="1" dirty="0">
                <a:latin typeface="+mj-lt"/>
              </a:rPr>
            </a:br>
            <a:r>
              <a:rPr lang="en-GB" sz="3100" i="1" dirty="0">
                <a:latin typeface="+mj-lt"/>
              </a:rPr>
              <a:t>2 people</a:t>
            </a:r>
            <a:endParaRPr lang="en-GB" sz="4000" i="1" dirty="0">
              <a:latin typeface="+mj-lt"/>
            </a:endParaRPr>
          </a:p>
        </p:txBody>
      </p:sp>
      <p:sp>
        <p:nvSpPr>
          <p:cNvPr id="3" name="Content Placeholder 2">
            <a:extLst>
              <a:ext uri="{FF2B5EF4-FFF2-40B4-BE49-F238E27FC236}">
                <a16:creationId xmlns:a16="http://schemas.microsoft.com/office/drawing/2014/main" id="{D8FED05D-5B0F-417A-8CD9-C32881844EAC}"/>
              </a:ext>
            </a:extLst>
          </p:cNvPr>
          <p:cNvSpPr>
            <a:spLocks noGrp="1"/>
          </p:cNvSpPr>
          <p:nvPr>
            <p:ph idx="1"/>
          </p:nvPr>
        </p:nvSpPr>
        <p:spPr>
          <a:xfrm>
            <a:off x="1981200" y="1746507"/>
            <a:ext cx="8229600" cy="4525963"/>
          </a:xfrm>
        </p:spPr>
        <p:txBody>
          <a:bodyPr>
            <a:normAutofit fontScale="92500" lnSpcReduction="20000"/>
          </a:bodyPr>
          <a:lstStyle/>
          <a:p>
            <a:pPr marL="457200" indent="-457200">
              <a:buFont typeface="+mj-lt"/>
              <a:buAutoNum type="arabicPeriod"/>
            </a:pPr>
            <a:r>
              <a:rPr lang="en-GB" b="1" dirty="0"/>
              <a:t>Intro:</a:t>
            </a:r>
            <a:r>
              <a:rPr lang="en-GB" dirty="0"/>
              <a:t> Facilitator explains reason for meeting and asks for honesty and good listening - each person will have their turn… </a:t>
            </a:r>
          </a:p>
          <a:p>
            <a:pPr marL="457200" indent="-457200">
              <a:buFont typeface="+mj-lt"/>
              <a:buAutoNum type="arabicPeriod"/>
            </a:pPr>
            <a:r>
              <a:rPr lang="en-GB" b="1" dirty="0"/>
              <a:t>Perspectives: </a:t>
            </a:r>
            <a:r>
              <a:rPr lang="en-GB" dirty="0"/>
              <a:t>Person 1 then Person 2 – </a:t>
            </a:r>
            <a:r>
              <a:rPr lang="en-GB" i="1" dirty="0"/>
              <a:t>What happened for me was… It made me think… It made me feel… The hardest thing for me was… </a:t>
            </a:r>
          </a:p>
          <a:p>
            <a:pPr marL="457200" indent="-457200">
              <a:buFont typeface="+mj-lt"/>
              <a:buAutoNum type="arabicPeriod"/>
            </a:pPr>
            <a:r>
              <a:rPr lang="en-GB" b="1" dirty="0"/>
              <a:t>Transition point: </a:t>
            </a:r>
            <a:r>
              <a:rPr lang="en-GB" dirty="0"/>
              <a:t>Facilitator asks Person 1 then Person 2 –</a:t>
            </a:r>
            <a:r>
              <a:rPr lang="en-GB" i="1" dirty="0"/>
              <a:t> Is there anything you would like to say at this point?</a:t>
            </a:r>
          </a:p>
          <a:p>
            <a:pPr marL="457200" indent="-457200">
              <a:buFont typeface="+mj-lt"/>
              <a:buAutoNum type="arabicPeriod"/>
            </a:pPr>
            <a:r>
              <a:rPr lang="en-GB" b="1" dirty="0"/>
              <a:t>Needs: </a:t>
            </a:r>
            <a:r>
              <a:rPr lang="en-GB" dirty="0"/>
              <a:t>Facilitator asks Person 1 then Person 2 – </a:t>
            </a:r>
            <a:r>
              <a:rPr lang="en-GB" i="1" dirty="0"/>
              <a:t>What do you need for things to be better?</a:t>
            </a:r>
          </a:p>
          <a:p>
            <a:pPr marL="457200" indent="-457200">
              <a:buFont typeface="+mj-lt"/>
              <a:buAutoNum type="arabicPeriod"/>
            </a:pPr>
            <a:r>
              <a:rPr lang="en-GB" b="1" dirty="0"/>
              <a:t>What now? </a:t>
            </a:r>
            <a:r>
              <a:rPr lang="en-GB" dirty="0"/>
              <a:t>Facilitator asks what they feel needs to happen now… </a:t>
            </a:r>
          </a:p>
          <a:p>
            <a:pPr marL="457200" indent="-457200">
              <a:buFont typeface="+mj-lt"/>
              <a:buAutoNum type="arabicPeriod"/>
            </a:pPr>
            <a:r>
              <a:rPr lang="en-GB" b="1" dirty="0"/>
              <a:t>Hopes… </a:t>
            </a:r>
            <a:r>
              <a:rPr lang="en-GB" dirty="0"/>
              <a:t>Facilitator asks both: </a:t>
            </a:r>
            <a:r>
              <a:rPr lang="en-GB" i="1" dirty="0"/>
              <a:t>Is there anything that you hope to come out of this meeting?</a:t>
            </a:r>
          </a:p>
        </p:txBody>
      </p:sp>
    </p:spTree>
    <p:extLst>
      <p:ext uri="{BB962C8B-B14F-4D97-AF65-F5344CB8AC3E}">
        <p14:creationId xmlns:p14="http://schemas.microsoft.com/office/powerpoint/2010/main" val="2261822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7D67D-A3F6-4CCA-9890-13C58027F42B}"/>
              </a:ext>
            </a:extLst>
          </p:cNvPr>
          <p:cNvSpPr>
            <a:spLocks noGrp="1"/>
          </p:cNvSpPr>
          <p:nvPr>
            <p:ph type="title"/>
          </p:nvPr>
        </p:nvSpPr>
        <p:spPr>
          <a:xfrm>
            <a:off x="1981200" y="613588"/>
            <a:ext cx="8229600" cy="1143000"/>
          </a:xfrm>
        </p:spPr>
        <p:txBody>
          <a:bodyPr>
            <a:normAutofit/>
          </a:bodyPr>
          <a:lstStyle/>
          <a:p>
            <a:r>
              <a:rPr lang="en-GB" b="1" dirty="0">
                <a:latin typeface="+mn-lt"/>
                <a:cs typeface="Arial" panose="020B0604020202020204" pitchFamily="34" charset="0"/>
              </a:rPr>
              <a:t>Skills Practice – </a:t>
            </a:r>
            <a:r>
              <a:rPr lang="en-GB" b="1" i="1" dirty="0">
                <a:latin typeface="+mn-lt"/>
                <a:cs typeface="Arial" panose="020B0604020202020204" pitchFamily="34" charset="0"/>
              </a:rPr>
              <a:t>Optional </a:t>
            </a:r>
          </a:p>
        </p:txBody>
      </p:sp>
      <p:sp>
        <p:nvSpPr>
          <p:cNvPr id="3" name="Content Placeholder 2">
            <a:extLst>
              <a:ext uri="{FF2B5EF4-FFF2-40B4-BE49-F238E27FC236}">
                <a16:creationId xmlns:a16="http://schemas.microsoft.com/office/drawing/2014/main" id="{C5722F46-C7F5-4A24-8A8E-CF69F5FBBE2A}"/>
              </a:ext>
            </a:extLst>
          </p:cNvPr>
          <p:cNvSpPr>
            <a:spLocks noGrp="1"/>
          </p:cNvSpPr>
          <p:nvPr>
            <p:ph idx="1"/>
          </p:nvPr>
        </p:nvSpPr>
        <p:spPr>
          <a:xfrm>
            <a:off x="1907344" y="2204270"/>
            <a:ext cx="8377311" cy="3615219"/>
          </a:xfrm>
        </p:spPr>
        <p:txBody>
          <a:bodyPr>
            <a:normAutofit fontScale="85000" lnSpcReduction="20000"/>
          </a:bodyPr>
          <a:lstStyle/>
          <a:p>
            <a:pPr marL="0" indent="0">
              <a:buNone/>
            </a:pPr>
            <a:r>
              <a:rPr lang="en-GB" sz="3000" dirty="0">
                <a:latin typeface="+mn-lt"/>
              </a:rPr>
              <a:t>Using the restorative meeting script on Slide 24…</a:t>
            </a:r>
          </a:p>
          <a:p>
            <a:pPr marL="0" indent="0">
              <a:buNone/>
            </a:pPr>
            <a:endParaRPr lang="en-GB" sz="3000" dirty="0">
              <a:latin typeface="+mn-lt"/>
            </a:endParaRPr>
          </a:p>
          <a:p>
            <a:pPr marL="0" indent="0">
              <a:buNone/>
            </a:pPr>
            <a:r>
              <a:rPr lang="en-GB" sz="3000" dirty="0">
                <a:latin typeface="+mn-lt"/>
              </a:rPr>
              <a:t>PRIMARY:</a:t>
            </a:r>
          </a:p>
          <a:p>
            <a:pPr marL="0" indent="0">
              <a:buNone/>
            </a:pPr>
            <a:r>
              <a:rPr lang="en-GB" sz="3000" dirty="0">
                <a:latin typeface="+mn-lt"/>
              </a:rPr>
              <a:t>Set-up and work through a meeting between Josh and Leah OR Josh and the teacher on duty.</a:t>
            </a:r>
          </a:p>
          <a:p>
            <a:pPr marL="0" indent="0">
              <a:buNone/>
            </a:pPr>
            <a:endParaRPr lang="en-GB" sz="3000" dirty="0">
              <a:latin typeface="+mn-lt"/>
            </a:endParaRPr>
          </a:p>
          <a:p>
            <a:pPr marL="0" indent="0">
              <a:buNone/>
            </a:pPr>
            <a:r>
              <a:rPr lang="en-GB" sz="3000" dirty="0">
                <a:latin typeface="+mn-lt"/>
              </a:rPr>
              <a:t>SECONDARY:</a:t>
            </a:r>
          </a:p>
          <a:p>
            <a:pPr marL="0" indent="0">
              <a:buNone/>
            </a:pPr>
            <a:r>
              <a:rPr lang="en-GB" sz="3000" dirty="0">
                <a:latin typeface="+mn-lt"/>
              </a:rPr>
              <a:t>Set-up and work through a meeting between Josh and Liam OR Josh and Mr James.</a:t>
            </a:r>
          </a:p>
          <a:p>
            <a:pPr marL="0" indent="0">
              <a:buNone/>
            </a:pPr>
            <a:endParaRPr lang="en-GB" sz="3000" dirty="0">
              <a:latin typeface="+mn-lt"/>
            </a:endParaRPr>
          </a:p>
          <a:p>
            <a:endParaRPr lang="en-GB" dirty="0"/>
          </a:p>
        </p:txBody>
      </p:sp>
    </p:spTree>
    <p:extLst>
      <p:ext uri="{BB962C8B-B14F-4D97-AF65-F5344CB8AC3E}">
        <p14:creationId xmlns:p14="http://schemas.microsoft.com/office/powerpoint/2010/main" val="1908707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DFBBA-413E-4A7A-ACDD-C0742ACBFE65}"/>
              </a:ext>
            </a:extLst>
          </p:cNvPr>
          <p:cNvSpPr>
            <a:spLocks noGrp="1"/>
          </p:cNvSpPr>
          <p:nvPr>
            <p:ph type="title"/>
          </p:nvPr>
        </p:nvSpPr>
        <p:spPr>
          <a:xfrm>
            <a:off x="1981200" y="493299"/>
            <a:ext cx="8229600" cy="1143000"/>
          </a:xfrm>
        </p:spPr>
        <p:txBody>
          <a:bodyPr>
            <a:normAutofit fontScale="90000"/>
          </a:bodyPr>
          <a:lstStyle/>
          <a:p>
            <a:r>
              <a:rPr lang="en-GB" sz="3600" b="1" dirty="0">
                <a:latin typeface="+mj-lt"/>
              </a:rPr>
              <a:t>Additional Sources of Information and Support</a:t>
            </a:r>
          </a:p>
        </p:txBody>
      </p:sp>
      <p:sp>
        <p:nvSpPr>
          <p:cNvPr id="3" name="Content Placeholder 2">
            <a:extLst>
              <a:ext uri="{FF2B5EF4-FFF2-40B4-BE49-F238E27FC236}">
                <a16:creationId xmlns:a16="http://schemas.microsoft.com/office/drawing/2014/main" id="{851CE1C7-8DF0-4905-BA5D-7F2F7F7F1ACB}"/>
              </a:ext>
            </a:extLst>
          </p:cNvPr>
          <p:cNvSpPr>
            <a:spLocks noGrp="1"/>
          </p:cNvSpPr>
          <p:nvPr>
            <p:ph idx="1"/>
          </p:nvPr>
        </p:nvSpPr>
        <p:spPr>
          <a:xfrm>
            <a:off x="1033669" y="1848679"/>
            <a:ext cx="10177669" cy="4098580"/>
          </a:xfrm>
        </p:spPr>
        <p:txBody>
          <a:bodyPr>
            <a:normAutofit fontScale="92500" lnSpcReduction="20000"/>
          </a:bodyPr>
          <a:lstStyle/>
          <a:p>
            <a:pPr>
              <a:buFont typeface="Wingdings" panose="05000000000000000000" pitchFamily="2" charset="2"/>
              <a:buChar char="§"/>
            </a:pPr>
            <a:r>
              <a:rPr lang="en-GB" b="1" dirty="0">
                <a:latin typeface="+mn-lt"/>
                <a:hlinkClick r:id="rId2"/>
              </a:rPr>
              <a:t>Restorative Practice | Schools (oxfordshire.gov.uk)</a:t>
            </a:r>
            <a:endParaRPr lang="en-GB" b="1" dirty="0">
              <a:latin typeface="+mn-lt"/>
            </a:endParaRPr>
          </a:p>
          <a:p>
            <a:pPr>
              <a:buFont typeface="Wingdings" panose="05000000000000000000" pitchFamily="2" charset="2"/>
              <a:buChar char="§"/>
            </a:pPr>
            <a:r>
              <a:rPr lang="en-GB" b="1" dirty="0">
                <a:latin typeface="+mn-lt"/>
                <a:hlinkClick r:id="rId3"/>
              </a:rPr>
              <a:t>Oxfordshire Restorative Practice | Family Information Directory</a:t>
            </a:r>
            <a:endParaRPr lang="en-GB" b="1" dirty="0">
              <a:latin typeface="+mn-lt"/>
            </a:endParaRPr>
          </a:p>
          <a:p>
            <a:pPr>
              <a:buFont typeface="Wingdings" panose="05000000000000000000" pitchFamily="2" charset="2"/>
              <a:buChar char="§"/>
            </a:pPr>
            <a:r>
              <a:rPr lang="en-GB" b="1" dirty="0">
                <a:latin typeface="+mn-lt"/>
                <a:hlinkClick r:id="rId4"/>
              </a:rPr>
              <a:t>TES article - Ask the expert: what is restorative practice?</a:t>
            </a:r>
            <a:endParaRPr lang="en-GB" b="1" dirty="0">
              <a:latin typeface="+mn-lt"/>
            </a:endParaRPr>
          </a:p>
          <a:p>
            <a:pPr>
              <a:buFont typeface="Wingdings" panose="05000000000000000000" pitchFamily="2" charset="2"/>
              <a:buChar char="§"/>
            </a:pPr>
            <a:r>
              <a:rPr lang="en-GB" b="1" dirty="0">
                <a:latin typeface="+mn-lt"/>
                <a:hlinkClick r:id="rId5"/>
              </a:rPr>
              <a:t>Transforming Conflict</a:t>
            </a:r>
            <a:endParaRPr lang="en-GB" b="1" dirty="0">
              <a:latin typeface="+mn-lt"/>
            </a:endParaRPr>
          </a:p>
          <a:p>
            <a:pPr>
              <a:buFont typeface="Wingdings" panose="05000000000000000000" pitchFamily="2" charset="2"/>
              <a:buChar char="§"/>
            </a:pPr>
            <a:r>
              <a:rPr lang="en-GB" b="1" dirty="0">
                <a:latin typeface="+mn-lt"/>
                <a:hlinkClick r:id="rId6"/>
              </a:rPr>
              <a:t>Restorative Justice Council | Promoting quality restorative practice for everyone</a:t>
            </a:r>
            <a:endParaRPr lang="en-GB" b="1" dirty="0">
              <a:latin typeface="+mn-lt"/>
            </a:endParaRPr>
          </a:p>
          <a:p>
            <a:pPr>
              <a:buFont typeface="Wingdings" panose="05000000000000000000" pitchFamily="2" charset="2"/>
              <a:buChar char="§"/>
            </a:pPr>
            <a:r>
              <a:rPr lang="en-GB" b="1" dirty="0">
                <a:latin typeface="+mn-lt"/>
                <a:hlinkClick r:id="rId7"/>
              </a:rPr>
              <a:t>Recommended Reading List</a:t>
            </a:r>
            <a:endParaRPr lang="en-GB" b="1" dirty="0">
              <a:latin typeface="+mn-lt"/>
            </a:endParaRPr>
          </a:p>
          <a:p>
            <a:pPr>
              <a:buFont typeface="Wingdings" panose="05000000000000000000" pitchFamily="2" charset="2"/>
              <a:buChar char="§"/>
            </a:pPr>
            <a:r>
              <a:rPr lang="en-GB" b="1" dirty="0">
                <a:latin typeface="+mn-lt"/>
                <a:hlinkClick r:id="rId8"/>
              </a:rPr>
              <a:t>Restorative Practice in School: An Introduction for Parents/Carers (video)</a:t>
            </a:r>
            <a:endParaRPr lang="en-GB" b="1" dirty="0">
              <a:latin typeface="+mn-lt"/>
            </a:endParaRPr>
          </a:p>
          <a:p>
            <a:pPr>
              <a:buFont typeface="Wingdings" panose="05000000000000000000" pitchFamily="2" charset="2"/>
              <a:buChar char="§"/>
            </a:pPr>
            <a:r>
              <a:rPr lang="en-GB" b="1" dirty="0">
                <a:latin typeface="+mn-lt"/>
                <a:hlinkClick r:id="rId9"/>
              </a:rPr>
              <a:t>Why become a Restorative School? - for schools</a:t>
            </a:r>
            <a:endParaRPr lang="en-GB" b="1" dirty="0">
              <a:latin typeface="+mn-lt"/>
            </a:endParaRPr>
          </a:p>
          <a:p>
            <a:pPr>
              <a:buFont typeface="Wingdings" panose="05000000000000000000" pitchFamily="2" charset="2"/>
              <a:buChar char="§"/>
            </a:pPr>
            <a:r>
              <a:rPr lang="en-GB" b="1" dirty="0">
                <a:latin typeface="+mn-lt"/>
                <a:hlinkClick r:id="rId10"/>
              </a:rPr>
              <a:t>Why become a Restorative School? </a:t>
            </a:r>
            <a:r>
              <a:rPr lang="en-GB" b="1" dirty="0">
                <a:latin typeface="+mn-lt"/>
              </a:rPr>
              <a:t>- for parents/carers </a:t>
            </a:r>
          </a:p>
          <a:p>
            <a:pPr>
              <a:buFont typeface="Wingdings" panose="05000000000000000000" pitchFamily="2" charset="2"/>
              <a:buChar char="§"/>
            </a:pPr>
            <a:r>
              <a:rPr lang="en-GB" b="1" dirty="0">
                <a:latin typeface="+mn-lt"/>
                <a:hlinkClick r:id="rId11"/>
              </a:rPr>
              <a:t>Circles of Connection </a:t>
            </a:r>
            <a:r>
              <a:rPr lang="en-GB" b="1" dirty="0">
                <a:latin typeface="+mn-lt"/>
              </a:rPr>
              <a:t>- Stories and reflections from people around Ireland using Restorative Practices in their work and life.</a:t>
            </a:r>
          </a:p>
          <a:p>
            <a:pPr>
              <a:buFont typeface="Wingdings" panose="05000000000000000000" pitchFamily="2" charset="2"/>
              <a:buChar char="§"/>
            </a:pPr>
            <a:r>
              <a:rPr lang="en-GB" b="1" dirty="0">
                <a:latin typeface="+mn-lt"/>
                <a:hlinkClick r:id="rId12"/>
              </a:rPr>
              <a:t>Mental health and wellbeing | Schools (oxfordshire.gov.uk)</a:t>
            </a:r>
            <a:endParaRPr lang="en-GB" b="1" dirty="0">
              <a:latin typeface="+mn-lt"/>
            </a:endParaRPr>
          </a:p>
          <a:p>
            <a:pPr>
              <a:buFont typeface="Wingdings" panose="05000000000000000000" pitchFamily="2" charset="2"/>
              <a:buChar char="§"/>
            </a:pPr>
            <a:endParaRPr lang="en-GB" b="1" dirty="0">
              <a:latin typeface="+mn-lt"/>
            </a:endParaRPr>
          </a:p>
          <a:p>
            <a:pPr>
              <a:buFont typeface="Wingdings" panose="05000000000000000000" pitchFamily="2" charset="2"/>
              <a:buChar char="§"/>
            </a:pPr>
            <a:endParaRPr lang="en-GB" b="1" dirty="0">
              <a:latin typeface="+mn-lt"/>
            </a:endParaRPr>
          </a:p>
        </p:txBody>
      </p:sp>
    </p:spTree>
    <p:extLst>
      <p:ext uri="{BB962C8B-B14F-4D97-AF65-F5344CB8AC3E}">
        <p14:creationId xmlns:p14="http://schemas.microsoft.com/office/powerpoint/2010/main" val="4024289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DCC7B-F834-4E9A-9F1F-39657DEA71BC}"/>
              </a:ext>
            </a:extLst>
          </p:cNvPr>
          <p:cNvSpPr>
            <a:spLocks noGrp="1"/>
          </p:cNvSpPr>
          <p:nvPr>
            <p:ph type="title"/>
          </p:nvPr>
        </p:nvSpPr>
        <p:spPr>
          <a:xfrm>
            <a:off x="1981200" y="469827"/>
            <a:ext cx="8229600" cy="1143000"/>
          </a:xfrm>
        </p:spPr>
        <p:txBody>
          <a:bodyPr>
            <a:noAutofit/>
          </a:bodyPr>
          <a:lstStyle/>
          <a:p>
            <a:r>
              <a:rPr lang="en-GB" sz="3200" b="1" dirty="0">
                <a:latin typeface="+mn-lt"/>
              </a:rPr>
              <a:t>Restorative Network for Oxfordshire Schools and Colleges</a:t>
            </a:r>
          </a:p>
        </p:txBody>
      </p:sp>
      <p:sp>
        <p:nvSpPr>
          <p:cNvPr id="3" name="Content Placeholder 2">
            <a:extLst>
              <a:ext uri="{FF2B5EF4-FFF2-40B4-BE49-F238E27FC236}">
                <a16:creationId xmlns:a16="http://schemas.microsoft.com/office/drawing/2014/main" id="{22905F1D-D6C2-458D-B035-597903099249}"/>
              </a:ext>
            </a:extLst>
          </p:cNvPr>
          <p:cNvSpPr>
            <a:spLocks noGrp="1"/>
          </p:cNvSpPr>
          <p:nvPr>
            <p:ph idx="1"/>
          </p:nvPr>
        </p:nvSpPr>
        <p:spPr>
          <a:xfrm>
            <a:off x="1981200" y="1955409"/>
            <a:ext cx="8229600" cy="3981157"/>
          </a:xfrm>
        </p:spPr>
        <p:txBody>
          <a:bodyPr>
            <a:normAutofit fontScale="92500"/>
          </a:bodyPr>
          <a:lstStyle/>
          <a:p>
            <a:pPr algn="l">
              <a:buFont typeface="Wingdings" panose="05000000000000000000" pitchFamily="2" charset="2"/>
              <a:buChar char="§"/>
            </a:pPr>
            <a:r>
              <a:rPr lang="en-GB" sz="2800" dirty="0">
                <a:latin typeface="+mn-lt"/>
              </a:rPr>
              <a:t>All schools who have received whole-school training in restorative approaches are invited to join 3x/year network meetings which enable like-minded schools to link up, share successes and work together to overcome common challenges. </a:t>
            </a:r>
          </a:p>
          <a:p>
            <a:pPr algn="l">
              <a:buFont typeface="Wingdings" panose="05000000000000000000" pitchFamily="2" charset="2"/>
              <a:buChar char="§"/>
            </a:pPr>
            <a:r>
              <a:rPr lang="en-GB" sz="2800" dirty="0">
                <a:latin typeface="+mn-lt"/>
              </a:rPr>
              <a:t>Topical issues are explored (e.g. engaging parents, working restoratively with neurodiverse individuals) and specialist workshops organised to enable and empower schools to fully utilise and embed restorative approaches. </a:t>
            </a:r>
            <a:endParaRPr lang="en-GB" sz="2800" dirty="0">
              <a:solidFill>
                <a:srgbClr val="333333"/>
              </a:solidFill>
              <a:latin typeface="+mn-lt"/>
            </a:endParaRPr>
          </a:p>
          <a:p>
            <a:pPr marL="0" indent="0">
              <a:buNone/>
            </a:pPr>
            <a:endParaRPr lang="en-GB" dirty="0"/>
          </a:p>
        </p:txBody>
      </p:sp>
    </p:spTree>
    <p:extLst>
      <p:ext uri="{BB962C8B-B14F-4D97-AF65-F5344CB8AC3E}">
        <p14:creationId xmlns:p14="http://schemas.microsoft.com/office/powerpoint/2010/main" val="3341067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DCC7B-F834-4E9A-9F1F-39657DEA71BC}"/>
              </a:ext>
            </a:extLst>
          </p:cNvPr>
          <p:cNvSpPr>
            <a:spLocks noGrp="1"/>
          </p:cNvSpPr>
          <p:nvPr>
            <p:ph type="title"/>
          </p:nvPr>
        </p:nvSpPr>
        <p:spPr>
          <a:xfrm>
            <a:off x="1981200" y="469827"/>
            <a:ext cx="8229600" cy="1143000"/>
          </a:xfrm>
        </p:spPr>
        <p:txBody>
          <a:bodyPr>
            <a:normAutofit/>
          </a:bodyPr>
          <a:lstStyle/>
          <a:p>
            <a:r>
              <a:rPr lang="en-GB" b="1" dirty="0">
                <a:latin typeface="+mn-lt"/>
              </a:rPr>
              <a:t>Restorative Approaches: </a:t>
            </a:r>
            <a:br>
              <a:rPr lang="en-GB" b="1" dirty="0">
                <a:latin typeface="+mn-lt"/>
              </a:rPr>
            </a:br>
            <a:r>
              <a:rPr lang="en-GB" b="1" dirty="0">
                <a:latin typeface="+mn-lt"/>
              </a:rPr>
              <a:t>Practitioner Course</a:t>
            </a:r>
          </a:p>
        </p:txBody>
      </p:sp>
      <p:sp>
        <p:nvSpPr>
          <p:cNvPr id="3" name="Content Placeholder 2">
            <a:extLst>
              <a:ext uri="{FF2B5EF4-FFF2-40B4-BE49-F238E27FC236}">
                <a16:creationId xmlns:a16="http://schemas.microsoft.com/office/drawing/2014/main" id="{22905F1D-D6C2-458D-B035-597903099249}"/>
              </a:ext>
            </a:extLst>
          </p:cNvPr>
          <p:cNvSpPr>
            <a:spLocks noGrp="1"/>
          </p:cNvSpPr>
          <p:nvPr>
            <p:ph idx="1"/>
          </p:nvPr>
        </p:nvSpPr>
        <p:spPr>
          <a:xfrm>
            <a:off x="1981200" y="1955409"/>
            <a:ext cx="8229600" cy="3981157"/>
          </a:xfrm>
        </p:spPr>
        <p:txBody>
          <a:bodyPr>
            <a:normAutofit fontScale="92500"/>
          </a:bodyPr>
          <a:lstStyle/>
          <a:p>
            <a:pPr algn="l">
              <a:buFont typeface="Wingdings" panose="05000000000000000000" pitchFamily="2" charset="2"/>
              <a:buChar char="§"/>
            </a:pPr>
            <a:r>
              <a:rPr lang="en-GB" sz="2800" dirty="0">
                <a:latin typeface="+mn-lt"/>
              </a:rPr>
              <a:t>This course is suitable for those members of staff who want to develop an in-depth knowledge of Restorative Practice, including facilitating restorative conversations and restorative meetings.  The course content has a large component of skills practice enabling participants to practice using restorative skills and exploring how this links to their own context. </a:t>
            </a:r>
          </a:p>
          <a:p>
            <a:pPr algn="l">
              <a:buFont typeface="Wingdings" panose="05000000000000000000" pitchFamily="2" charset="2"/>
              <a:buChar char="§"/>
            </a:pPr>
            <a:r>
              <a:rPr lang="en-GB" sz="2800" dirty="0">
                <a:latin typeface="+mn-lt"/>
              </a:rPr>
              <a:t>To book onto the above course, visit </a:t>
            </a:r>
            <a:r>
              <a:rPr lang="en-GB" sz="2800" b="1" dirty="0">
                <a:solidFill>
                  <a:srgbClr val="0000FF"/>
                </a:solidFill>
                <a:latin typeface="+mn-lt"/>
                <a:hlinkClick r:id="rId3"/>
              </a:rPr>
              <a:t>OSCB Courses - Oxfordshire Safeguarding Children Board</a:t>
            </a:r>
            <a:endParaRPr lang="en-GB" sz="2800" b="1" dirty="0">
              <a:solidFill>
                <a:srgbClr val="333333"/>
              </a:solidFill>
              <a:latin typeface="+mn-lt"/>
            </a:endParaRPr>
          </a:p>
          <a:p>
            <a:pPr marL="0" indent="0">
              <a:buNone/>
            </a:pPr>
            <a:endParaRPr lang="en-GB" dirty="0"/>
          </a:p>
        </p:txBody>
      </p:sp>
    </p:spTree>
    <p:extLst>
      <p:ext uri="{BB962C8B-B14F-4D97-AF65-F5344CB8AC3E}">
        <p14:creationId xmlns:p14="http://schemas.microsoft.com/office/powerpoint/2010/main" val="2412277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25000"/>
            <a:alpha val="83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38681-7FC1-4C42-9D38-FC6883F0B3E1}"/>
              </a:ext>
            </a:extLst>
          </p:cNvPr>
          <p:cNvSpPr>
            <a:spLocks noGrp="1"/>
          </p:cNvSpPr>
          <p:nvPr>
            <p:ph type="title"/>
          </p:nvPr>
        </p:nvSpPr>
        <p:spPr>
          <a:xfrm>
            <a:off x="2381250" y="508291"/>
            <a:ext cx="7543800" cy="1088068"/>
          </a:xfrm>
        </p:spPr>
        <p:txBody>
          <a:bodyPr>
            <a:normAutofit/>
          </a:bodyPr>
          <a:lstStyle/>
          <a:p>
            <a:r>
              <a:rPr lang="en-GB" sz="4400" b="1" dirty="0">
                <a:solidFill>
                  <a:schemeClr val="bg1">
                    <a:lumMod val="85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Thinking point…</a:t>
            </a:r>
          </a:p>
        </p:txBody>
      </p:sp>
      <p:sp>
        <p:nvSpPr>
          <p:cNvPr id="3" name="Content Placeholder 2">
            <a:extLst>
              <a:ext uri="{FF2B5EF4-FFF2-40B4-BE49-F238E27FC236}">
                <a16:creationId xmlns:a16="http://schemas.microsoft.com/office/drawing/2014/main" id="{DFD74265-0A8E-4D3D-8116-DD058DFD8972}"/>
              </a:ext>
            </a:extLst>
          </p:cNvPr>
          <p:cNvSpPr>
            <a:spLocks noGrp="1"/>
          </p:cNvSpPr>
          <p:nvPr>
            <p:ph idx="1"/>
          </p:nvPr>
        </p:nvSpPr>
        <p:spPr>
          <a:xfrm>
            <a:off x="2381252" y="1969478"/>
            <a:ext cx="7404653" cy="4107766"/>
          </a:xfrm>
        </p:spPr>
        <p:txBody>
          <a:bodyPr>
            <a:normAutofit fontScale="92500"/>
          </a:bodyPr>
          <a:lstStyle/>
          <a:p>
            <a:pPr marL="0" indent="0" algn="just">
              <a:lnSpc>
                <a:spcPct val="100000"/>
              </a:lnSpc>
              <a:spcBef>
                <a:spcPts val="0"/>
              </a:spcBef>
              <a:buNone/>
            </a:pPr>
            <a:r>
              <a:rPr lang="en-GB" sz="1800" spc="23"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“W</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23"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l</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l</a:t>
            </a:r>
            <a:r>
              <a:rPr lang="en-GB" sz="1800" spc="-11"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ed</a:t>
            </a:r>
            <a:r>
              <a:rPr lang="en-GB" sz="1800" spc="-19"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o</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f</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l</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th</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w</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b</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l</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o</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g</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c</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o</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c</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d</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s</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s</a:t>
            </a:r>
            <a:r>
              <a:rPr lang="en-GB" sz="1800" spc="-45"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i</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s</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11"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k</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y</a:t>
            </a:r>
            <a:r>
              <a:rPr lang="en-GB" sz="1800" spc="-3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f</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c</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tor</a:t>
            </a:r>
            <a:r>
              <a:rPr lang="en-GB" sz="1800" spc="-19"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i</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o</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ur</a:t>
            </a:r>
            <a:r>
              <a:rPr lang="en-GB" sz="1800" spc="-11"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s</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s</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19"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o</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f</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we</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l</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l</a:t>
            </a:r>
            <a:r>
              <a:rPr lang="en-GB" sz="1800" spc="-15"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b</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i</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g.</a:t>
            </a:r>
            <a:r>
              <a:rPr lang="en-GB" sz="1800" spc="-3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3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W</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11"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care a</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b</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o</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u</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a:t>
            </a:r>
            <a:r>
              <a:rPr lang="en-GB" sz="1800" spc="-19"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h</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o</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s</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15"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w</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11"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f</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l</a:t>
            </a:r>
            <a:r>
              <a:rPr lang="en-GB" sz="1800" spc="-15"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c</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o</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11"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c</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ted</a:t>
            </a:r>
            <a:r>
              <a:rPr lang="en-GB" sz="1800" spc="-3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o</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d</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w</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v</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l</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u</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19"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h</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i</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r</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g</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o</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o</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d</a:t>
            </a:r>
            <a:r>
              <a:rPr lang="en-GB" sz="1800" spc="-11"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s</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te</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15"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m</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t>
            </a:r>
            <a:r>
              <a:rPr lang="en-GB" sz="1800" spc="-26"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11"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h</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s</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23"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so</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c</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i</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al</a:t>
            </a:r>
            <a:r>
              <a:rPr lang="en-GB" sz="1800" spc="-26"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b</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o</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ds</a:t>
            </a:r>
            <a:r>
              <a:rPr lang="en-GB" sz="1800" spc="-19"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b</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u</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i</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l</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d</a:t>
            </a:r>
            <a:r>
              <a:rPr lang="en-GB" sz="1800" spc="-15"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co</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m</a:t>
            </a:r>
            <a:r>
              <a:rPr lang="en-GB" sz="1800" spc="15"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m</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u</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ni</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y a</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d</a:t>
            </a:r>
            <a:r>
              <a:rPr lang="en-GB" sz="1800" spc="-11"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sa</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f</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15"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y</a:t>
            </a:r>
            <a:r>
              <a:rPr lang="en-GB" sz="1800" spc="-3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b</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c</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u</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s</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3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he</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y</a:t>
            </a:r>
            <a:r>
              <a:rPr lang="en-GB" sz="1800" spc="-23"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a:t>
            </a:r>
            <a:r>
              <a:rPr lang="en-GB" sz="1800" spc="11"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r</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11"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b</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s</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d</a:t>
            </a:r>
            <a:r>
              <a:rPr lang="en-GB" sz="1800" spc="-19"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o</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 </a:t>
            </a:r>
            <a:r>
              <a:rPr lang="en-GB" sz="1800" spc="15"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m</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ut</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u</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al</a:t>
            </a:r>
            <a:r>
              <a:rPr lang="en-GB" sz="1800" spc="-3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15"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m</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p</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h</a:t>
            </a:r>
            <a:r>
              <a:rPr lang="en-GB" sz="1800" spc="-15"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y</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t>
            </a:r>
            <a:r>
              <a:rPr lang="en-GB" sz="1800" spc="-23"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c</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are,</a:t>
            </a:r>
            <a:r>
              <a:rPr lang="en-GB" sz="1800" spc="-15"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c</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o</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s</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i</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d</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erat</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i</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on</a:t>
            </a:r>
            <a:r>
              <a:rPr lang="en-GB" sz="1800" spc="-41"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d</a:t>
            </a:r>
            <a:r>
              <a:rPr lang="en-GB" sz="1800" spc="-11"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11"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r</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s</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p</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c</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a:t>
            </a:r>
            <a:r>
              <a:rPr lang="en-GB" sz="1800" spc="-26"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h</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i</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s</a:t>
            </a:r>
            <a:r>
              <a:rPr lang="en-GB" sz="1800" spc="-11"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i</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s t</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h</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 e</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v</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i</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r</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o</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spc="15"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m</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a:t>
            </a:r>
            <a:r>
              <a:rPr lang="en-GB" sz="1800" spc="-41"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d</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d</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t>
            </a:r>
            <a:r>
              <a:rPr lang="en-GB" sz="1800" spc="-26"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f</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or</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11"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x</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a:t>
            </a:r>
            <a:r>
              <a:rPr lang="en-GB" sz="1800" spc="15"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m</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p</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l</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3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i</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s</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c</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h</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o</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ol</a:t>
            </a:r>
            <a:r>
              <a:rPr lang="en-GB" sz="1800" spc="-3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f</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or</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ff</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c</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i</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v</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26"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c</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h</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i</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g</a:t>
            </a:r>
            <a:r>
              <a:rPr lang="en-GB" sz="1800" spc="-3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d</a:t>
            </a:r>
            <a:r>
              <a:rPr lang="en-GB" sz="1800" spc="-11"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l</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r</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i</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ng</a:t>
            </a:r>
            <a:r>
              <a:rPr lang="en-GB" sz="1800" spc="-23"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to</a:t>
            </a:r>
            <a:r>
              <a:rPr lang="en-GB" sz="1800" spc="-11"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a:t>
            </a:r>
            <a:r>
              <a:rPr lang="en-GB" sz="1800" spc="11"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k</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15"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pl</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c</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p>
          <a:p>
            <a:pPr marL="0" indent="0" algn="just">
              <a:lnSpc>
                <a:spcPct val="100000"/>
              </a:lnSpc>
              <a:spcBef>
                <a:spcPts val="0"/>
              </a:spcBef>
              <a:buNone/>
            </a:pPr>
            <a:endPar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Calibri" panose="020F0502020204030204" pitchFamily="34" charset="0"/>
              <a:cs typeface="Aharoni" panose="02010803020104030203" pitchFamily="2" charset="-79"/>
            </a:endParaRPr>
          </a:p>
          <a:p>
            <a:pPr marL="0" indent="0" algn="just">
              <a:lnSpc>
                <a:spcPct val="100000"/>
              </a:lnSpc>
              <a:spcBef>
                <a:spcPts val="0"/>
              </a:spcBef>
              <a:buNone/>
            </a:pPr>
            <a:r>
              <a:rPr lang="en-GB" sz="1800" spc="23"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W</a:t>
            </a:r>
            <a:r>
              <a:rPr lang="en-GB" sz="1800" spc="-11"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h</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en</a:t>
            </a:r>
            <a:r>
              <a:rPr lang="en-GB" sz="1800" spc="-23"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d</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i</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sc</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o</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c</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i</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o</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spc="-45"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h</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p</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p</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ns</a:t>
            </a:r>
            <a:r>
              <a:rPr lang="en-GB" sz="1800" spc="-3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h</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r</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o</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u</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g</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h</a:t>
            </a:r>
            <a:r>
              <a:rPr lang="en-GB" sz="1800" spc="-26"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co</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f</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l</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i</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c</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a:t>
            </a:r>
            <a:r>
              <a:rPr lang="en-GB" sz="1800" spc="-15"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w</a:t>
            </a:r>
            <a:r>
              <a:rPr lang="en-GB" sz="1800" spc="15"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a:t>
            </a:r>
            <a:r>
              <a:rPr lang="en-GB" sz="1800" spc="-23"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y</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s</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ed</a:t>
            </a:r>
            <a:r>
              <a:rPr lang="en-GB" sz="1800" spc="-19"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to</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be</a:t>
            </a:r>
            <a:r>
              <a:rPr lang="en-GB" sz="1800" spc="-11"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s</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o</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u</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g</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h</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a:t>
            </a:r>
            <a:r>
              <a:rPr lang="en-GB" sz="1800" spc="-23"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s</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s</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o</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o</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spc="-15"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s</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p</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o</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ss</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i</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b</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l</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26"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o</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c</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r</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te </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r</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-c</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o</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c</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i</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o</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t>
            </a:r>
            <a:r>
              <a:rPr lang="en-GB" sz="1800" spc="-41"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d</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i</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sc</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o</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c</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ted</a:t>
            </a:r>
            <a:r>
              <a:rPr lang="en-GB" sz="1800" spc="-49"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p</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er</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s</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on</a:t>
            </a:r>
            <a:r>
              <a:rPr lang="en-GB" sz="1800" spc="-19"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w</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i</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l</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l</a:t>
            </a:r>
            <a:r>
              <a:rPr lang="en-GB" sz="1800" spc="-15"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f</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l</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xc</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l</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u</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d</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d</a:t>
            </a:r>
            <a:r>
              <a:rPr lang="en-GB" sz="1800" spc="-3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fr</a:t>
            </a:r>
            <a:r>
              <a:rPr lang="en-GB" sz="1800" spc="-11"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o</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m </a:t>
            </a:r>
            <a:r>
              <a:rPr lang="en-GB" sz="1800" spc="-11"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15"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m</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p</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h</a:t>
            </a:r>
            <a:r>
              <a:rPr lang="en-GB" sz="1800" spc="-15"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y</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t>
            </a:r>
            <a:r>
              <a:rPr lang="en-GB" sz="1800" spc="-3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c</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ar</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t>
            </a:r>
            <a:r>
              <a:rPr lang="en-GB" sz="1800" spc="-15"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c</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o</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spc="11"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s</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i</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d</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r</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i</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o</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spc="-45"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nd</a:t>
            </a:r>
            <a:r>
              <a:rPr lang="en-GB" sz="1800" spc="-15"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re</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s</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p</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c</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 a</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d</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i</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s </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l</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s</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s</a:t>
            </a:r>
            <a:r>
              <a:rPr lang="en-GB" sz="1800" spc="-11"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l</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i</a:t>
            </a:r>
            <a:r>
              <a:rPr lang="en-GB" sz="1800" spc="11"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k</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l</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y</a:t>
            </a:r>
            <a:r>
              <a:rPr lang="en-GB" sz="1800" spc="-3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h</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to</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d</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i</a:t>
            </a:r>
            <a:r>
              <a:rPr lang="en-GB" sz="1800" spc="11"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s</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p</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l</a:t>
            </a:r>
            <a:r>
              <a:rPr lang="en-GB" sz="1800" spc="15"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y</a:t>
            </a:r>
            <a:r>
              <a:rPr lang="en-GB" sz="1800" spc="-3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h</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s</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15"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w</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i</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th</a:t>
            </a:r>
            <a:r>
              <a:rPr lang="en-GB" sz="1800" spc="-11"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ot</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h</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er</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s</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t>
            </a:r>
            <a:r>
              <a:rPr lang="en-GB" sz="1800" spc="-23"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d</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isc</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o</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c</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ted</a:t>
            </a:r>
            <a:r>
              <a:rPr lang="en-GB" sz="1800" spc="-41"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p</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rs</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on</a:t>
            </a:r>
            <a:r>
              <a:rPr lang="en-GB" sz="1800" spc="-19"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i</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s an</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li</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ed</a:t>
            </a:r>
            <a:r>
              <a:rPr lang="en-GB" sz="1800" spc="-3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p</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er</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s</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o</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19"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 a</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l</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i</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ted</a:t>
            </a:r>
            <a:r>
              <a:rPr lang="en-GB" sz="1800" spc="-26"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p</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rs</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on</a:t>
            </a:r>
            <a:r>
              <a:rPr lang="en-GB" sz="1800" spc="-26"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f</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l</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s</a:t>
            </a:r>
            <a:r>
              <a:rPr lang="en-GB" sz="1800" spc="-11"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h</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r</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at</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ed</a:t>
            </a:r>
            <a:r>
              <a:rPr lang="en-GB" sz="1800" spc="-41"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nd</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i</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urn</a:t>
            </a:r>
            <a:r>
              <a:rPr lang="en-GB" sz="1800" spc="-11"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p</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o</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s</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es</a:t>
            </a:r>
            <a:r>
              <a:rPr lang="en-GB" sz="1800" spc="-19"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 threat.</a:t>
            </a:r>
            <a:r>
              <a:rPr lang="en-GB" sz="1800" spc="-19"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Con</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f</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li</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c</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ts</a:t>
            </a:r>
            <a:r>
              <a:rPr lang="en-GB" sz="1800" spc="-26"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d</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i</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sc</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o</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n</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c</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t</a:t>
            </a:r>
            <a:r>
              <a:rPr lang="en-GB" sz="1800" spc="-3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 </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p</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o</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p</a:t>
            </a:r>
            <a:r>
              <a:rPr lang="en-GB" sz="1800" spc="-4"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l</a:t>
            </a:r>
            <a:r>
              <a:rPr lang="en-GB" sz="1800" spc="8"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e</a:t>
            </a: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Arial" panose="020B0604020202020204" pitchFamily="34" charset="0"/>
                <a:cs typeface="Aharoni" panose="02010803020104030203" pitchFamily="2" charset="-79"/>
              </a:rPr>
              <a:t>.”</a:t>
            </a:r>
          </a:p>
          <a:p>
            <a:pPr marL="0" indent="0" algn="just">
              <a:lnSpc>
                <a:spcPct val="100000"/>
              </a:lnSpc>
              <a:spcBef>
                <a:spcPts val="0"/>
              </a:spcBef>
              <a:buNone/>
            </a:pPr>
            <a:endPar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Calibri" panose="020F0502020204030204" pitchFamily="34" charset="0"/>
              <a:cs typeface="Aharoni" panose="02010803020104030203" pitchFamily="2" charset="-79"/>
            </a:endParaRPr>
          </a:p>
          <a:p>
            <a:pPr marL="0" indent="0" algn="r">
              <a:lnSpc>
                <a:spcPct val="100000"/>
              </a:lnSpc>
              <a:spcBef>
                <a:spcPts val="0"/>
              </a:spcBef>
              <a:buNone/>
            </a:pPr>
            <a:r>
              <a:rPr lang="en-GB" sz="1800" dirty="0">
                <a:solidFill>
                  <a:schemeClr val="bg1">
                    <a:lumMod val="85000"/>
                  </a:schemeClr>
                </a:solidFill>
                <a:effectLst>
                  <a:outerShdw blurRad="38100" dist="38100" dir="2700000" algn="tl">
                    <a:srgbClr val="000000">
                      <a:alpha val="43137"/>
                    </a:srgbClr>
                  </a:outerShdw>
                </a:effectLst>
                <a:latin typeface="Aharoni" panose="02010803020104030203" pitchFamily="2" charset="-79"/>
                <a:ea typeface="Calibri" panose="020F0502020204030204" pitchFamily="34" charset="0"/>
                <a:cs typeface="Aharoni" panose="02010803020104030203" pitchFamily="2" charset="-79"/>
              </a:rPr>
              <a:t>Belinda Hopkins, Transforming Conflict</a:t>
            </a:r>
          </a:p>
        </p:txBody>
      </p:sp>
    </p:spTree>
    <p:extLst>
      <p:ext uri="{BB962C8B-B14F-4D97-AF65-F5344CB8AC3E}">
        <p14:creationId xmlns:p14="http://schemas.microsoft.com/office/powerpoint/2010/main" val="653912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DCC7B-F834-4E9A-9F1F-39657DEA71BC}"/>
              </a:ext>
            </a:extLst>
          </p:cNvPr>
          <p:cNvSpPr>
            <a:spLocks noGrp="1"/>
          </p:cNvSpPr>
          <p:nvPr>
            <p:ph type="title"/>
          </p:nvPr>
        </p:nvSpPr>
        <p:spPr>
          <a:xfrm>
            <a:off x="1981200" y="469827"/>
            <a:ext cx="8229600" cy="1143000"/>
          </a:xfrm>
        </p:spPr>
        <p:txBody>
          <a:bodyPr/>
          <a:lstStyle/>
          <a:p>
            <a:r>
              <a:rPr lang="en-GB" b="1" dirty="0">
                <a:latin typeface="+mn-lt"/>
              </a:rPr>
              <a:t>Advanced Support Offer</a:t>
            </a:r>
          </a:p>
        </p:txBody>
      </p:sp>
      <p:sp>
        <p:nvSpPr>
          <p:cNvPr id="3" name="Content Placeholder 2">
            <a:extLst>
              <a:ext uri="{FF2B5EF4-FFF2-40B4-BE49-F238E27FC236}">
                <a16:creationId xmlns:a16="http://schemas.microsoft.com/office/drawing/2014/main" id="{22905F1D-D6C2-458D-B035-597903099249}"/>
              </a:ext>
            </a:extLst>
          </p:cNvPr>
          <p:cNvSpPr>
            <a:spLocks noGrp="1"/>
          </p:cNvSpPr>
          <p:nvPr>
            <p:ph idx="1"/>
          </p:nvPr>
        </p:nvSpPr>
        <p:spPr>
          <a:xfrm>
            <a:off x="1981200" y="1955409"/>
            <a:ext cx="8229600" cy="3981157"/>
          </a:xfrm>
        </p:spPr>
        <p:txBody>
          <a:bodyPr>
            <a:normAutofit lnSpcReduction="10000"/>
          </a:bodyPr>
          <a:lstStyle/>
          <a:p>
            <a:pPr marL="0" indent="0">
              <a:buNone/>
            </a:pPr>
            <a:r>
              <a:rPr lang="en-GB" sz="2800" b="1" dirty="0">
                <a:solidFill>
                  <a:srgbClr val="0070C0"/>
                </a:solidFill>
                <a:latin typeface="Calibri" panose="020F0502020204030204" pitchFamily="34" charset="0"/>
              </a:rPr>
              <a:t>Restorative support for victims of significant harm </a:t>
            </a:r>
            <a:endParaRPr lang="en-GB" sz="2800" dirty="0">
              <a:solidFill>
                <a:srgbClr val="0070C0"/>
              </a:solidFill>
              <a:latin typeface="Calibri" panose="020F0502020204030204" pitchFamily="34" charset="0"/>
            </a:endParaRPr>
          </a:p>
          <a:p>
            <a:pPr marL="0" indent="0">
              <a:buNone/>
            </a:pPr>
            <a:endParaRPr lang="en-GB" dirty="0">
              <a:solidFill>
                <a:srgbClr val="000000"/>
              </a:solidFill>
              <a:latin typeface="Calibri" panose="020F0502020204030204" pitchFamily="34" charset="0"/>
            </a:endParaRPr>
          </a:p>
          <a:p>
            <a:pPr marL="0" indent="0">
              <a:buNone/>
            </a:pPr>
            <a:r>
              <a:rPr lang="en-GB" dirty="0">
                <a:solidFill>
                  <a:srgbClr val="000000"/>
                </a:solidFill>
                <a:latin typeface="Calibri" panose="020F0502020204030204" pitchFamily="34" charset="0"/>
              </a:rPr>
              <a:t>SAFE! Support for Young People Affected by Crime is a local charity which provides free, individually tailored support (up to 6 sessions) for young people who have been victims of crime and bullying who are finding it hard to recover their sense of safety and confidence. For further information about the support SAFE! offers including how to refer please visit:</a:t>
            </a:r>
          </a:p>
          <a:p>
            <a:pPr marL="0" indent="0">
              <a:buNone/>
            </a:pPr>
            <a:r>
              <a:rPr lang="en-GB" dirty="0">
                <a:solidFill>
                  <a:srgbClr val="000000"/>
                </a:solidFill>
                <a:latin typeface="Calibri" panose="020F0502020204030204" pitchFamily="34" charset="0"/>
              </a:rPr>
              <a:t> </a:t>
            </a:r>
          </a:p>
          <a:p>
            <a:pPr marL="0" indent="0">
              <a:buNone/>
            </a:pPr>
            <a:r>
              <a:rPr lang="en-GB" dirty="0">
                <a:solidFill>
                  <a:srgbClr val="000000"/>
                </a:solidFill>
                <a:latin typeface="Calibri" panose="020F0502020204030204" pitchFamily="34" charset="0"/>
                <a:hlinkClick r:id="rId3"/>
              </a:rPr>
              <a:t>https://www.safeproject.org.uk/</a:t>
            </a:r>
            <a:r>
              <a:rPr lang="en-GB" dirty="0">
                <a:solidFill>
                  <a:srgbClr val="000000"/>
                </a:solidFill>
                <a:latin typeface="Calibri" panose="020F0502020204030204" pitchFamily="34" charset="0"/>
              </a:rPr>
              <a:t>  </a:t>
            </a:r>
            <a:endParaRPr lang="en-GB" dirty="0"/>
          </a:p>
        </p:txBody>
      </p:sp>
    </p:spTree>
    <p:extLst>
      <p:ext uri="{BB962C8B-B14F-4D97-AF65-F5344CB8AC3E}">
        <p14:creationId xmlns:p14="http://schemas.microsoft.com/office/powerpoint/2010/main" val="3678159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DCC7B-F834-4E9A-9F1F-39657DEA71BC}"/>
              </a:ext>
            </a:extLst>
          </p:cNvPr>
          <p:cNvSpPr>
            <a:spLocks noGrp="1"/>
          </p:cNvSpPr>
          <p:nvPr>
            <p:ph type="title"/>
          </p:nvPr>
        </p:nvSpPr>
        <p:spPr>
          <a:xfrm>
            <a:off x="1981200" y="401247"/>
            <a:ext cx="8229600" cy="1143000"/>
          </a:xfrm>
        </p:spPr>
        <p:txBody>
          <a:bodyPr/>
          <a:lstStyle/>
          <a:p>
            <a:r>
              <a:rPr lang="en-GB" b="1" dirty="0">
                <a:latin typeface="+mn-lt"/>
              </a:rPr>
              <a:t>Should we involve the police?</a:t>
            </a:r>
          </a:p>
        </p:txBody>
      </p:sp>
      <p:sp>
        <p:nvSpPr>
          <p:cNvPr id="3" name="Content Placeholder 2">
            <a:extLst>
              <a:ext uri="{FF2B5EF4-FFF2-40B4-BE49-F238E27FC236}">
                <a16:creationId xmlns:a16="http://schemas.microsoft.com/office/drawing/2014/main" id="{22905F1D-D6C2-458D-B035-597903099249}"/>
              </a:ext>
            </a:extLst>
          </p:cNvPr>
          <p:cNvSpPr>
            <a:spLocks noGrp="1"/>
          </p:cNvSpPr>
          <p:nvPr>
            <p:ph idx="1"/>
          </p:nvPr>
        </p:nvSpPr>
        <p:spPr>
          <a:xfrm>
            <a:off x="1981200" y="1856933"/>
            <a:ext cx="8229600" cy="4599820"/>
          </a:xfrm>
        </p:spPr>
        <p:txBody>
          <a:bodyPr>
            <a:normAutofit lnSpcReduction="10000"/>
          </a:bodyPr>
          <a:lstStyle/>
          <a:p>
            <a:pPr marL="0" indent="0">
              <a:buNone/>
            </a:pPr>
            <a:r>
              <a:rPr lang="en-GB" b="1" dirty="0">
                <a:solidFill>
                  <a:srgbClr val="0070C0"/>
                </a:solidFill>
                <a:latin typeface="+mj-lt"/>
              </a:rPr>
              <a:t>Restorative support for perpetrators of significant harm</a:t>
            </a:r>
            <a:r>
              <a:rPr lang="en-GB" b="1" dirty="0">
                <a:solidFill>
                  <a:srgbClr val="000000"/>
                </a:solidFill>
                <a:latin typeface="+mj-lt"/>
              </a:rPr>
              <a:t> </a:t>
            </a:r>
            <a:endParaRPr lang="en-GB" dirty="0">
              <a:solidFill>
                <a:srgbClr val="000000"/>
              </a:solidFill>
              <a:latin typeface="+mj-lt"/>
            </a:endParaRPr>
          </a:p>
          <a:p>
            <a:endParaRPr lang="en-GB" sz="1400" dirty="0">
              <a:solidFill>
                <a:srgbClr val="000000"/>
              </a:solidFill>
              <a:latin typeface="+mj-lt"/>
            </a:endParaRPr>
          </a:p>
          <a:p>
            <a:pPr marL="0" indent="0">
              <a:spcBef>
                <a:spcPts val="0"/>
              </a:spcBef>
              <a:buNone/>
            </a:pPr>
            <a:r>
              <a:rPr lang="en-GB" dirty="0">
                <a:latin typeface="+mj-lt"/>
              </a:rPr>
              <a:t>If you feel that a crime may have been committed, for example under the protection from Harassment Act 1997, the Malicious Communications Act 1988, the Communications Act 2003, and the Public Order Act 1986, Thames Valley Police Schools’ Officers are on hand to advise and offer support.  Hate crimes are also illegal and should be reported to the police.  Referrals will be considered on a case-by-case basis and, where appropriate, restorative interventions offered.</a:t>
            </a:r>
          </a:p>
          <a:p>
            <a:pPr>
              <a:spcBef>
                <a:spcPts val="0"/>
              </a:spcBef>
              <a:buFont typeface="Wingdings" panose="05000000000000000000" pitchFamily="2" charset="2"/>
              <a:buChar char="§"/>
            </a:pPr>
            <a:endParaRPr lang="en-GB" dirty="0">
              <a:solidFill>
                <a:srgbClr val="000000"/>
              </a:solidFill>
              <a:latin typeface="+mj-lt"/>
            </a:endParaRPr>
          </a:p>
          <a:p>
            <a:pPr marL="0" indent="0">
              <a:spcBef>
                <a:spcPts val="0"/>
              </a:spcBef>
              <a:buNone/>
            </a:pPr>
            <a:r>
              <a:rPr lang="en-GB" dirty="0">
                <a:solidFill>
                  <a:srgbClr val="000000"/>
                </a:solidFill>
                <a:latin typeface="+mj-lt"/>
              </a:rPr>
              <a:t>To make a request, schools should contact their School Police Officer directly. </a:t>
            </a:r>
            <a:endParaRPr lang="en-GB" dirty="0">
              <a:latin typeface="+mj-lt"/>
            </a:endParaRPr>
          </a:p>
        </p:txBody>
      </p:sp>
    </p:spTree>
    <p:extLst>
      <p:ext uri="{BB962C8B-B14F-4D97-AF65-F5344CB8AC3E}">
        <p14:creationId xmlns:p14="http://schemas.microsoft.com/office/powerpoint/2010/main" val="158468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D5875-0879-4A66-9D7A-02FEF49DB5A9}"/>
              </a:ext>
              <a:ext uri="{C183D7F6-B498-43B3-948B-1728B52AA6E4}">
                <adec:decorative xmlns:adec="http://schemas.microsoft.com/office/drawing/2017/decorative" val="1"/>
              </a:ext>
            </a:extLst>
          </p:cNvPr>
          <p:cNvSpPr>
            <a:spLocks noGrp="1"/>
          </p:cNvSpPr>
          <p:nvPr>
            <p:ph type="title" idx="4294967295"/>
          </p:nvPr>
        </p:nvSpPr>
        <p:spPr>
          <a:xfrm>
            <a:off x="609600" y="-1143000"/>
            <a:ext cx="10972800" cy="1143000"/>
          </a:xfrm>
        </p:spPr>
        <p:txBody>
          <a:bodyPr vert="horz" lIns="91440" tIns="45720" rIns="91440" bIns="45720" rtlCol="0" anchor="b">
            <a:normAutofit/>
          </a:bodyPr>
          <a:lstStyle/>
          <a:p>
            <a:r>
              <a:rPr lang="en-GB" dirty="0"/>
              <a:t>Fairness</a:t>
            </a:r>
          </a:p>
        </p:txBody>
      </p:sp>
      <p:pic>
        <p:nvPicPr>
          <p:cNvPr id="3" name="Picture 2">
            <a:extLst>
              <a:ext uri="{FF2B5EF4-FFF2-40B4-BE49-F238E27FC236}">
                <a16:creationId xmlns:a16="http://schemas.microsoft.com/office/drawing/2014/main" id="{E5CEE656-5BBD-4020-B59D-7AD6D33F12F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572000" y="1397000"/>
            <a:ext cx="3048000" cy="4064000"/>
          </a:xfrm>
          <a:prstGeom prst="rect">
            <a:avLst/>
          </a:prstGeom>
        </p:spPr>
      </p:pic>
    </p:spTree>
    <p:extLst>
      <p:ext uri="{BB962C8B-B14F-4D97-AF65-F5344CB8AC3E}">
        <p14:creationId xmlns:p14="http://schemas.microsoft.com/office/powerpoint/2010/main" val="2094779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4B04E6-DC98-4E27-9F11-165888F97C07}"/>
              </a:ext>
            </a:extLst>
          </p:cNvPr>
          <p:cNvSpPr>
            <a:spLocks noGrp="1"/>
          </p:cNvSpPr>
          <p:nvPr>
            <p:ph type="title"/>
          </p:nvPr>
        </p:nvSpPr>
        <p:spPr>
          <a:xfrm>
            <a:off x="3009900" y="402047"/>
            <a:ext cx="6172200" cy="857250"/>
          </a:xfrm>
        </p:spPr>
        <p:txBody>
          <a:bodyPr anchor="ctr">
            <a:normAutofit/>
          </a:bodyPr>
          <a:lstStyle/>
          <a:p>
            <a:pPr>
              <a:lnSpc>
                <a:spcPct val="90000"/>
              </a:lnSpc>
            </a:pPr>
            <a:r>
              <a:rPr lang="en-GB" sz="2775" b="1" dirty="0"/>
              <a:t>Approaching Discipline with a Restorative Mindset</a:t>
            </a:r>
          </a:p>
        </p:txBody>
      </p:sp>
      <p:pic>
        <p:nvPicPr>
          <p:cNvPr id="4" name="Picture 3">
            <a:extLst>
              <a:ext uri="{FF2B5EF4-FFF2-40B4-BE49-F238E27FC236}">
                <a16:creationId xmlns:a16="http://schemas.microsoft.com/office/drawing/2014/main" id="{7DA5699F-0F36-4710-B7D0-B111EF21936B}"/>
              </a:ext>
              <a:ext uri="{C183D7F6-B498-43B3-948B-1728B52AA6E4}">
                <adec:decorative xmlns:adec="http://schemas.microsoft.com/office/drawing/2017/decorative" val="1"/>
              </a:ext>
            </a:extLst>
          </p:cNvPr>
          <p:cNvPicPr>
            <a:picLocks noChangeAspect="1"/>
          </p:cNvPicPr>
          <p:nvPr/>
        </p:nvPicPr>
        <p:blipFill rotWithShape="1">
          <a:blip r:embed="rId3"/>
          <a:srcRect t="27898"/>
          <a:stretch/>
        </p:blipFill>
        <p:spPr>
          <a:xfrm>
            <a:off x="3948386" y="1440655"/>
            <a:ext cx="4295229" cy="5015299"/>
          </a:xfrm>
          <a:prstGeom prst="rect">
            <a:avLst/>
          </a:prstGeom>
          <a:noFill/>
        </p:spPr>
      </p:pic>
    </p:spTree>
    <p:extLst>
      <p:ext uri="{BB962C8B-B14F-4D97-AF65-F5344CB8AC3E}">
        <p14:creationId xmlns:p14="http://schemas.microsoft.com/office/powerpoint/2010/main" val="2909900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94A25B-B6FA-42F8-8805-F8696AF586B4}"/>
              </a:ext>
            </a:extLst>
          </p:cNvPr>
          <p:cNvSpPr>
            <a:spLocks noGrp="1"/>
          </p:cNvSpPr>
          <p:nvPr>
            <p:ph type="title"/>
          </p:nvPr>
        </p:nvSpPr>
        <p:spPr/>
        <p:txBody>
          <a:bodyPr>
            <a:normAutofit/>
          </a:bodyPr>
          <a:lstStyle/>
          <a:p>
            <a:r>
              <a:rPr lang="en-GB" b="1" dirty="0"/>
              <a:t>Practising restoratively…</a:t>
            </a:r>
            <a:br>
              <a:rPr lang="en-GB" b="1" dirty="0"/>
            </a:br>
            <a:r>
              <a:rPr lang="en-GB" sz="1650" b="1" dirty="0">
                <a:highlight>
                  <a:srgbClr val="00FF00"/>
                </a:highlight>
              </a:rPr>
              <a:t>CONNECT – LEARN TOGETHER</a:t>
            </a:r>
            <a:endParaRPr lang="en-GB" b="1" dirty="0">
              <a:highlight>
                <a:srgbClr val="00FF00"/>
              </a:highlight>
            </a:endParaRPr>
          </a:p>
        </p:txBody>
      </p:sp>
      <p:sp>
        <p:nvSpPr>
          <p:cNvPr id="6" name="Content Placeholder 5">
            <a:extLst>
              <a:ext uri="{FF2B5EF4-FFF2-40B4-BE49-F238E27FC236}">
                <a16:creationId xmlns:a16="http://schemas.microsoft.com/office/drawing/2014/main" id="{72179C63-3C83-4CA1-B606-E6DA2555E484}"/>
              </a:ext>
            </a:extLst>
          </p:cNvPr>
          <p:cNvSpPr>
            <a:spLocks noGrp="1"/>
          </p:cNvSpPr>
          <p:nvPr>
            <p:ph idx="1"/>
          </p:nvPr>
        </p:nvSpPr>
        <p:spPr>
          <a:xfrm>
            <a:off x="2255521" y="1828800"/>
            <a:ext cx="7666892" cy="4572000"/>
          </a:xfrm>
        </p:spPr>
        <p:txBody>
          <a:bodyPr>
            <a:normAutofit fontScale="40000" lnSpcReduction="20000"/>
          </a:bodyPr>
          <a:lstStyle/>
          <a:p>
            <a:pPr marL="0" indent="0">
              <a:buNone/>
            </a:pPr>
            <a:r>
              <a:rPr lang="en-GB" sz="3450" b="1" dirty="0"/>
              <a:t>Attitude towards people:</a:t>
            </a:r>
          </a:p>
          <a:p>
            <a:pPr>
              <a:buFont typeface="Wingdings" panose="05000000000000000000" pitchFamily="2" charset="2"/>
              <a:buChar char="§"/>
            </a:pPr>
            <a:r>
              <a:rPr lang="en-GB" sz="3450" dirty="0"/>
              <a:t>Seeing the whole person in the context of the situation</a:t>
            </a:r>
          </a:p>
          <a:p>
            <a:pPr>
              <a:buFont typeface="Wingdings" panose="05000000000000000000" pitchFamily="2" charset="2"/>
              <a:buChar char="§"/>
            </a:pPr>
            <a:r>
              <a:rPr lang="en-GB" sz="3450" dirty="0"/>
              <a:t>Wanting the best for them and making time to talk – genuinely caring</a:t>
            </a:r>
          </a:p>
          <a:p>
            <a:pPr>
              <a:buFont typeface="Wingdings" panose="05000000000000000000" pitchFamily="2" charset="2"/>
              <a:buChar char="§"/>
            </a:pPr>
            <a:r>
              <a:rPr lang="en-GB" sz="3450" dirty="0"/>
              <a:t>Being open to vulnerability – human to human </a:t>
            </a:r>
          </a:p>
          <a:p>
            <a:pPr marL="0" indent="0">
              <a:buNone/>
            </a:pPr>
            <a:endParaRPr lang="en-GB" sz="3450" dirty="0"/>
          </a:p>
          <a:p>
            <a:pPr marL="0" indent="0">
              <a:buNone/>
            </a:pPr>
            <a:r>
              <a:rPr lang="en-GB" sz="3450" b="1" dirty="0"/>
              <a:t>Approach:</a:t>
            </a:r>
          </a:p>
          <a:p>
            <a:pPr>
              <a:buFont typeface="Wingdings" panose="05000000000000000000" pitchFamily="2" charset="2"/>
              <a:buChar char="§"/>
            </a:pPr>
            <a:r>
              <a:rPr lang="en-GB" sz="3450" dirty="0"/>
              <a:t>Working with people, free of judgement and with respect</a:t>
            </a:r>
          </a:p>
          <a:p>
            <a:pPr>
              <a:buFont typeface="Wingdings" panose="05000000000000000000" pitchFamily="2" charset="2"/>
              <a:buChar char="§"/>
            </a:pPr>
            <a:r>
              <a:rPr lang="en-GB" sz="3450" dirty="0"/>
              <a:t>Learn by listening – show compassion, empathy and understanding</a:t>
            </a:r>
          </a:p>
          <a:p>
            <a:pPr>
              <a:buFont typeface="Wingdings" panose="05000000000000000000" pitchFamily="2" charset="2"/>
              <a:buChar char="§"/>
            </a:pPr>
            <a:r>
              <a:rPr lang="en-GB" sz="3450" dirty="0"/>
              <a:t>Integrity (no secrets) – open and honest approach </a:t>
            </a:r>
          </a:p>
          <a:p>
            <a:pPr>
              <a:buFont typeface="Wingdings" panose="05000000000000000000" pitchFamily="2" charset="2"/>
              <a:buChar char="§"/>
            </a:pPr>
            <a:r>
              <a:rPr lang="en-GB" sz="3450" dirty="0"/>
              <a:t>Being ‘curious not furious’ - preserve dignity, reflect in private</a:t>
            </a:r>
          </a:p>
          <a:p>
            <a:pPr>
              <a:buFont typeface="Wingdings" panose="05000000000000000000" pitchFamily="2" charset="2"/>
              <a:buChar char="§"/>
            </a:pPr>
            <a:r>
              <a:rPr lang="en-GB" sz="3450" dirty="0"/>
              <a:t>Adopt a problem solving approach </a:t>
            </a:r>
          </a:p>
          <a:p>
            <a:pPr>
              <a:buFont typeface="Wingdings" panose="05000000000000000000" pitchFamily="2" charset="2"/>
              <a:buChar char="§"/>
            </a:pPr>
            <a:endParaRPr lang="en-GB" sz="3450" dirty="0"/>
          </a:p>
          <a:p>
            <a:pPr marL="0" indent="0">
              <a:buNone/>
            </a:pPr>
            <a:r>
              <a:rPr lang="en-GB" sz="3450" b="1" dirty="0"/>
              <a:t>Desired outcome:</a:t>
            </a:r>
          </a:p>
          <a:p>
            <a:pPr>
              <a:buFont typeface="Wingdings" panose="05000000000000000000" pitchFamily="2" charset="2"/>
              <a:buChar char="§"/>
            </a:pPr>
            <a:r>
              <a:rPr lang="en-GB" sz="3450" dirty="0"/>
              <a:t>Support people in moving on / addressing difficulties</a:t>
            </a:r>
          </a:p>
          <a:p>
            <a:pPr>
              <a:buFont typeface="Wingdings" panose="05000000000000000000" pitchFamily="2" charset="2"/>
              <a:buChar char="§"/>
            </a:pPr>
            <a:r>
              <a:rPr lang="en-GB" sz="3450" dirty="0"/>
              <a:t>Support people in feeling better (addressing needs) and empowering them to do things differently – helpful and hopeful / good for mental health and wellbeing</a:t>
            </a:r>
          </a:p>
          <a:p>
            <a:pPr>
              <a:buFont typeface="Wingdings" panose="05000000000000000000" pitchFamily="2" charset="2"/>
              <a:buChar char="§"/>
            </a:pPr>
            <a:r>
              <a:rPr lang="en-GB" sz="3450" dirty="0"/>
              <a:t>To reduce the likelihood of conflict/recurrence of conflict</a:t>
            </a:r>
          </a:p>
          <a:p>
            <a:pPr>
              <a:buFont typeface="Wingdings" panose="05000000000000000000" pitchFamily="2" charset="2"/>
              <a:buChar char="§"/>
            </a:pPr>
            <a:r>
              <a:rPr lang="en-GB" sz="3450" dirty="0"/>
              <a:t>Learning opportunity - </a:t>
            </a:r>
            <a:r>
              <a:rPr lang="en-GB" sz="3450" i="1" dirty="0"/>
              <a:t>If I do this… The consequences are… </a:t>
            </a:r>
          </a:p>
          <a:p>
            <a:pPr>
              <a:buFont typeface="Wingdings" panose="05000000000000000000" pitchFamily="2" charset="2"/>
              <a:buChar char="§"/>
            </a:pPr>
            <a:r>
              <a:rPr lang="en-GB" sz="3450" dirty="0"/>
              <a:t>Authentic reparation</a:t>
            </a:r>
          </a:p>
          <a:p>
            <a:pPr>
              <a:buFont typeface="Wingdings" panose="05000000000000000000" pitchFamily="2" charset="2"/>
              <a:buChar char="§"/>
            </a:pPr>
            <a:endParaRPr lang="en-GB" dirty="0"/>
          </a:p>
          <a:p>
            <a:pPr>
              <a:buFont typeface="Wingdings" panose="05000000000000000000" pitchFamily="2" charset="2"/>
              <a:buChar char="§"/>
            </a:pPr>
            <a:endParaRPr lang="en-GB" dirty="0"/>
          </a:p>
        </p:txBody>
      </p:sp>
    </p:spTree>
    <p:extLst>
      <p:ext uri="{BB962C8B-B14F-4D97-AF65-F5344CB8AC3E}">
        <p14:creationId xmlns:p14="http://schemas.microsoft.com/office/powerpoint/2010/main" val="2245219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94A25B-B6FA-42F8-8805-F8696AF586B4}"/>
              </a:ext>
            </a:extLst>
          </p:cNvPr>
          <p:cNvSpPr>
            <a:spLocks noGrp="1"/>
          </p:cNvSpPr>
          <p:nvPr>
            <p:ph type="title"/>
          </p:nvPr>
        </p:nvSpPr>
        <p:spPr/>
        <p:txBody>
          <a:bodyPr>
            <a:normAutofit/>
          </a:bodyPr>
          <a:lstStyle/>
          <a:p>
            <a:r>
              <a:rPr lang="en-GB" b="1" dirty="0"/>
              <a:t>What is not restorative…</a:t>
            </a:r>
            <a:br>
              <a:rPr lang="en-GB" b="1" dirty="0"/>
            </a:br>
            <a:r>
              <a:rPr lang="en-GB" sz="1650" b="1" dirty="0">
                <a:highlight>
                  <a:srgbClr val="FFFF00"/>
                </a:highlight>
              </a:rPr>
              <a:t>BLAME - ALIENATE</a:t>
            </a:r>
          </a:p>
        </p:txBody>
      </p:sp>
      <p:sp>
        <p:nvSpPr>
          <p:cNvPr id="6" name="Content Placeholder 5">
            <a:extLst>
              <a:ext uri="{FF2B5EF4-FFF2-40B4-BE49-F238E27FC236}">
                <a16:creationId xmlns:a16="http://schemas.microsoft.com/office/drawing/2014/main" id="{72179C63-3C83-4CA1-B606-E6DA2555E484}"/>
              </a:ext>
            </a:extLst>
          </p:cNvPr>
          <p:cNvSpPr>
            <a:spLocks noGrp="1"/>
          </p:cNvSpPr>
          <p:nvPr>
            <p:ph idx="1"/>
          </p:nvPr>
        </p:nvSpPr>
        <p:spPr>
          <a:xfrm>
            <a:off x="2157046" y="1856936"/>
            <a:ext cx="7484012" cy="3937837"/>
          </a:xfrm>
        </p:spPr>
        <p:txBody>
          <a:bodyPr>
            <a:normAutofit fontScale="70000" lnSpcReduction="20000"/>
          </a:bodyPr>
          <a:lstStyle/>
          <a:p>
            <a:pPr marL="0" indent="0">
              <a:buNone/>
            </a:pPr>
            <a:r>
              <a:rPr lang="en-GB" b="1" dirty="0"/>
              <a:t>Attitude towards people:</a:t>
            </a:r>
          </a:p>
          <a:p>
            <a:pPr>
              <a:buFont typeface="Wingdings" panose="05000000000000000000" pitchFamily="2" charset="2"/>
              <a:buChar char="§"/>
            </a:pPr>
            <a:r>
              <a:rPr lang="en-GB" dirty="0"/>
              <a:t>Being quick to judge and blame  </a:t>
            </a:r>
          </a:p>
          <a:p>
            <a:pPr>
              <a:buFont typeface="Wingdings" panose="05000000000000000000" pitchFamily="2" charset="2"/>
              <a:buChar char="§"/>
            </a:pPr>
            <a:r>
              <a:rPr lang="en-GB" dirty="0"/>
              <a:t>Not accepting of unconscious biases</a:t>
            </a:r>
          </a:p>
          <a:p>
            <a:pPr marL="0" indent="0">
              <a:buNone/>
            </a:pPr>
            <a:endParaRPr lang="en-GB" dirty="0"/>
          </a:p>
          <a:p>
            <a:pPr marL="0" indent="0">
              <a:buNone/>
            </a:pPr>
            <a:r>
              <a:rPr lang="en-GB" b="1" dirty="0"/>
              <a:t>Approach:</a:t>
            </a:r>
          </a:p>
          <a:p>
            <a:pPr>
              <a:buFont typeface="Wingdings" panose="05000000000000000000" pitchFamily="2" charset="2"/>
              <a:buChar char="§"/>
            </a:pPr>
            <a:r>
              <a:rPr lang="en-GB" dirty="0"/>
              <a:t>Autocratic decision making </a:t>
            </a:r>
          </a:p>
          <a:p>
            <a:pPr>
              <a:buFont typeface="Wingdings" panose="05000000000000000000" pitchFamily="2" charset="2"/>
              <a:buChar char="§"/>
            </a:pPr>
            <a:r>
              <a:rPr lang="en-GB" dirty="0"/>
              <a:t>Obsession on violation on rules and compliance</a:t>
            </a:r>
          </a:p>
          <a:p>
            <a:pPr>
              <a:buFont typeface="Wingdings" panose="05000000000000000000" pitchFamily="2" charset="2"/>
              <a:buChar char="§"/>
            </a:pPr>
            <a:r>
              <a:rPr lang="en-GB" dirty="0"/>
              <a:t>Focuses on guilt/compliance/punishment for learning – shame and humiliate</a:t>
            </a:r>
          </a:p>
          <a:p>
            <a:pPr>
              <a:buFont typeface="Wingdings" panose="05000000000000000000" pitchFamily="2" charset="2"/>
              <a:buChar char="§"/>
            </a:pPr>
            <a:r>
              <a:rPr lang="en-GB" dirty="0"/>
              <a:t>Quick to impose sanctions, remove the problem or exclude</a:t>
            </a:r>
          </a:p>
          <a:p>
            <a:pPr>
              <a:buFont typeface="Wingdings" panose="05000000000000000000" pitchFamily="2" charset="2"/>
              <a:buChar char="§"/>
            </a:pPr>
            <a:r>
              <a:rPr lang="en-GB" dirty="0"/>
              <a:t>‘I don’t have time for this’ attitude</a:t>
            </a:r>
          </a:p>
          <a:p>
            <a:pPr>
              <a:buFont typeface="Wingdings" panose="05000000000000000000" pitchFamily="2" charset="2"/>
              <a:buChar char="§"/>
            </a:pPr>
            <a:endParaRPr lang="en-GB" dirty="0"/>
          </a:p>
          <a:p>
            <a:pPr marL="0" indent="0">
              <a:buNone/>
            </a:pPr>
            <a:r>
              <a:rPr lang="en-GB" b="1" dirty="0"/>
              <a:t>Desired outcome:</a:t>
            </a:r>
          </a:p>
          <a:p>
            <a:pPr>
              <a:buFont typeface="Wingdings" panose="05000000000000000000" pitchFamily="2" charset="2"/>
              <a:buChar char="§"/>
            </a:pPr>
            <a:r>
              <a:rPr lang="en-GB" dirty="0"/>
              <a:t>Expects immediate results: compliance and respect</a:t>
            </a:r>
          </a:p>
          <a:p>
            <a:pPr>
              <a:buFont typeface="Wingdings" panose="05000000000000000000" pitchFamily="2" charset="2"/>
              <a:buChar char="§"/>
            </a:pPr>
            <a:r>
              <a:rPr lang="en-GB" dirty="0"/>
              <a:t>Apology – genuine or not</a:t>
            </a:r>
          </a:p>
          <a:p>
            <a:pPr>
              <a:buFont typeface="Wingdings" panose="05000000000000000000" pitchFamily="2" charset="2"/>
              <a:buChar char="§"/>
            </a:pPr>
            <a:endParaRPr lang="en-GB" dirty="0"/>
          </a:p>
        </p:txBody>
      </p:sp>
    </p:spTree>
    <p:extLst>
      <p:ext uri="{BB962C8B-B14F-4D97-AF65-F5344CB8AC3E}">
        <p14:creationId xmlns:p14="http://schemas.microsoft.com/office/powerpoint/2010/main" val="35842803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836B84-706F-46FD-8713-298B787A83E5}"/>
              </a:ext>
            </a:extLst>
          </p:cNvPr>
          <p:cNvSpPr>
            <a:spLocks noGrp="1"/>
          </p:cNvSpPr>
          <p:nvPr>
            <p:ph type="title"/>
          </p:nvPr>
        </p:nvSpPr>
        <p:spPr>
          <a:xfrm>
            <a:off x="1981200" y="928761"/>
            <a:ext cx="8229600" cy="1143000"/>
          </a:xfrm>
        </p:spPr>
        <p:txBody>
          <a:bodyPr>
            <a:normAutofit fontScale="90000"/>
          </a:bodyPr>
          <a:lstStyle/>
          <a:p>
            <a:r>
              <a:rPr lang="en-GB" b="1" dirty="0">
                <a:latin typeface="+mj-lt"/>
              </a:rPr>
              <a:t>As a result of today’s training, I will…</a:t>
            </a:r>
          </a:p>
        </p:txBody>
      </p:sp>
      <p:pic>
        <p:nvPicPr>
          <p:cNvPr id="2" name="Picture 1">
            <a:extLst>
              <a:ext uri="{FF2B5EF4-FFF2-40B4-BE49-F238E27FC236}">
                <a16:creationId xmlns:a16="http://schemas.microsoft.com/office/drawing/2014/main" id="{1B2B6D21-D1DF-4998-A5C8-1C5ABE77FA62}"/>
              </a:ext>
              <a:ext uri="{C183D7F6-B498-43B3-948B-1728B52AA6E4}">
                <adec:decorative xmlns:adec="http://schemas.microsoft.com/office/drawing/2017/decorative" val="1"/>
              </a:ext>
            </a:extLst>
          </p:cNvPr>
          <p:cNvPicPr>
            <a:picLocks noChangeAspect="1"/>
          </p:cNvPicPr>
          <p:nvPr/>
        </p:nvPicPr>
        <p:blipFill rotWithShape="1">
          <a:blip r:embed="rId3"/>
          <a:srcRect t="31518" r="-1702"/>
          <a:stretch/>
        </p:blipFill>
        <p:spPr>
          <a:xfrm>
            <a:off x="1981200" y="2117475"/>
            <a:ext cx="8581248" cy="3811765"/>
          </a:xfrm>
          <a:prstGeom prst="rect">
            <a:avLst/>
          </a:prstGeom>
        </p:spPr>
      </p:pic>
    </p:spTree>
    <p:extLst>
      <p:ext uri="{BB962C8B-B14F-4D97-AF65-F5344CB8AC3E}">
        <p14:creationId xmlns:p14="http://schemas.microsoft.com/office/powerpoint/2010/main" val="6435409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836B84-706F-46FD-8713-298B787A83E5}"/>
              </a:ext>
            </a:extLst>
          </p:cNvPr>
          <p:cNvSpPr>
            <a:spLocks noGrp="1"/>
          </p:cNvSpPr>
          <p:nvPr>
            <p:ph type="title"/>
          </p:nvPr>
        </p:nvSpPr>
        <p:spPr>
          <a:xfrm>
            <a:off x="1695813" y="928760"/>
            <a:ext cx="8581248" cy="1143000"/>
          </a:xfrm>
        </p:spPr>
        <p:txBody>
          <a:bodyPr>
            <a:normAutofit fontScale="90000"/>
          </a:bodyPr>
          <a:lstStyle/>
          <a:p>
            <a:r>
              <a:rPr lang="en-GB" b="1" dirty="0">
                <a:latin typeface="+mj-lt"/>
              </a:rPr>
              <a:t>As a result of today’s training, we will…</a:t>
            </a:r>
          </a:p>
        </p:txBody>
      </p:sp>
      <p:pic>
        <p:nvPicPr>
          <p:cNvPr id="2" name="Picture 1">
            <a:extLst>
              <a:ext uri="{FF2B5EF4-FFF2-40B4-BE49-F238E27FC236}">
                <a16:creationId xmlns:a16="http://schemas.microsoft.com/office/drawing/2014/main" id="{1B2B6D21-D1DF-4998-A5C8-1C5ABE77FA62}"/>
              </a:ext>
              <a:ext uri="{C183D7F6-B498-43B3-948B-1728B52AA6E4}">
                <adec:decorative xmlns:adec="http://schemas.microsoft.com/office/drawing/2017/decorative" val="1"/>
              </a:ext>
            </a:extLst>
          </p:cNvPr>
          <p:cNvPicPr>
            <a:picLocks noChangeAspect="1"/>
          </p:cNvPicPr>
          <p:nvPr/>
        </p:nvPicPr>
        <p:blipFill rotWithShape="1">
          <a:blip r:embed="rId3"/>
          <a:srcRect t="31518" r="-1702"/>
          <a:stretch/>
        </p:blipFill>
        <p:spPr>
          <a:xfrm>
            <a:off x="1981200" y="2117475"/>
            <a:ext cx="8581248" cy="3811765"/>
          </a:xfrm>
          <a:prstGeom prst="rect">
            <a:avLst/>
          </a:prstGeom>
        </p:spPr>
      </p:pic>
    </p:spTree>
    <p:extLst>
      <p:ext uri="{BB962C8B-B14F-4D97-AF65-F5344CB8AC3E}">
        <p14:creationId xmlns:p14="http://schemas.microsoft.com/office/powerpoint/2010/main" val="1713079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689704-2A2A-48D6-823E-DE34E863B1CF}"/>
              </a:ext>
            </a:extLst>
          </p:cNvPr>
          <p:cNvSpPr>
            <a:spLocks noGrp="1"/>
          </p:cNvSpPr>
          <p:nvPr>
            <p:ph type="title"/>
          </p:nvPr>
        </p:nvSpPr>
        <p:spPr/>
        <p:txBody>
          <a:bodyPr/>
          <a:lstStyle/>
          <a:p>
            <a:r>
              <a:rPr kumimoji="0" lang="en-GB" sz="4000" b="1" i="0" u="none" strike="noStrike" kern="1200" cap="none" spc="0" normalizeH="0" baseline="0" noProof="0" dirty="0">
                <a:ln>
                  <a:noFill/>
                </a:ln>
                <a:solidFill>
                  <a:prstClr val="black"/>
                </a:solidFill>
                <a:effectLst/>
                <a:uLnTx/>
                <a:uFillTx/>
                <a:latin typeface="Calibri" panose="020F0502020204030204"/>
                <a:ea typeface="+mj-ea"/>
                <a:cs typeface="+mj-cs"/>
              </a:rPr>
              <a:t>Module 1 – Why Restorative Practice?</a:t>
            </a:r>
            <a:endParaRPr lang="en-GB" dirty="0"/>
          </a:p>
        </p:txBody>
      </p:sp>
      <p:sp>
        <p:nvSpPr>
          <p:cNvPr id="6" name="TextBox 5">
            <a:extLst>
              <a:ext uri="{FF2B5EF4-FFF2-40B4-BE49-F238E27FC236}">
                <a16:creationId xmlns:a16="http://schemas.microsoft.com/office/drawing/2014/main" id="{3541641D-3E68-4E0A-9585-4397A3EA469B}"/>
              </a:ext>
            </a:extLst>
          </p:cNvPr>
          <p:cNvSpPr txBox="1"/>
          <p:nvPr/>
        </p:nvSpPr>
        <p:spPr>
          <a:xfrm>
            <a:off x="2743200" y="3429000"/>
            <a:ext cx="6705600" cy="523220"/>
          </a:xfrm>
          <a:prstGeom prst="rect">
            <a:avLst/>
          </a:prstGeom>
          <a:noFill/>
        </p:spPr>
        <p:txBody>
          <a:bodyPr wrap="square">
            <a:spAutoFit/>
          </a:bodyPr>
          <a:lstStyle/>
          <a:p>
            <a:r>
              <a:rPr lang="en-GB" sz="2800" dirty="0">
                <a:hlinkClick r:id="rId2"/>
              </a:rPr>
              <a:t>https://vimeo.com/729238807/d9069bed57</a:t>
            </a:r>
            <a:r>
              <a:rPr lang="en-GB" sz="2800" dirty="0"/>
              <a:t> </a:t>
            </a:r>
          </a:p>
        </p:txBody>
      </p:sp>
    </p:spTree>
    <p:extLst>
      <p:ext uri="{BB962C8B-B14F-4D97-AF65-F5344CB8AC3E}">
        <p14:creationId xmlns:p14="http://schemas.microsoft.com/office/powerpoint/2010/main" val="3485539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76F03-B943-4053-B7ED-06D816BAB78B}"/>
              </a:ext>
            </a:extLst>
          </p:cNvPr>
          <p:cNvSpPr>
            <a:spLocks noGrp="1"/>
          </p:cNvSpPr>
          <p:nvPr>
            <p:ph type="title"/>
          </p:nvPr>
        </p:nvSpPr>
        <p:spPr/>
        <p:txBody>
          <a:bodyPr/>
          <a:lstStyle/>
          <a:p>
            <a:r>
              <a:rPr kumimoji="0" lang="en-GB" sz="4000" b="1" i="0" u="none" strike="noStrike" kern="1200" cap="none" spc="0" normalizeH="0" baseline="0" noProof="0" dirty="0">
                <a:ln>
                  <a:noFill/>
                </a:ln>
                <a:solidFill>
                  <a:prstClr val="black"/>
                </a:solidFill>
                <a:effectLst/>
                <a:uLnTx/>
                <a:uFillTx/>
                <a:latin typeface="Calibri" panose="020F0502020204030204"/>
                <a:ea typeface="+mj-ea"/>
                <a:cs typeface="+mj-cs"/>
              </a:rPr>
              <a:t>Module 2 – What is Restorative Practice?</a:t>
            </a:r>
            <a:endParaRPr lang="en-GB" dirty="0"/>
          </a:p>
        </p:txBody>
      </p:sp>
      <p:sp>
        <p:nvSpPr>
          <p:cNvPr id="4" name="TextBox 3">
            <a:extLst>
              <a:ext uri="{FF2B5EF4-FFF2-40B4-BE49-F238E27FC236}">
                <a16:creationId xmlns:a16="http://schemas.microsoft.com/office/drawing/2014/main" id="{1DDD7044-5289-4974-9B1A-942C0718FD4E}"/>
              </a:ext>
            </a:extLst>
          </p:cNvPr>
          <p:cNvSpPr txBox="1"/>
          <p:nvPr/>
        </p:nvSpPr>
        <p:spPr>
          <a:xfrm>
            <a:off x="2504661" y="3429000"/>
            <a:ext cx="7182678" cy="523220"/>
          </a:xfrm>
          <a:prstGeom prst="rect">
            <a:avLst/>
          </a:prstGeom>
          <a:noFill/>
        </p:spPr>
        <p:txBody>
          <a:bodyPr wrap="square">
            <a:spAutoFit/>
          </a:bodyPr>
          <a:lstStyle/>
          <a:p>
            <a:r>
              <a:rPr lang="en-GB" sz="2800" dirty="0">
                <a:hlinkClick r:id="rId2"/>
              </a:rPr>
              <a:t>https://vimeo.com/729240710/4aa0245bb7</a:t>
            </a:r>
            <a:r>
              <a:rPr lang="en-GB" sz="2800" dirty="0"/>
              <a:t> </a:t>
            </a:r>
          </a:p>
        </p:txBody>
      </p:sp>
    </p:spTree>
    <p:extLst>
      <p:ext uri="{BB962C8B-B14F-4D97-AF65-F5344CB8AC3E}">
        <p14:creationId xmlns:p14="http://schemas.microsoft.com/office/powerpoint/2010/main" val="3167578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7F0DF-47A2-40AE-BFB0-CE68BC7DC799}"/>
              </a:ext>
            </a:extLst>
          </p:cNvPr>
          <p:cNvSpPr>
            <a:spLocks noGrp="1"/>
          </p:cNvSpPr>
          <p:nvPr>
            <p:ph type="title"/>
          </p:nvPr>
        </p:nvSpPr>
        <p:spPr/>
        <p:txBody>
          <a:bodyPr/>
          <a:lstStyle/>
          <a:p>
            <a:r>
              <a:rPr kumimoji="0" lang="en-GB" sz="4000" b="1" i="0" u="none" strike="noStrike" kern="1200" cap="none" spc="0" normalizeH="0" baseline="0" noProof="0" dirty="0">
                <a:ln>
                  <a:noFill/>
                </a:ln>
                <a:solidFill>
                  <a:prstClr val="black"/>
                </a:solidFill>
                <a:effectLst/>
                <a:uLnTx/>
                <a:uFillTx/>
                <a:latin typeface="Calibri" panose="020F0502020204030204"/>
                <a:ea typeface="+mj-ea"/>
                <a:cs typeface="+mj-cs"/>
              </a:rPr>
              <a:t>Module 3 – Considering it in context </a:t>
            </a:r>
            <a:br>
              <a:rPr kumimoji="0" lang="en-GB" sz="4000" b="1" i="0" u="none" strike="noStrike" kern="1200" cap="none" spc="0" normalizeH="0" baseline="0" noProof="0" dirty="0">
                <a:ln>
                  <a:noFill/>
                </a:ln>
                <a:solidFill>
                  <a:prstClr val="black"/>
                </a:solidFill>
                <a:effectLst/>
                <a:uLnTx/>
                <a:uFillTx/>
                <a:latin typeface="Calibri" panose="020F0502020204030204"/>
                <a:ea typeface="+mj-ea"/>
                <a:cs typeface="+mj-cs"/>
              </a:rPr>
            </a:br>
            <a:r>
              <a:rPr kumimoji="0" lang="en-GB" sz="4000" b="1" i="0" u="none" strike="noStrike" kern="1200" cap="none" spc="0" normalizeH="0" baseline="0" noProof="0" dirty="0">
                <a:ln>
                  <a:noFill/>
                </a:ln>
                <a:solidFill>
                  <a:prstClr val="black"/>
                </a:solidFill>
                <a:effectLst/>
                <a:uLnTx/>
                <a:uFillTx/>
                <a:latin typeface="Calibri" panose="020F0502020204030204"/>
                <a:ea typeface="+mj-ea"/>
                <a:cs typeface="+mj-cs"/>
              </a:rPr>
              <a:t>[Primary Clip]</a:t>
            </a:r>
            <a:endParaRPr lang="en-GB" dirty="0"/>
          </a:p>
        </p:txBody>
      </p:sp>
      <p:sp>
        <p:nvSpPr>
          <p:cNvPr id="4" name="TextBox 3">
            <a:extLst>
              <a:ext uri="{FF2B5EF4-FFF2-40B4-BE49-F238E27FC236}">
                <a16:creationId xmlns:a16="http://schemas.microsoft.com/office/drawing/2014/main" id="{E81F5C0E-9334-4685-8D8F-459144C59075}"/>
              </a:ext>
            </a:extLst>
          </p:cNvPr>
          <p:cNvSpPr txBox="1"/>
          <p:nvPr/>
        </p:nvSpPr>
        <p:spPr>
          <a:xfrm>
            <a:off x="2425148" y="3429000"/>
            <a:ext cx="7341704" cy="523220"/>
          </a:xfrm>
          <a:prstGeom prst="rect">
            <a:avLst/>
          </a:prstGeom>
          <a:noFill/>
        </p:spPr>
        <p:txBody>
          <a:bodyPr wrap="square">
            <a:spAutoFit/>
          </a:bodyPr>
          <a:lstStyle/>
          <a:p>
            <a:r>
              <a:rPr lang="en-GB" sz="2800" dirty="0">
                <a:hlinkClick r:id="rId2"/>
              </a:rPr>
              <a:t>https://vimeo.com/729242370/52a1678202</a:t>
            </a:r>
            <a:r>
              <a:rPr lang="en-GB" sz="2800" dirty="0"/>
              <a:t> </a:t>
            </a:r>
          </a:p>
        </p:txBody>
      </p:sp>
    </p:spTree>
    <p:extLst>
      <p:ext uri="{BB962C8B-B14F-4D97-AF65-F5344CB8AC3E}">
        <p14:creationId xmlns:p14="http://schemas.microsoft.com/office/powerpoint/2010/main" val="162994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7F0DF-47A2-40AE-BFB0-CE68BC7DC799}"/>
              </a:ext>
            </a:extLst>
          </p:cNvPr>
          <p:cNvSpPr>
            <a:spLocks noGrp="1"/>
          </p:cNvSpPr>
          <p:nvPr>
            <p:ph type="title"/>
          </p:nvPr>
        </p:nvSpPr>
        <p:spPr/>
        <p:txBody>
          <a:bodyPr/>
          <a:lstStyle/>
          <a:p>
            <a:r>
              <a:rPr kumimoji="0" lang="en-GB" sz="4000" b="1" i="0" u="none" strike="noStrike" kern="1200" cap="none" spc="0" normalizeH="0" baseline="0" noProof="0" dirty="0">
                <a:ln>
                  <a:noFill/>
                </a:ln>
                <a:solidFill>
                  <a:prstClr val="black"/>
                </a:solidFill>
                <a:effectLst/>
                <a:uLnTx/>
                <a:uFillTx/>
                <a:latin typeface="Calibri" panose="020F0502020204030204"/>
                <a:ea typeface="+mj-ea"/>
                <a:cs typeface="+mj-cs"/>
              </a:rPr>
              <a:t>Module 3 – Considering it in context </a:t>
            </a:r>
            <a:br>
              <a:rPr kumimoji="0" lang="en-GB" sz="4000" b="1" i="0" u="none" strike="noStrike" kern="1200" cap="none" spc="0" normalizeH="0" baseline="0" noProof="0" dirty="0">
                <a:ln>
                  <a:noFill/>
                </a:ln>
                <a:solidFill>
                  <a:prstClr val="black"/>
                </a:solidFill>
                <a:effectLst/>
                <a:uLnTx/>
                <a:uFillTx/>
                <a:latin typeface="Calibri" panose="020F0502020204030204"/>
                <a:ea typeface="+mj-ea"/>
                <a:cs typeface="+mj-cs"/>
              </a:rPr>
            </a:br>
            <a:r>
              <a:rPr kumimoji="0" lang="en-GB" sz="4000" b="1" i="0" u="none" strike="noStrike" kern="1200" cap="none" spc="0" normalizeH="0" baseline="0" noProof="0" dirty="0">
                <a:ln>
                  <a:noFill/>
                </a:ln>
                <a:solidFill>
                  <a:prstClr val="black"/>
                </a:solidFill>
                <a:effectLst/>
                <a:uLnTx/>
                <a:uFillTx/>
                <a:latin typeface="Calibri" panose="020F0502020204030204"/>
                <a:ea typeface="+mj-ea"/>
                <a:cs typeface="+mj-cs"/>
              </a:rPr>
              <a:t>[Secondary Clip]</a:t>
            </a:r>
            <a:endParaRPr lang="en-GB" dirty="0"/>
          </a:p>
        </p:txBody>
      </p:sp>
      <p:sp>
        <p:nvSpPr>
          <p:cNvPr id="4" name="TextBox 3">
            <a:extLst>
              <a:ext uri="{FF2B5EF4-FFF2-40B4-BE49-F238E27FC236}">
                <a16:creationId xmlns:a16="http://schemas.microsoft.com/office/drawing/2014/main" id="{A80B10EC-E13D-440C-BB51-C1F67D599F7C}"/>
              </a:ext>
            </a:extLst>
          </p:cNvPr>
          <p:cNvSpPr txBox="1"/>
          <p:nvPr/>
        </p:nvSpPr>
        <p:spPr>
          <a:xfrm>
            <a:off x="2411895" y="3429000"/>
            <a:ext cx="7368209" cy="523220"/>
          </a:xfrm>
          <a:prstGeom prst="rect">
            <a:avLst/>
          </a:prstGeom>
          <a:noFill/>
        </p:spPr>
        <p:txBody>
          <a:bodyPr wrap="square">
            <a:spAutoFit/>
          </a:bodyPr>
          <a:lstStyle/>
          <a:p>
            <a:r>
              <a:rPr lang="en-GB" sz="2800" dirty="0">
                <a:hlinkClick r:id="rId2"/>
              </a:rPr>
              <a:t>https://vimeo.com/729243624/4e624d0a1b</a:t>
            </a:r>
            <a:r>
              <a:rPr lang="en-GB" sz="2800" dirty="0"/>
              <a:t> </a:t>
            </a:r>
          </a:p>
        </p:txBody>
      </p:sp>
    </p:spTree>
    <p:extLst>
      <p:ext uri="{BB962C8B-B14F-4D97-AF65-F5344CB8AC3E}">
        <p14:creationId xmlns:p14="http://schemas.microsoft.com/office/powerpoint/2010/main" val="2087499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1B0496-FC29-4AFA-BDA7-BFDA538E5BB0}"/>
              </a:ext>
            </a:extLst>
          </p:cNvPr>
          <p:cNvSpPr txBox="1">
            <a:spLocks noGrp="1"/>
          </p:cNvSpPr>
          <p:nvPr>
            <p:ph type="title" idx="4294967295"/>
          </p:nvPr>
        </p:nvSpPr>
        <p:spPr>
          <a:xfrm>
            <a:off x="3394180" y="5040886"/>
            <a:ext cx="5863535" cy="6232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prstClr val="black"/>
                </a:solidFill>
                <a:effectLst/>
                <a:uLnTx/>
                <a:uFillTx/>
                <a:latin typeface="Calibri"/>
                <a:ea typeface="+mn-ea"/>
                <a:cs typeface="+mn-cs"/>
              </a:rPr>
              <a:t>Dr Bren</a:t>
            </a:r>
            <a:r>
              <a:rPr kumimoji="0" lang="lt-LT" sz="2100" b="1" i="0" u="none" strike="noStrike" kern="1200" cap="none" spc="0" normalizeH="0" baseline="0" noProof="0" dirty="0">
                <a:ln>
                  <a:noFill/>
                </a:ln>
                <a:solidFill>
                  <a:prstClr val="black"/>
                </a:solidFill>
                <a:effectLst/>
                <a:uLnTx/>
                <a:uFillTx/>
                <a:latin typeface="Calibri"/>
                <a:ea typeface="+mn-ea"/>
                <a:cs typeface="+mn-cs"/>
              </a:rPr>
              <a:t>ė</a:t>
            </a:r>
            <a:r>
              <a:rPr kumimoji="0" lang="en-GB" sz="2100" b="1" i="0" u="none" strike="noStrike" kern="1200" cap="none" spc="0" normalizeH="0" baseline="0" noProof="0" dirty="0">
                <a:ln>
                  <a:noFill/>
                </a:ln>
                <a:solidFill>
                  <a:prstClr val="black"/>
                </a:solidFill>
                <a:effectLst/>
                <a:uLnTx/>
                <a:uFillTx/>
                <a:latin typeface="Calibri"/>
                <a:ea typeface="+mn-ea"/>
                <a:cs typeface="+mn-cs"/>
              </a:rPr>
              <a:t> Brown on shame, guilt and vulnerability</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black"/>
                </a:solidFill>
                <a:effectLst/>
                <a:uLnTx/>
                <a:uFillTx/>
                <a:latin typeface="Calibri"/>
                <a:ea typeface="+mn-ea"/>
                <a:cs typeface="+mn-cs"/>
                <a:hlinkClick r:id="rId2"/>
              </a:rPr>
              <a:t>https://youtu.be/GdllwCXDyTA</a:t>
            </a:r>
            <a:r>
              <a:rPr kumimoji="0" lang="en-GB" sz="1350" b="1" i="0" u="none" strike="noStrike" kern="1200" cap="none" spc="0" normalizeH="0" baseline="0" noProof="0" dirty="0">
                <a:ln>
                  <a:noFill/>
                </a:ln>
                <a:solidFill>
                  <a:prstClr val="black"/>
                </a:solidFill>
                <a:effectLst/>
                <a:uLnTx/>
                <a:uFillTx/>
                <a:latin typeface="Calibri"/>
                <a:ea typeface="+mn-ea"/>
                <a:cs typeface="+mn-cs"/>
              </a:rPr>
              <a:t> </a:t>
            </a:r>
          </a:p>
        </p:txBody>
      </p:sp>
      <p:pic>
        <p:nvPicPr>
          <p:cNvPr id="5" name="Picture 4">
            <a:extLst>
              <a:ext uri="{FF2B5EF4-FFF2-40B4-BE49-F238E27FC236}">
                <a16:creationId xmlns:a16="http://schemas.microsoft.com/office/drawing/2014/main" id="{2CE918F3-3542-4E27-B1EE-B210D365CA4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94180" y="1193866"/>
            <a:ext cx="5046435" cy="3764801"/>
          </a:xfrm>
          <a:prstGeom prst="rect">
            <a:avLst/>
          </a:prstGeom>
        </p:spPr>
      </p:pic>
    </p:spTree>
    <p:extLst>
      <p:ext uri="{BB962C8B-B14F-4D97-AF65-F5344CB8AC3E}">
        <p14:creationId xmlns:p14="http://schemas.microsoft.com/office/powerpoint/2010/main" val="689564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7D67D-A3F6-4CCA-9890-13C58027F42B}"/>
              </a:ext>
            </a:extLst>
          </p:cNvPr>
          <p:cNvSpPr>
            <a:spLocks noGrp="1"/>
          </p:cNvSpPr>
          <p:nvPr>
            <p:ph type="title"/>
          </p:nvPr>
        </p:nvSpPr>
        <p:spPr>
          <a:xfrm>
            <a:off x="1981200" y="497028"/>
            <a:ext cx="8229600" cy="1143000"/>
          </a:xfrm>
        </p:spPr>
        <p:txBody>
          <a:bodyPr>
            <a:normAutofit/>
          </a:bodyPr>
          <a:lstStyle/>
          <a:p>
            <a:r>
              <a:rPr lang="en-GB" b="1" dirty="0">
                <a:latin typeface="+mn-lt"/>
                <a:cs typeface="Arial" panose="020B0604020202020204" pitchFamily="34" charset="0"/>
              </a:rPr>
              <a:t>Summary</a:t>
            </a:r>
          </a:p>
        </p:txBody>
      </p:sp>
      <p:sp>
        <p:nvSpPr>
          <p:cNvPr id="3" name="Content Placeholder 2">
            <a:extLst>
              <a:ext uri="{FF2B5EF4-FFF2-40B4-BE49-F238E27FC236}">
                <a16:creationId xmlns:a16="http://schemas.microsoft.com/office/drawing/2014/main" id="{C5722F46-C7F5-4A24-8A8E-CF69F5FBBE2A}"/>
              </a:ext>
            </a:extLst>
          </p:cNvPr>
          <p:cNvSpPr>
            <a:spLocks noGrp="1"/>
          </p:cNvSpPr>
          <p:nvPr>
            <p:ph idx="1"/>
          </p:nvPr>
        </p:nvSpPr>
        <p:spPr>
          <a:xfrm>
            <a:off x="2055056" y="1780563"/>
            <a:ext cx="8377311" cy="4587036"/>
          </a:xfrm>
        </p:spPr>
        <p:txBody>
          <a:bodyPr>
            <a:normAutofit fontScale="92500" lnSpcReduction="20000"/>
          </a:bodyPr>
          <a:lstStyle/>
          <a:p>
            <a:pPr>
              <a:buFont typeface="Wingdings" panose="05000000000000000000" pitchFamily="2" charset="2"/>
              <a:buChar char="§"/>
            </a:pPr>
            <a:r>
              <a:rPr lang="en-GB" sz="1800" dirty="0">
                <a:latin typeface="+mn-lt"/>
              </a:rPr>
              <a:t>Shame is often the root cause of destructive behaviours</a:t>
            </a:r>
          </a:p>
          <a:p>
            <a:pPr>
              <a:buFont typeface="Wingdings" panose="05000000000000000000" pitchFamily="2" charset="2"/>
              <a:buChar char="§"/>
            </a:pPr>
            <a:r>
              <a:rPr lang="en-GB" sz="1800" dirty="0">
                <a:latin typeface="+mn-lt"/>
              </a:rPr>
              <a:t>It’s not helpful to be ashamed</a:t>
            </a:r>
          </a:p>
          <a:p>
            <a:pPr>
              <a:buFont typeface="Wingdings" panose="05000000000000000000" pitchFamily="2" charset="2"/>
              <a:buChar char="§"/>
            </a:pPr>
            <a:r>
              <a:rPr lang="en-GB" sz="1800" dirty="0">
                <a:latin typeface="+mn-lt"/>
              </a:rPr>
              <a:t>Shame corrodes the part of us that believes we can change</a:t>
            </a:r>
          </a:p>
          <a:p>
            <a:pPr>
              <a:buFont typeface="Wingdings" panose="05000000000000000000" pitchFamily="2" charset="2"/>
              <a:buChar char="§"/>
            </a:pPr>
            <a:r>
              <a:rPr lang="en-GB" sz="1800" dirty="0">
                <a:latin typeface="+mn-lt"/>
              </a:rPr>
              <a:t>Guilt is “I did something bad” – doesn’t feel good when compared to the sort of person you aspire to be</a:t>
            </a:r>
          </a:p>
          <a:p>
            <a:pPr>
              <a:buFont typeface="Wingdings" panose="05000000000000000000" pitchFamily="2" charset="2"/>
              <a:buChar char="§"/>
            </a:pPr>
            <a:r>
              <a:rPr lang="en-GB" sz="1800" dirty="0">
                <a:latin typeface="+mn-lt"/>
              </a:rPr>
              <a:t>Shame is “I am bad” </a:t>
            </a:r>
          </a:p>
          <a:p>
            <a:pPr>
              <a:buFont typeface="Wingdings" panose="05000000000000000000" pitchFamily="2" charset="2"/>
              <a:buChar char="§"/>
            </a:pPr>
            <a:r>
              <a:rPr lang="en-GB" sz="1800" dirty="0">
                <a:latin typeface="+mn-lt"/>
              </a:rPr>
              <a:t>Guilt is generally at the heart of authentic reparation</a:t>
            </a:r>
          </a:p>
          <a:p>
            <a:pPr>
              <a:buFont typeface="Wingdings" panose="05000000000000000000" pitchFamily="2" charset="2"/>
              <a:buChar char="§"/>
            </a:pPr>
            <a:r>
              <a:rPr lang="en-GB" sz="1800" dirty="0">
                <a:latin typeface="+mn-lt"/>
              </a:rPr>
              <a:t>Secrecy, silence and judgement feed shame</a:t>
            </a:r>
          </a:p>
          <a:p>
            <a:pPr>
              <a:buFont typeface="Wingdings" panose="05000000000000000000" pitchFamily="2" charset="2"/>
              <a:buChar char="§"/>
            </a:pPr>
            <a:r>
              <a:rPr lang="en-GB" sz="1800" dirty="0">
                <a:latin typeface="+mn-lt"/>
              </a:rPr>
              <a:t>Shame cannot survive being spoken about and met with empathy</a:t>
            </a:r>
          </a:p>
          <a:p>
            <a:pPr>
              <a:buFont typeface="Wingdings" panose="05000000000000000000" pitchFamily="2" charset="2"/>
              <a:buChar char="§"/>
            </a:pPr>
            <a:r>
              <a:rPr lang="en-GB" sz="1800" dirty="0">
                <a:latin typeface="+mn-lt"/>
              </a:rPr>
              <a:t>Who we are when we are vulnerable is instrumental to shame resilience.</a:t>
            </a:r>
          </a:p>
          <a:p>
            <a:pPr>
              <a:buFont typeface="Wingdings" panose="05000000000000000000" pitchFamily="2" charset="2"/>
              <a:buChar char="§"/>
            </a:pPr>
            <a:r>
              <a:rPr lang="en-GB" sz="1800" dirty="0">
                <a:latin typeface="+mn-lt"/>
              </a:rPr>
              <a:t>Goal of restorative work is to develop empathy – “Empathy makes any problem soluble” – Professor Simon Baron-Cohen</a:t>
            </a:r>
          </a:p>
          <a:p>
            <a:pPr>
              <a:buFont typeface="Wingdings" panose="05000000000000000000" pitchFamily="2" charset="2"/>
              <a:buChar char="§"/>
            </a:pPr>
            <a:r>
              <a:rPr lang="en-GB" sz="1800" dirty="0">
                <a:latin typeface="+mn-lt"/>
              </a:rPr>
              <a:t>If we are restorative, how we support people when they are vulnerable should result in empathy and not shame</a:t>
            </a:r>
          </a:p>
          <a:p>
            <a:pPr>
              <a:buFont typeface="Wingdings" panose="05000000000000000000" pitchFamily="2" charset="2"/>
              <a:buChar char="§"/>
            </a:pPr>
            <a:endParaRPr lang="en-GB" sz="1800" dirty="0">
              <a:latin typeface="+mn-lt"/>
            </a:endParaRPr>
          </a:p>
          <a:p>
            <a:pPr marL="0" indent="0">
              <a:buNone/>
            </a:pPr>
            <a:r>
              <a:rPr lang="en-GB" sz="1800" dirty="0">
                <a:latin typeface="+mn-lt"/>
              </a:rPr>
              <a:t>Empathy													 Shame</a:t>
            </a:r>
          </a:p>
          <a:p>
            <a:pPr marL="0" indent="0">
              <a:buNone/>
            </a:pPr>
            <a:endParaRPr lang="en-GB" sz="1000" dirty="0">
              <a:latin typeface="+mn-lt"/>
            </a:endParaRPr>
          </a:p>
          <a:p>
            <a:pPr marL="0" indent="0">
              <a:buNone/>
            </a:pPr>
            <a:r>
              <a:rPr lang="en-GB" sz="1800" dirty="0">
                <a:latin typeface="+mn-lt"/>
              </a:rPr>
              <a:t>                                                          VULNERABILITY</a:t>
            </a:r>
          </a:p>
          <a:p>
            <a:pPr marL="0" indent="0">
              <a:buNone/>
            </a:pPr>
            <a:endParaRPr lang="en-GB" sz="1800" dirty="0">
              <a:latin typeface="+mn-lt"/>
            </a:endParaRPr>
          </a:p>
          <a:p>
            <a:pPr marL="0" indent="0">
              <a:buNone/>
            </a:pPr>
            <a:endParaRPr lang="en-GB" sz="1800" i="1" dirty="0">
              <a:latin typeface="+mn-lt"/>
            </a:endParaRPr>
          </a:p>
          <a:p>
            <a:pPr>
              <a:buFont typeface="Wingdings" panose="05000000000000000000" pitchFamily="2" charset="2"/>
              <a:buChar char="§"/>
            </a:pPr>
            <a:endParaRPr lang="en-GB" sz="3000" dirty="0">
              <a:latin typeface="+mn-lt"/>
            </a:endParaRPr>
          </a:p>
          <a:p>
            <a:pPr>
              <a:buFont typeface="Wingdings" panose="05000000000000000000" pitchFamily="2" charset="2"/>
              <a:buChar char="§"/>
            </a:pPr>
            <a:endParaRPr lang="en-GB" sz="3000" dirty="0">
              <a:latin typeface="+mn-lt"/>
            </a:endParaRPr>
          </a:p>
          <a:p>
            <a:pPr>
              <a:buFont typeface="Wingdings" panose="05000000000000000000" pitchFamily="2" charset="2"/>
              <a:buChar char="§"/>
            </a:pPr>
            <a:endParaRPr lang="en-GB" sz="3000" dirty="0">
              <a:latin typeface="+mn-lt"/>
            </a:endParaRPr>
          </a:p>
          <a:p>
            <a:endParaRPr lang="en-GB" dirty="0"/>
          </a:p>
        </p:txBody>
      </p:sp>
      <p:cxnSp>
        <p:nvCxnSpPr>
          <p:cNvPr id="5" name="Straight Arrow Connector 4">
            <a:extLst>
              <a:ext uri="{FF2B5EF4-FFF2-40B4-BE49-F238E27FC236}">
                <a16:creationId xmlns:a16="http://schemas.microsoft.com/office/drawing/2014/main" id="{F6350DB2-9F87-47A3-AD8C-651633E3F2A3}"/>
              </a:ext>
              <a:ext uri="{C183D7F6-B498-43B3-948B-1728B52AA6E4}">
                <adec:decorative xmlns:adec="http://schemas.microsoft.com/office/drawing/2017/decorative" val="1"/>
              </a:ext>
            </a:extLst>
          </p:cNvPr>
          <p:cNvCxnSpPr/>
          <p:nvPr/>
        </p:nvCxnSpPr>
        <p:spPr>
          <a:xfrm>
            <a:off x="3048001" y="5606994"/>
            <a:ext cx="5446643" cy="0"/>
          </a:xfrm>
          <a:prstGeom prst="straightConnector1">
            <a:avLst/>
          </a:prstGeom>
          <a:ln w="92075">
            <a:solidFill>
              <a:srgbClr val="0070C0"/>
            </a:solidFill>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1417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2306</Words>
  <Application>Microsoft Office PowerPoint</Application>
  <PresentationFormat>Widescreen</PresentationFormat>
  <Paragraphs>250</Paragraphs>
  <Slides>37</Slides>
  <Notes>23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37</vt:i4>
      </vt:variant>
    </vt:vector>
  </HeadingPairs>
  <TitlesOfParts>
    <vt:vector size="46" baseType="lpstr">
      <vt:lpstr>Aharoni</vt:lpstr>
      <vt:lpstr>Arial</vt:lpstr>
      <vt:lpstr>Calibri</vt:lpstr>
      <vt:lpstr>Calibri Light</vt:lpstr>
      <vt:lpstr>Wingdings</vt:lpstr>
      <vt:lpstr>Office Theme</vt:lpstr>
      <vt:lpstr>Retrospect</vt:lpstr>
      <vt:lpstr>1_Office Theme</vt:lpstr>
      <vt:lpstr>2_Office Theme</vt:lpstr>
      <vt:lpstr>Becoming a Restorative School  Clare Pike Lead for Learner Engagement</vt:lpstr>
      <vt:lpstr>Training Content  117 mins max (approx. 2hrs) / Upto 3hrs if you inc. skills practise</vt:lpstr>
      <vt:lpstr>Thinking point…</vt:lpstr>
      <vt:lpstr>Module 1 – Why Restorative Practice?</vt:lpstr>
      <vt:lpstr>Module 2 – What is Restorative Practice?</vt:lpstr>
      <vt:lpstr>Module 3 – Considering it in context  [Primary Clip]</vt:lpstr>
      <vt:lpstr>Module 3 – Considering it in context  [Secondary Clip]</vt:lpstr>
      <vt:lpstr>Dr Brenė Brown on shame, guilt and vulnerability https://youtu.be/GdllwCXDyTA </vt:lpstr>
      <vt:lpstr>Summary</vt:lpstr>
      <vt:lpstr>Paired discussion What do we need when we are vulnerable? </vt:lpstr>
      <vt:lpstr>Restorative Values and Principles Record the input of staff from discussion</vt:lpstr>
      <vt:lpstr>Characteristics of a Restorative School</vt:lpstr>
      <vt:lpstr>Restorative Organisation</vt:lpstr>
      <vt:lpstr>Just Schools: A Whole School Approach to Restorative Justice, Belinda Hopkins (2003)</vt:lpstr>
      <vt:lpstr>Whole-school approach to meeting people’s needs</vt:lpstr>
      <vt:lpstr>Belonging and Connectedness / Esteem / Relationships</vt:lpstr>
      <vt:lpstr>Berne’s Psychological Hungers (1950s)</vt:lpstr>
      <vt:lpstr>Thinking point to take away…</vt:lpstr>
      <vt:lpstr>Module 4 – Social Discipline Window</vt:lpstr>
      <vt:lpstr>Module 5 - 5-step framework</vt:lpstr>
      <vt:lpstr>Module 6 - Demonstration of 5-step conversation</vt:lpstr>
      <vt:lpstr>Reflection on demo - Optional</vt:lpstr>
      <vt:lpstr>Skills Practice - Optional</vt:lpstr>
      <vt:lpstr>Module 7 – Restorative Scripts and Other Tools </vt:lpstr>
      <vt:lpstr>Restorative Meeting Script  2 people</vt:lpstr>
      <vt:lpstr>Skills Practice – Optional </vt:lpstr>
      <vt:lpstr>Additional Sources of Information and Support</vt:lpstr>
      <vt:lpstr>Restorative Network for Oxfordshire Schools and Colleges</vt:lpstr>
      <vt:lpstr>Restorative Approaches:  Practitioner Course</vt:lpstr>
      <vt:lpstr>Advanced Support Offer</vt:lpstr>
      <vt:lpstr>Should we involve the police?</vt:lpstr>
      <vt:lpstr>Fairness</vt:lpstr>
      <vt:lpstr>Approaching Discipline with a Restorative Mindset</vt:lpstr>
      <vt:lpstr>Practising restoratively… CONNECT – LEARN TOGETHER</vt:lpstr>
      <vt:lpstr>What is not restorative… BLAME - ALIENATE</vt:lpstr>
      <vt:lpstr>As a result of today’s training, I will…</vt:lpstr>
      <vt:lpstr>As a result of today’s training, we will…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 Why Restorative Practice?</dc:title>
  <dc:creator>Pike, Clare - Oxfordshire County Council</dc:creator>
  <cp:lastModifiedBy>White, Suzanne - Oxfordshire County Council</cp:lastModifiedBy>
  <cp:revision>13</cp:revision>
  <dcterms:created xsi:type="dcterms:W3CDTF">2022-07-12T13:52:48Z</dcterms:created>
  <dcterms:modified xsi:type="dcterms:W3CDTF">2023-09-15T14:54:57Z</dcterms:modified>
</cp:coreProperties>
</file>